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9" r:id="rId4"/>
    <p:sldId id="260" r:id="rId5"/>
    <p:sldId id="258" r:id="rId6"/>
    <p:sldId id="261" r:id="rId7"/>
    <p:sldId id="262" r:id="rId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6" d="100"/>
          <a:sy n="46" d="100"/>
        </p:scale>
        <p:origin x="-12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A4E909-D0FE-4CD4-AF7E-9C0F86E4D7A3}" type="datetimeFigureOut">
              <a:rPr lang="es-ES" smtClean="0"/>
              <a:pPr/>
              <a:t>28/09/2009</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195760-512F-4407-A11C-7FA1950DC3EB}"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27195760-512F-4407-A11C-7FA1950DC3EB}" type="slidenum">
              <a:rPr lang="es-ES" smtClean="0"/>
              <a:pPr/>
              <a:t>1</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27195760-512F-4407-A11C-7FA1950DC3EB}" type="slidenum">
              <a:rPr lang="es-ES" smtClean="0"/>
              <a:pPr/>
              <a:t>2</a:t>
            </a:fld>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27195760-512F-4407-A11C-7FA1950DC3EB}" type="slidenum">
              <a:rPr lang="es-ES" smtClean="0"/>
              <a:pPr/>
              <a:t>3</a:t>
            </a:fld>
            <a:endParaRPr lang="es-E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27195760-512F-4407-A11C-7FA1950DC3EB}" type="slidenum">
              <a:rPr lang="es-ES" smtClean="0"/>
              <a:pPr/>
              <a:t>4</a:t>
            </a:fld>
            <a:endParaRPr 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27195760-512F-4407-A11C-7FA1950DC3EB}" type="slidenum">
              <a:rPr lang="es-ES" smtClean="0"/>
              <a:pPr/>
              <a:t>5</a:t>
            </a:fld>
            <a:endParaRPr lang="es-E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27195760-512F-4407-A11C-7FA1950DC3EB}" type="slidenum">
              <a:rPr lang="es-ES" smtClean="0"/>
              <a:pPr/>
              <a:t>6</a:t>
            </a:fld>
            <a:endParaRPr lang="es-E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27195760-512F-4407-A11C-7FA1950DC3EB}" type="slidenum">
              <a:rPr lang="es-ES" smtClean="0"/>
              <a:pPr/>
              <a:t>7</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6FA64460-902A-4490-9721-34658F0E0ECF}" type="datetimeFigureOut">
              <a:rPr lang="es-ES" smtClean="0"/>
              <a:pPr/>
              <a:t>28/09/2009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8326B0B-BF8D-4D6E-BF20-999DBCD8DACF}"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FA64460-902A-4490-9721-34658F0E0ECF}" type="datetimeFigureOut">
              <a:rPr lang="es-ES" smtClean="0"/>
              <a:pPr/>
              <a:t>28/09/2009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8326B0B-BF8D-4D6E-BF20-999DBCD8DACF}"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FA64460-902A-4490-9721-34658F0E0ECF}" type="datetimeFigureOut">
              <a:rPr lang="es-ES" smtClean="0"/>
              <a:pPr/>
              <a:t>28/09/2009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8326B0B-BF8D-4D6E-BF20-999DBCD8DACF}"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FA64460-902A-4490-9721-34658F0E0ECF}" type="datetimeFigureOut">
              <a:rPr lang="es-ES" smtClean="0"/>
              <a:pPr/>
              <a:t>28/09/2009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8326B0B-BF8D-4D6E-BF20-999DBCD8DACF}"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FA64460-902A-4490-9721-34658F0E0ECF}" type="datetimeFigureOut">
              <a:rPr lang="es-ES" smtClean="0"/>
              <a:pPr/>
              <a:t>28/09/2009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8326B0B-BF8D-4D6E-BF20-999DBCD8DACF}"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6FA64460-902A-4490-9721-34658F0E0ECF}" type="datetimeFigureOut">
              <a:rPr lang="es-ES" smtClean="0"/>
              <a:pPr/>
              <a:t>28/09/2009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8326B0B-BF8D-4D6E-BF20-999DBCD8DACF}"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6FA64460-902A-4490-9721-34658F0E0ECF}" type="datetimeFigureOut">
              <a:rPr lang="es-ES" smtClean="0"/>
              <a:pPr/>
              <a:t>28/09/2009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48326B0B-BF8D-4D6E-BF20-999DBCD8DACF}"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6FA64460-902A-4490-9721-34658F0E0ECF}" type="datetimeFigureOut">
              <a:rPr lang="es-ES" smtClean="0"/>
              <a:pPr/>
              <a:t>28/09/2009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48326B0B-BF8D-4D6E-BF20-999DBCD8DACF}"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FA64460-902A-4490-9721-34658F0E0ECF}" type="datetimeFigureOut">
              <a:rPr lang="es-ES" smtClean="0"/>
              <a:pPr/>
              <a:t>28/09/2009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48326B0B-BF8D-4D6E-BF20-999DBCD8DACF}"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FA64460-902A-4490-9721-34658F0E0ECF}" type="datetimeFigureOut">
              <a:rPr lang="es-ES" smtClean="0"/>
              <a:pPr/>
              <a:t>28/09/2009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8326B0B-BF8D-4D6E-BF20-999DBCD8DACF}"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FA64460-902A-4490-9721-34658F0E0ECF}" type="datetimeFigureOut">
              <a:rPr lang="es-ES" smtClean="0"/>
              <a:pPr/>
              <a:t>28/09/2009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8326B0B-BF8D-4D6E-BF20-999DBCD8DACF}"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A64460-902A-4490-9721-34658F0E0ECF}" type="datetimeFigureOut">
              <a:rPr lang="es-ES" smtClean="0"/>
              <a:pPr/>
              <a:t>28/09/2009</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326B0B-BF8D-4D6E-BF20-999DBCD8DACF}"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dirty="0"/>
          </a:p>
        </p:txBody>
      </p:sp>
      <p:pic>
        <p:nvPicPr>
          <p:cNvPr id="4" name="Picture 2"/>
          <p:cNvPicPr>
            <a:picLocks noGrp="1" noChangeAspect="1" noChangeArrowheads="1"/>
          </p:cNvPicPr>
          <p:nvPr>
            <p:ph idx="1"/>
          </p:nvPr>
        </p:nvPicPr>
        <p:blipFill>
          <a:blip r:embed="rId3"/>
          <a:srcRect/>
          <a:stretch>
            <a:fillRect/>
          </a:stretch>
        </p:blipFill>
        <p:spPr bwMode="auto">
          <a:xfrm>
            <a:off x="0" y="1142984"/>
            <a:ext cx="9144000" cy="5715016"/>
          </a:xfrm>
          <a:prstGeom prst="rect">
            <a:avLst/>
          </a:prstGeom>
          <a:noFill/>
          <a:ln w="9525">
            <a:noFill/>
            <a:miter lim="800000"/>
            <a:headEnd/>
            <a:tailEnd/>
          </a:ln>
          <a:effectLst/>
        </p:spPr>
      </p:pic>
      <p:sp>
        <p:nvSpPr>
          <p:cNvPr id="5" name="4 Rectángulo"/>
          <p:cNvSpPr/>
          <p:nvPr/>
        </p:nvSpPr>
        <p:spPr>
          <a:xfrm>
            <a:off x="2214546" y="0"/>
            <a:ext cx="4191993" cy="1200329"/>
          </a:xfrm>
          <a:prstGeom prst="rect">
            <a:avLst/>
          </a:prstGeom>
          <a:noFill/>
        </p:spPr>
        <p:txBody>
          <a:bodyPr wrap="square" lIns="91440" tIns="45720" rIns="91440" bIns="45720">
            <a:spAutoFit/>
          </a:bodyPr>
          <a:lstStyle/>
          <a:p>
            <a:pPr algn="ctr"/>
            <a:r>
              <a:rPr lang="es-ES" sz="72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LIPIDOS</a:t>
            </a:r>
            <a:endParaRPr lang="es-ES" sz="72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idx="1"/>
          </p:nvPr>
        </p:nvSpPr>
        <p:spPr>
          <a:xfrm>
            <a:off x="457200" y="1600200"/>
            <a:ext cx="8229600" cy="5257800"/>
          </a:xfrm>
        </p:spPr>
        <p:txBody>
          <a:bodyPr/>
          <a:lstStyle/>
          <a:p>
            <a:r>
              <a:rPr lang="es-ES" dirty="0" smtClean="0"/>
              <a:t>Son un conjunto de moléculas orgánicas, la mayoría biomoléculas, compuestas principalmente por carbono e hidrógeno y en menor medida oxígeno, aunque también pueden contener fósforo, azufre y nitrógeno, que tienen como característica principal el ser hidrofóbicas o insolubles en agua y sí en disolventes orgánicos </a:t>
            </a:r>
            <a:endParaRPr lang="es-ES" dirty="0"/>
          </a:p>
        </p:txBody>
      </p:sp>
      <p:sp>
        <p:nvSpPr>
          <p:cNvPr id="6" name="5 Rectángulo"/>
          <p:cNvSpPr/>
          <p:nvPr/>
        </p:nvSpPr>
        <p:spPr>
          <a:xfrm>
            <a:off x="2428860" y="285728"/>
            <a:ext cx="4333238" cy="1107996"/>
          </a:xfrm>
          <a:prstGeom prst="rect">
            <a:avLst/>
          </a:prstGeom>
          <a:noFill/>
        </p:spPr>
        <p:txBody>
          <a:bodyPr wrap="none" lIns="91440" tIns="45720" rIns="91440" bIns="45720">
            <a:spAutoFit/>
          </a:bodyPr>
          <a:lstStyle/>
          <a:p>
            <a:pPr algn="ctr"/>
            <a:r>
              <a:rPr lang="es-ES" sz="66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DEFINICION</a:t>
            </a:r>
            <a:endParaRPr lang="es-ES" sz="66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just"/>
            <a:r>
              <a:rPr lang="es-ES" sz="3600" b="1" dirty="0" smtClean="0"/>
              <a:t>RESERVA DE ENERGÍA: </a:t>
            </a:r>
            <a:r>
              <a:rPr lang="es-ES" dirty="0" smtClean="0"/>
              <a:t>los </a:t>
            </a:r>
            <a:r>
              <a:rPr lang="es-ES" dirty="0" smtClean="0"/>
              <a:t>triglicéridos son la principal reserva de energía de los animales ya que un gramo de grasa produce 9,4 kilocalorías en las reacciones metabólicas, mientras que las proteínas y </a:t>
            </a:r>
            <a:r>
              <a:rPr lang="es-ES" dirty="0" smtClean="0"/>
              <a:t>Glúcidos </a:t>
            </a:r>
            <a:r>
              <a:rPr lang="es-ES" dirty="0" smtClean="0"/>
              <a:t>solo producen 4.1 kilocalorías por gramo. </a:t>
            </a:r>
            <a:endParaRPr lang="es-ES" dirty="0"/>
          </a:p>
        </p:txBody>
      </p:sp>
      <p:sp>
        <p:nvSpPr>
          <p:cNvPr id="4" name="3 Rectángulo"/>
          <p:cNvSpPr/>
          <p:nvPr/>
        </p:nvSpPr>
        <p:spPr>
          <a:xfrm>
            <a:off x="2714612" y="285728"/>
            <a:ext cx="3486852" cy="1107996"/>
          </a:xfrm>
          <a:prstGeom prst="rect">
            <a:avLst/>
          </a:prstGeom>
          <a:noFill/>
        </p:spPr>
        <p:txBody>
          <a:bodyPr wrap="none" lIns="91440" tIns="45720" rIns="91440" bIns="45720">
            <a:spAutoFit/>
          </a:bodyPr>
          <a:lstStyle/>
          <a:p>
            <a:pPr algn="ctr"/>
            <a:r>
              <a:rPr lang="es-ES" sz="66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FUNCION</a:t>
            </a:r>
            <a:endParaRPr lang="es-ES" sz="66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42910" y="1357298"/>
            <a:ext cx="8501090" cy="4357718"/>
          </a:xfrm>
        </p:spPr>
        <p:txBody>
          <a:bodyPr>
            <a:normAutofit/>
          </a:bodyPr>
          <a:lstStyle/>
          <a:p>
            <a:r>
              <a:rPr lang="es-ES" sz="3600" b="1" dirty="0" smtClean="0"/>
              <a:t>ESTRUCTURAL: </a:t>
            </a:r>
            <a:r>
              <a:rPr lang="es-ES" dirty="0" smtClean="0"/>
              <a:t>los </a:t>
            </a:r>
            <a:r>
              <a:rPr lang="es-ES" dirty="0" smtClean="0"/>
              <a:t>fosfolipidos glucolipidos y el colesterol forman capas lipidicas. los triglicéridos recubren y proporcionan consistencia a los órganos, protegen mecánicamente a estructuras o son aislantes térmicos. </a:t>
            </a:r>
            <a:endParaRPr lang="es-E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1071546"/>
            <a:ext cx="8229600" cy="4525963"/>
          </a:xfrm>
        </p:spPr>
        <p:txBody>
          <a:bodyPr>
            <a:normAutofit lnSpcReduction="10000"/>
          </a:bodyPr>
          <a:lstStyle/>
          <a:p>
            <a:r>
              <a:rPr lang="es-ES" sz="3600" b="1" dirty="0" smtClean="0"/>
              <a:t>REGULADORA, HORMONAL O DE COMUNICACIÓN CELULAR : </a:t>
            </a:r>
            <a:r>
              <a:rPr lang="es-ES" dirty="0" smtClean="0"/>
              <a:t>Las </a:t>
            </a:r>
            <a:r>
              <a:rPr lang="es-ES" dirty="0" smtClean="0"/>
              <a:t>vitaminas liposolubles son de naturaleza lipídica , las hormonas esteroides regulan el metabolismo y las funciones de reproducción; los glucolípidos actúan como receptores de membrana; los eicosanoides poseen un papel destacado en la comunicación celular, inflamación, respuesta inmune, etc.</a:t>
            </a:r>
          </a:p>
          <a:p>
            <a:endParaRPr lang="es-E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214422"/>
            <a:ext cx="8229600" cy="4911741"/>
          </a:xfrm>
        </p:spPr>
        <p:txBody>
          <a:bodyPr>
            <a:normAutofit lnSpcReduction="10000"/>
          </a:bodyPr>
          <a:lstStyle/>
          <a:p>
            <a:r>
              <a:rPr lang="es-ES" sz="3600" b="1" dirty="0" smtClean="0"/>
              <a:t>RELAJANTE: </a:t>
            </a:r>
            <a:r>
              <a:rPr lang="es-ES" dirty="0" smtClean="0"/>
              <a:t>Los </a:t>
            </a:r>
            <a:r>
              <a:rPr lang="es-ES" dirty="0" smtClean="0"/>
              <a:t>lípidos se acumulan en el tejido adiposo formando grandes tejidos grasosos que se manifiestan en aumento de peso en caso de sedentarismo, lo que aumenta la concentración de la hormona TRL en sangre. En la neurohipófisis, esta elevada concentración de TRL estimula la hipófisis para que inhiba la secreción hormona ACTH provocando una sensación relajamiento general del cuerpo </a:t>
            </a:r>
            <a:endParaRPr lang="es-E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ttp://1.bp.blogspot.com/_IaizStcYCwg/SjplbiwiONI/AAAAAAAAAGY/DHiX9W8xwDY/s400/ima_leche.gif"/>
          <p:cNvPicPr>
            <a:picLocks noChangeAspect="1" noChangeArrowheads="1"/>
          </p:cNvPicPr>
          <p:nvPr/>
        </p:nvPicPr>
        <p:blipFill>
          <a:blip r:embed="rId3"/>
          <a:srcRect/>
          <a:stretch>
            <a:fillRect/>
          </a:stretch>
        </p:blipFill>
        <p:spPr bwMode="auto">
          <a:xfrm>
            <a:off x="-285784" y="4029075"/>
            <a:ext cx="2419350" cy="2828925"/>
          </a:xfrm>
          <a:prstGeom prst="rect">
            <a:avLst/>
          </a:prstGeom>
          <a:noFill/>
        </p:spPr>
      </p:pic>
      <p:sp>
        <p:nvSpPr>
          <p:cNvPr id="3" name="2 Marcador de contenido"/>
          <p:cNvSpPr>
            <a:spLocks noGrp="1"/>
          </p:cNvSpPr>
          <p:nvPr>
            <p:ph idx="1"/>
          </p:nvPr>
        </p:nvSpPr>
        <p:spPr>
          <a:xfrm>
            <a:off x="0" y="1500174"/>
            <a:ext cx="8229600" cy="4525963"/>
          </a:xfrm>
        </p:spPr>
        <p:txBody>
          <a:bodyPr/>
          <a:lstStyle/>
          <a:p>
            <a:pPr algn="just">
              <a:buNone/>
            </a:pPr>
            <a:r>
              <a:rPr lang="es-ES" dirty="0" smtClean="0"/>
              <a:t>    La </a:t>
            </a:r>
            <a:r>
              <a:rPr lang="es-ES" dirty="0" smtClean="0"/>
              <a:t>leche, mantequilla, margarina, aceites, tocino, </a:t>
            </a:r>
            <a:r>
              <a:rPr lang="es-ES" dirty="0" smtClean="0"/>
              <a:t>etc.</a:t>
            </a:r>
          </a:p>
          <a:p>
            <a:pPr algn="just">
              <a:buNone/>
            </a:pPr>
            <a:r>
              <a:rPr lang="es-ES" dirty="0" smtClean="0"/>
              <a:t> </a:t>
            </a:r>
            <a:r>
              <a:rPr lang="es-ES" dirty="0" smtClean="0"/>
              <a:t>   Pueden </a:t>
            </a:r>
            <a:r>
              <a:rPr lang="es-ES" dirty="0" smtClean="0"/>
              <a:t>ser de origen vegetal como por ejemplo la margarina; o de origen animal, como por ejemplo el aceite de hígado de </a:t>
            </a:r>
            <a:r>
              <a:rPr lang="es-ES" b="1" dirty="0" smtClean="0"/>
              <a:t>bacalao, </a:t>
            </a:r>
            <a:r>
              <a:rPr lang="es-ES" dirty="0" smtClean="0"/>
              <a:t>el que además es rico en vitaminas.</a:t>
            </a:r>
          </a:p>
          <a:p>
            <a:endParaRPr lang="es-ES" dirty="0"/>
          </a:p>
        </p:txBody>
      </p:sp>
      <p:sp>
        <p:nvSpPr>
          <p:cNvPr id="4" name="3 Rectángulo"/>
          <p:cNvSpPr/>
          <p:nvPr/>
        </p:nvSpPr>
        <p:spPr>
          <a:xfrm>
            <a:off x="1428728" y="0"/>
            <a:ext cx="6008120" cy="1754326"/>
          </a:xfrm>
          <a:prstGeom prst="rect">
            <a:avLst/>
          </a:prstGeom>
          <a:noFill/>
        </p:spPr>
        <p:txBody>
          <a:bodyPr wrap="none" lIns="91440" tIns="45720" rIns="91440" bIns="45720">
            <a:spAutoFit/>
          </a:bodyPr>
          <a:lstStyle/>
          <a:p>
            <a:pPr algn="ctr"/>
            <a:r>
              <a:rPr lang="es-E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ALIMENTOS QUE</a:t>
            </a:r>
          </a:p>
          <a:p>
            <a:pPr algn="ctr"/>
            <a:r>
              <a:rPr lang="es-E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CONTIENEN</a:t>
            </a:r>
            <a:r>
              <a:rPr lang="es-E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es-E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LIPIDOS</a:t>
            </a:r>
            <a:endParaRPr lang="es-E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pic>
        <p:nvPicPr>
          <p:cNvPr id="2054" name="Picture 6" descr="http://www.tipsdecocina.com/wp-content/uploads/2009/03/refrigerador-mantequilla.jpg"/>
          <p:cNvPicPr>
            <a:picLocks noChangeAspect="1" noChangeArrowheads="1"/>
          </p:cNvPicPr>
          <p:nvPr/>
        </p:nvPicPr>
        <p:blipFill>
          <a:blip r:embed="rId4"/>
          <a:srcRect/>
          <a:stretch>
            <a:fillRect/>
          </a:stretch>
        </p:blipFill>
        <p:spPr bwMode="auto">
          <a:xfrm>
            <a:off x="5810250" y="4772025"/>
            <a:ext cx="3333750" cy="2085975"/>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TotalTime>
  <Words>304</Words>
  <Application>Microsoft Office PowerPoint</Application>
  <PresentationFormat>Presentación en pantalla (4:3)</PresentationFormat>
  <Paragraphs>19</Paragraphs>
  <Slides>7</Slides>
  <Notes>7</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Diapositiva 1</vt:lpstr>
      <vt:lpstr>Diapositiva 2</vt:lpstr>
      <vt:lpstr>Diapositiva 3</vt:lpstr>
      <vt:lpstr>Diapositiva 4</vt:lpstr>
      <vt:lpstr>Diapositiva 5</vt:lpstr>
      <vt:lpstr>Diapositiva 6</vt:lpstr>
      <vt:lpstr>Diapositiva 7</vt:lpstr>
    </vt:vector>
  </TitlesOfParts>
  <Company>Acer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Valued Acer Customer</dc:creator>
  <cp:lastModifiedBy>Valued Acer Customer</cp:lastModifiedBy>
  <cp:revision>10</cp:revision>
  <dcterms:created xsi:type="dcterms:W3CDTF">2009-09-28T19:50:55Z</dcterms:created>
  <dcterms:modified xsi:type="dcterms:W3CDTF">2009-09-28T23:18:53Z</dcterms:modified>
</cp:coreProperties>
</file>