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sldIdLst>
    <p:sldId id="256" r:id="rId2"/>
    <p:sldId id="257" r:id="rId3"/>
    <p:sldId id="258" r:id="rId4"/>
    <p:sldId id="259" r:id="rId5"/>
    <p:sldId id="261" r:id="rId6"/>
    <p:sldId id="260"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519DCF-F1C1-448F-BE65-39D2448F095F}" type="datetimeFigureOut">
              <a:rPr lang="es-ES" smtClean="0"/>
              <a:t>04/10/2009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11ED62-5D51-4963-897C-BD72ABB4916C}"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4</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611ED62-5D51-4963-897C-BD72ABB4916C}" type="slidenum">
              <a:rPr lang="es-ES" smtClean="0"/>
              <a:t>6</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9A040177-A1D2-4110-81C6-D7FFE4DA87BD}" type="datetimeFigureOut">
              <a:rPr lang="es-ES" smtClean="0"/>
              <a:t>04/10/2009</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E7B9148-EB40-457F-A18E-A8F754658BD0}"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A040177-A1D2-4110-81C6-D7FFE4DA87BD}" type="datetimeFigureOut">
              <a:rPr lang="es-ES" smtClean="0"/>
              <a:t>04/10/2009</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9A040177-A1D2-4110-81C6-D7FFE4DA87BD}" type="datetimeFigureOut">
              <a:rPr lang="es-ES" smtClean="0"/>
              <a:t>04/10/2009</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E7B9148-EB40-457F-A18E-A8F754658BD0}"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9A040177-A1D2-4110-81C6-D7FFE4DA87BD}" type="datetimeFigureOut">
              <a:rPr lang="es-ES" smtClean="0"/>
              <a:t>04/10/2009</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E7B9148-EB40-457F-A18E-A8F754658BD0}" type="slidenum">
              <a:rPr lang="es-ES" smtClean="0"/>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A040177-A1D2-4110-81C6-D7FFE4DA87BD}" type="datetimeFigureOut">
              <a:rPr lang="es-ES" smtClean="0"/>
              <a:t>04/10/2009</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E7B9148-EB40-457F-A18E-A8F754658BD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rot="19697862">
            <a:off x="1425489" y="2950337"/>
            <a:ext cx="5535611" cy="1015663"/>
          </a:xfrm>
          <a:prstGeom prst="rect">
            <a:avLst/>
          </a:prstGeom>
          <a:noFill/>
        </p:spPr>
        <p:txBody>
          <a:bodyPr wrap="square" lIns="91440" tIns="45720" rIns="91440" bIns="45720">
            <a:spAutoFit/>
          </a:bodyPr>
          <a:lstStyle/>
          <a:p>
            <a:pPr algn="ctr"/>
            <a:r>
              <a:rPr lang="es-ES" sz="60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PROTEINAS</a:t>
            </a:r>
            <a:endParaRPr lang="es-ES" sz="60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ES" dirty="0" smtClean="0"/>
              <a:t>Las proteínas son los materiales que desempeñan un mayor numero de funciones en las células de todos los seres vivos. Por un lado, forman parte de la estructura básica de los tejidos (músculos, tendones, piel, uñas, etc.) y, por otro, desempeñan funciones metabólicas y reguladoras </a:t>
            </a:r>
            <a:endParaRPr lang="es-ES" dirty="0"/>
          </a:p>
        </p:txBody>
      </p:sp>
      <p:sp>
        <p:nvSpPr>
          <p:cNvPr id="4" name="3 Rectángulo"/>
          <p:cNvSpPr/>
          <p:nvPr/>
        </p:nvSpPr>
        <p:spPr>
          <a:xfrm>
            <a:off x="1928794" y="428604"/>
            <a:ext cx="5072098"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PROTEINAS</a:t>
            </a:r>
            <a:endParaRPr lang="es-E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Son materia prima para la formación de los jugos digestivos, hormonas, proteínas plasmáticas, hemoglobina, vitaminas</a:t>
            </a:r>
            <a:r>
              <a:rPr lang="es-ES" dirty="0"/>
              <a:t> </a:t>
            </a:r>
            <a:r>
              <a:rPr lang="es-ES" dirty="0" smtClean="0"/>
              <a:t>y enzimas. </a:t>
            </a:r>
          </a:p>
          <a:p>
            <a:r>
              <a:rPr lang="es-ES" dirty="0" smtClean="0"/>
              <a:t>Funcionan como amortiguadores, ayudando a mantener la reacción de diversos medios como el plasma. </a:t>
            </a:r>
            <a:endParaRPr lang="es-ES" dirty="0"/>
          </a:p>
        </p:txBody>
      </p:sp>
      <p:sp>
        <p:nvSpPr>
          <p:cNvPr id="5" name="4 Rectángulo"/>
          <p:cNvSpPr/>
          <p:nvPr/>
        </p:nvSpPr>
        <p:spPr>
          <a:xfrm>
            <a:off x="2500298" y="500042"/>
            <a:ext cx="3278463"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FUNCION</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589069"/>
            <a:ext cx="8229600" cy="5268931"/>
          </a:xfrm>
        </p:spPr>
        <p:txBody>
          <a:bodyPr/>
          <a:lstStyle/>
          <a:p>
            <a:r>
              <a:rPr lang="es-ES" dirty="0" smtClean="0"/>
              <a:t>Actúan como catalizadores biológicos acelerando la velocidad de las reacciones químicas del metabolismo. Son las enzimas.</a:t>
            </a:r>
            <a:br>
              <a:rPr lang="es-ES" dirty="0" smtClean="0"/>
            </a:br>
            <a:r>
              <a:rPr lang="es-ES" dirty="0" smtClean="0"/>
              <a:t>Actúan como transporte de gases como oxígeno y dióxido de carbono en sangre. (hemoglobina). </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Todas las carnes, los huevos y el pescado </a:t>
            </a:r>
          </a:p>
          <a:p>
            <a:r>
              <a:rPr lang="es-ES" dirty="0" smtClean="0"/>
              <a:t>Todos los quesos </a:t>
            </a:r>
            <a:br>
              <a:rPr lang="es-ES" dirty="0" smtClean="0"/>
            </a:br>
            <a:endParaRPr lang="es-ES" dirty="0" smtClean="0"/>
          </a:p>
          <a:p>
            <a:r>
              <a:rPr lang="es-ES" dirty="0" smtClean="0"/>
              <a:t>La leche y todos sus derivados (yogur) </a:t>
            </a:r>
            <a:br>
              <a:rPr lang="es-ES" dirty="0" smtClean="0"/>
            </a:br>
            <a:endParaRPr lang="es-ES" dirty="0" smtClean="0"/>
          </a:p>
          <a:p>
            <a:r>
              <a:rPr lang="es-ES" dirty="0" smtClean="0"/>
              <a:t>Crustáceos y mariscos.</a:t>
            </a:r>
          </a:p>
          <a:p>
            <a:endParaRPr lang="es-ES" dirty="0"/>
          </a:p>
        </p:txBody>
      </p:sp>
      <p:sp>
        <p:nvSpPr>
          <p:cNvPr id="4" name="3 Rectángulo"/>
          <p:cNvSpPr/>
          <p:nvPr/>
        </p:nvSpPr>
        <p:spPr>
          <a:xfrm>
            <a:off x="1214414" y="285728"/>
            <a:ext cx="5931432"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5400" b="1" cap="none" spc="0" dirty="0" smtClean="0">
                <a:ln/>
                <a:solidFill>
                  <a:schemeClr val="accent3"/>
                </a:solidFill>
                <a:effectLst/>
              </a:rPr>
              <a:t>DE ORIGEN ANIMAL</a:t>
            </a:r>
            <a:endParaRPr lang="es-ES" sz="5400" b="1" cap="none" spc="0" dirty="0">
              <a:ln/>
              <a:solidFill>
                <a:schemeClr val="accent3"/>
              </a:solidFill>
              <a:effectLst/>
            </a:endParaRPr>
          </a:p>
        </p:txBody>
      </p:sp>
      <p:pic>
        <p:nvPicPr>
          <p:cNvPr id="63490" name="Picture 2" descr="http://nutridieta.com/wp-content/uploads/2008/10/queso.jpg"/>
          <p:cNvPicPr>
            <a:picLocks noChangeAspect="1" noChangeArrowheads="1"/>
          </p:cNvPicPr>
          <p:nvPr/>
        </p:nvPicPr>
        <p:blipFill>
          <a:blip r:embed="rId3"/>
          <a:srcRect/>
          <a:stretch>
            <a:fillRect/>
          </a:stretch>
        </p:blipFill>
        <p:spPr bwMode="auto">
          <a:xfrm>
            <a:off x="6715140" y="4819650"/>
            <a:ext cx="2762250" cy="2038350"/>
          </a:xfrm>
          <a:prstGeom prst="rect">
            <a:avLst/>
          </a:prstGeom>
          <a:noFill/>
        </p:spPr>
      </p:pic>
      <p:pic>
        <p:nvPicPr>
          <p:cNvPr id="63492" name="Picture 4" descr="http://www.lauracanoura.com.uy/blog/wp-content/uploads/2007/12/huevos.jpg"/>
          <p:cNvPicPr>
            <a:picLocks noChangeAspect="1" noChangeArrowheads="1"/>
          </p:cNvPicPr>
          <p:nvPr/>
        </p:nvPicPr>
        <p:blipFill>
          <a:blip r:embed="rId4"/>
          <a:srcRect/>
          <a:stretch>
            <a:fillRect/>
          </a:stretch>
        </p:blipFill>
        <p:spPr bwMode="auto">
          <a:xfrm>
            <a:off x="4071934" y="4929174"/>
            <a:ext cx="2752718" cy="1928826"/>
          </a:xfrm>
          <a:prstGeom prst="rect">
            <a:avLst/>
          </a:prstGeom>
          <a:noFill/>
        </p:spPr>
      </p:pic>
      <p:pic>
        <p:nvPicPr>
          <p:cNvPr id="63494" name="Picture 6" descr="http://manologo.files.wordpress.com/2009/05/leche_concentrada_y_entera.jpg"/>
          <p:cNvPicPr>
            <a:picLocks noChangeAspect="1" noChangeArrowheads="1"/>
          </p:cNvPicPr>
          <p:nvPr/>
        </p:nvPicPr>
        <p:blipFill>
          <a:blip r:embed="rId5"/>
          <a:srcRect/>
          <a:stretch>
            <a:fillRect/>
          </a:stretch>
        </p:blipFill>
        <p:spPr bwMode="auto">
          <a:xfrm>
            <a:off x="714348" y="4429132"/>
            <a:ext cx="3143240" cy="242886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la soja </a:t>
            </a:r>
          </a:p>
          <a:p>
            <a:r>
              <a:rPr lang="es-ES" dirty="0" smtClean="0"/>
              <a:t>las legumbres (lentejas , garbanzos) </a:t>
            </a:r>
          </a:p>
          <a:p>
            <a:r>
              <a:rPr lang="es-ES" dirty="0" smtClean="0"/>
              <a:t>los frutos secos </a:t>
            </a:r>
          </a:p>
          <a:p>
            <a:r>
              <a:rPr lang="es-ES" dirty="0" smtClean="0"/>
              <a:t>los cereales y sus derivados (harinas, arroz. Pan ) </a:t>
            </a:r>
          </a:p>
          <a:p>
            <a:r>
              <a:rPr lang="es-ES" dirty="0" smtClean="0"/>
              <a:t>hortalizas y frutas </a:t>
            </a:r>
          </a:p>
          <a:p>
            <a:endParaRPr lang="es-ES" dirty="0"/>
          </a:p>
        </p:txBody>
      </p:sp>
      <p:sp>
        <p:nvSpPr>
          <p:cNvPr id="4" name="3 Rectángulo"/>
          <p:cNvSpPr/>
          <p:nvPr/>
        </p:nvSpPr>
        <p:spPr>
          <a:xfrm>
            <a:off x="1643042" y="428604"/>
            <a:ext cx="5137497" cy="923330"/>
          </a:xfrm>
          <a:prstGeom prst="rect">
            <a:avLst/>
          </a:prstGeom>
          <a:noFill/>
        </p:spPr>
        <p:txBody>
          <a:bodyPr wrap="none" lIns="91440" tIns="45720" rIns="91440" bIns="45720">
            <a:spAutoFit/>
          </a:bodyPr>
          <a:lstStyle/>
          <a:p>
            <a:pPr algn="ctr"/>
            <a:r>
              <a:rPr lang="es-E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ORIGEN VEGETAL</a:t>
            </a:r>
            <a:endParaRPr lang="es-E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65538" name="Picture 2" descr="http://2.bp.blogspot.com/_FMQVEsPBnPE/SBKVCYOUfkI/AAAAAAAAPRQ/yc_SXeDpOAQ/s400/Arroz.jpg"/>
          <p:cNvPicPr>
            <a:picLocks noChangeAspect="1" noChangeArrowheads="1"/>
          </p:cNvPicPr>
          <p:nvPr/>
        </p:nvPicPr>
        <p:blipFill>
          <a:blip r:embed="rId3"/>
          <a:srcRect/>
          <a:stretch>
            <a:fillRect/>
          </a:stretch>
        </p:blipFill>
        <p:spPr bwMode="auto">
          <a:xfrm>
            <a:off x="6572264" y="4643446"/>
            <a:ext cx="2571736" cy="2214554"/>
          </a:xfrm>
          <a:prstGeom prst="rect">
            <a:avLst/>
          </a:prstGeom>
          <a:noFill/>
        </p:spPr>
      </p:pic>
      <p:pic>
        <p:nvPicPr>
          <p:cNvPr id="65540" name="Picture 4" descr="http://www.deduk.cl/img/productos/119_Surtido%20Frutas,%20Hortalizas%20y%20Frutos%20Secos.%2036%20Piezas.jpg"/>
          <p:cNvPicPr>
            <a:picLocks noChangeAspect="1" noChangeArrowheads="1"/>
          </p:cNvPicPr>
          <p:nvPr/>
        </p:nvPicPr>
        <p:blipFill>
          <a:blip r:embed="rId4"/>
          <a:srcRect/>
          <a:stretch>
            <a:fillRect/>
          </a:stretch>
        </p:blipFill>
        <p:spPr bwMode="auto">
          <a:xfrm>
            <a:off x="3286116" y="4714884"/>
            <a:ext cx="3319470" cy="2143116"/>
          </a:xfrm>
          <a:prstGeom prst="rect">
            <a:avLst/>
          </a:prstGeom>
          <a:noFill/>
        </p:spPr>
      </p:pic>
      <p:pic>
        <p:nvPicPr>
          <p:cNvPr id="65542" name="Picture 6" descr="http://www.minuto59.com/wp-content/uploads/2009/07/toma-pan-moja.jpg"/>
          <p:cNvPicPr>
            <a:picLocks noChangeAspect="1" noChangeArrowheads="1"/>
          </p:cNvPicPr>
          <p:nvPr/>
        </p:nvPicPr>
        <p:blipFill>
          <a:blip r:embed="rId5"/>
          <a:srcRect/>
          <a:stretch>
            <a:fillRect/>
          </a:stretch>
        </p:blipFill>
        <p:spPr bwMode="auto">
          <a:xfrm>
            <a:off x="285720" y="4643446"/>
            <a:ext cx="2857500" cy="2214554"/>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TotalTime>
  <Words>164</Words>
  <Application>Microsoft Office PowerPoint</Application>
  <PresentationFormat>Presentación en pantalla (4:3)</PresentationFormat>
  <Paragraphs>24</Paragraphs>
  <Slides>6</Slides>
  <Notes>6</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Concurrencia</vt:lpstr>
      <vt:lpstr>Diapositiva 1</vt:lpstr>
      <vt:lpstr>Diapositiva 2</vt:lpstr>
      <vt:lpstr>Diapositiva 3</vt:lpstr>
      <vt:lpstr>Diapositiva 4</vt:lpstr>
      <vt:lpstr>Diapositiva 5</vt:lpstr>
      <vt:lpstr>Diapositiva 6</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Valued Acer Customer</dc:creator>
  <cp:lastModifiedBy>Valued Acer Customer</cp:lastModifiedBy>
  <cp:revision>4</cp:revision>
  <dcterms:created xsi:type="dcterms:W3CDTF">2009-10-04T22:40:22Z</dcterms:created>
  <dcterms:modified xsi:type="dcterms:W3CDTF">2009-10-04T23:18:28Z</dcterms:modified>
</cp:coreProperties>
</file>