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2" r:id="rId2"/>
    <p:sldId id="284" r:id="rId3"/>
    <p:sldId id="295" r:id="rId4"/>
    <p:sldId id="293" r:id="rId5"/>
    <p:sldId id="296" r:id="rId6"/>
    <p:sldId id="298" r:id="rId7"/>
    <p:sldId id="297" r:id="rId8"/>
    <p:sldId id="301" r:id="rId9"/>
    <p:sldId id="294" r:id="rId10"/>
    <p:sldId id="300" r:id="rId11"/>
    <p:sldId id="299" r:id="rId1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205"/>
    <a:srgbClr val="CB4001"/>
    <a:srgbClr val="FFCC00"/>
    <a:srgbClr val="00FF00"/>
    <a:srgbClr val="E6F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64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88" y="-96"/>
      </p:cViewPr>
      <p:guideLst>
        <p:guide orient="horz" pos="2909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latin typeface="Trebuchet MS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5A3F23EC-88EE-4092-A545-2573FB856760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latin typeface="Trebuchet MS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BC5CE0F3-5308-4315-B42D-751A09EA2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85B09A-7708-447A-9FC9-82E5CF1894C2}" type="datetimeFigureOut">
              <a:rPr lang="en-US"/>
              <a:pPr>
                <a:defRPr/>
              </a:pPr>
              <a:t>1/29/2023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B6E270-3B11-4122-8C92-90689D3DD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Community Link Foundation has developed a patented Purchasing Rewards Programs that brings together all parties involved in a purchasing transaction to also support philanthropy.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690563"/>
            <a:ext cx="4621213" cy="3465512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7663"/>
          </a:xfrm>
          <a:noFill/>
          <a:ln/>
        </p:spPr>
        <p:txBody>
          <a:bodyPr lIns="98450" tIns="49225" rIns="98450" bIns="49225"/>
          <a:lstStyle/>
          <a:p>
            <a:pPr eaLnBrk="1" hangingPunct="1"/>
            <a:r>
              <a:rPr lang="en-US"/>
              <a:t>Whether purchasing directly through a local merchant, at a retail location, or online, a Community Link Rewards Card directs much needed funding to a nonprofit organization chosen by the card holder.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690563"/>
            <a:ext cx="4621213" cy="3465512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7663"/>
          </a:xfrm>
          <a:noFill/>
          <a:ln/>
        </p:spPr>
        <p:txBody>
          <a:bodyPr lIns="98450" tIns="49225" rIns="98450" bIns="49225"/>
          <a:lstStyle/>
          <a:p>
            <a:pPr marL="231775" indent="-231775" eaLnBrk="1" hangingPunct="1">
              <a:buFontTx/>
              <a:buAutoNum type="arabicParenR"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LF TPage 150dpi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http://communitylinks.org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D0E24-0D22-46A9-A31D-5F6AB12A4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http://communitylinks.org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17690-DAB4-4583-9938-B8259795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391400" cy="868362"/>
          </a:xfrm>
        </p:spPr>
        <p:txBody>
          <a:bodyPr lIns="0" tIns="0" rIns="0" bIns="0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lang="en-US" sz="3600" b="1" kern="1200" cap="none" spc="0" baseline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http://communitylinks.org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78AE-BC27-487B-931C-0D88A5930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http://communitylinks.org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15A1F-B3B0-40EF-931E-A2AE765C3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http://communitylinks.org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3455-A6C7-4871-B583-891A22FF8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http://communitylinks.org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5797-AB93-4177-B7D1-CA09C130C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543800" cy="944562"/>
          </a:xfrm>
        </p:spPr>
        <p:txBody>
          <a:bodyPr lIns="0" tIns="0" rIns="0" bIns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lnSpc>
                <a:spcPts val="3500"/>
              </a:lnSpc>
              <a:defRPr sz="3600" b="1" cap="none" spc="0" baseline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http://communitylinks.org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D5C3-A631-4AB9-8508-282F0A11D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http://communitylinks.org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CFFD5-059C-48AE-A6CA-C0328454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http://communitylinks.org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41B9-B6C4-42C1-9D54-F62994096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http://communitylinks.org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F66B-C96F-4C38-9A71-3BBB403FC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http://communitylinks.org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3917F9-0843-403C-8C87-C43A9FADA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computer ci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550" y="2046288"/>
            <a:ext cx="318135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Rounded Rectangle 12"/>
          <p:cNvGrpSpPr>
            <a:grpSpLocks/>
          </p:cNvGrpSpPr>
          <p:nvPr/>
        </p:nvGrpSpPr>
        <p:grpSpPr bwMode="auto">
          <a:xfrm>
            <a:off x="231775" y="1123950"/>
            <a:ext cx="3421063" cy="4114800"/>
            <a:chOff x="372" y="1048"/>
            <a:chExt cx="2155" cy="2592"/>
          </a:xfrm>
        </p:grpSpPr>
        <p:pic>
          <p:nvPicPr>
            <p:cNvPr id="15370" name="Rounded Rectangle 1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2" y="1048"/>
              <a:ext cx="2155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450" y="1109"/>
              <a:ext cx="2005" cy="2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800" b="0">
                <a:solidFill>
                  <a:srgbClr val="FFFFFF"/>
                </a:solidFill>
              </a:endParaRPr>
            </a:p>
          </p:txBody>
        </p:sp>
      </p:grpSp>
      <p:pic>
        <p:nvPicPr>
          <p:cNvPr id="4" name="Picture 3" descr="CLF LOGO 150dpi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650" y="1163638"/>
            <a:ext cx="2743200" cy="1682750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898989"/>
                </a:solidFill>
                <a:ea typeface="MS PGothic" pitchFamily="34" charset="-128"/>
              </a:rPr>
              <a:t>http://communitylinkfoundation.org</a:t>
            </a:r>
          </a:p>
        </p:txBody>
      </p:sp>
      <p:sp>
        <p:nvSpPr>
          <p:cNvPr id="153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E1031B-6204-4CB3-BA52-9FADA794202B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pic>
        <p:nvPicPr>
          <p:cNvPr id="15373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038" y="2928938"/>
            <a:ext cx="2058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8013" y="3851275"/>
            <a:ext cx="1281112" cy="1562100"/>
          </a:xfrm>
          <a:prstGeom prst="rect">
            <a:avLst/>
          </a:prstGeom>
          <a:noFill/>
        </p:spPr>
      </p:pic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539750" y="5734050"/>
            <a:ext cx="457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0">
                <a:solidFill>
                  <a:schemeClr val="bg1"/>
                </a:solidFill>
              </a:rPr>
              <a:t>David Woodrow - President</a:t>
            </a:r>
          </a:p>
          <a:p>
            <a:r>
              <a:rPr lang="en-US" sz="900" b="0">
                <a:solidFill>
                  <a:schemeClr val="bg1"/>
                </a:solidFill>
              </a:rPr>
              <a:t>10985 Pleasant Lake Rd. Manchester, MI 48158</a:t>
            </a:r>
          </a:p>
          <a:p>
            <a:r>
              <a:rPr lang="en-US" sz="900" b="0">
                <a:solidFill>
                  <a:schemeClr val="bg1"/>
                </a:solidFill>
              </a:rPr>
              <a:t>(248)935-6973</a:t>
            </a:r>
          </a:p>
          <a:p>
            <a:r>
              <a:rPr lang="en-US" sz="900" b="0">
                <a:solidFill>
                  <a:schemeClr val="bg1"/>
                </a:solidFill>
              </a:rPr>
              <a:t>theclfoundation@gmail.com</a:t>
            </a:r>
          </a:p>
        </p:txBody>
      </p:sp>
      <p:sp>
        <p:nvSpPr>
          <p:cNvPr id="7" name="Isosceles Triangle 6"/>
          <p:cNvSpPr>
            <a:spLocks noChangeArrowheads="1"/>
          </p:cNvSpPr>
          <p:nvPr/>
        </p:nvSpPr>
        <p:spPr bwMode="auto">
          <a:xfrm rot="16200000" flipV="1">
            <a:off x="2497932" y="2277269"/>
            <a:ext cx="3956050" cy="18811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05900">
                  <a:alpha val="0"/>
                </a:srgbClr>
              </a:gs>
              <a:gs pos="50000">
                <a:srgbClr val="E68300">
                  <a:alpha val="50000"/>
                </a:srgbClr>
              </a:gs>
              <a:gs pos="100000">
                <a:srgbClr val="FF9D00"/>
              </a:gs>
            </a:gsLst>
            <a:lin ang="16200000" scaled="1"/>
          </a:gra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576388" y="125413"/>
            <a:ext cx="7373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CC00"/>
                </a:solidFill>
              </a:rPr>
              <a:t>Creating </a:t>
            </a:r>
            <a:r>
              <a:rPr lang="en-US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Sustainable</a:t>
            </a:r>
            <a:r>
              <a:rPr lang="en-US" sz="3200">
                <a:solidFill>
                  <a:srgbClr val="FFCC00"/>
                </a:solidFill>
              </a:rPr>
              <a:t> Funding for Higher Education</a:t>
            </a:r>
          </a:p>
        </p:txBody>
      </p:sp>
      <p:sp>
        <p:nvSpPr>
          <p:cNvPr id="15375" name="Text Box 19"/>
          <p:cNvSpPr txBox="1">
            <a:spLocks noChangeArrowheads="1"/>
          </p:cNvSpPr>
          <p:nvPr/>
        </p:nvSpPr>
        <p:spPr bwMode="auto">
          <a:xfrm>
            <a:off x="4071938" y="5426075"/>
            <a:ext cx="2341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0">
                <a:solidFill>
                  <a:schemeClr val="bg1"/>
                </a:solidFill>
                <a:latin typeface="Verdana" pitchFamily="34" charset="0"/>
              </a:rPr>
              <a:t>FERDINAND FUND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5" descr="CLF Intention statement 5-9-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228600"/>
            <a:ext cx="883285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F LOGO 150dp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25413"/>
            <a:ext cx="1063625" cy="654050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898989"/>
                </a:solidFill>
                <a:ea typeface="MS PGothic" pitchFamily="34" charset="-128"/>
              </a:rPr>
              <a:t>http://communitylinkfoundation.org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818178-36D4-4671-8CC1-49DF57E4D25F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 bwMode="auto">
          <a:xfrm>
            <a:off x="1125550" y="433410"/>
            <a:ext cx="6892913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600" b="1" kern="1200" cap="none" spc="0" baseline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Taking Philanthropy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from the Last Dollar to the First</a:t>
            </a:r>
          </a:p>
        </p:txBody>
      </p:sp>
      <p:grpSp>
        <p:nvGrpSpPr>
          <p:cNvPr id="28677" name="Group 9"/>
          <p:cNvGrpSpPr>
            <a:grpSpLocks/>
          </p:cNvGrpSpPr>
          <p:nvPr/>
        </p:nvGrpSpPr>
        <p:grpSpPr bwMode="auto">
          <a:xfrm>
            <a:off x="923925" y="1393825"/>
            <a:ext cx="7296150" cy="5030788"/>
            <a:chOff x="969" y="878"/>
            <a:chExt cx="3702" cy="2323"/>
          </a:xfrm>
        </p:grpSpPr>
        <p:pic>
          <p:nvPicPr>
            <p:cNvPr id="28678" name="Rounded Rectangle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9" y="878"/>
              <a:ext cx="3702" cy="2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8" descr="soft concep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1" y="1003"/>
              <a:ext cx="3169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Rectangle 30"/>
          <p:cNvGrpSpPr>
            <a:grpSpLocks/>
          </p:cNvGrpSpPr>
          <p:nvPr/>
        </p:nvGrpSpPr>
        <p:grpSpPr bwMode="auto">
          <a:xfrm>
            <a:off x="3497263" y="2084388"/>
            <a:ext cx="219075" cy="1828800"/>
            <a:chOff x="1469136" y="2926080"/>
            <a:chExt cx="219456" cy="1438656"/>
          </a:xfrm>
        </p:grpSpPr>
        <p:pic>
          <p:nvPicPr>
            <p:cNvPr id="17434" name="Rectangle 3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69136" y="2926080"/>
              <a:ext cx="219456" cy="1438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5" name="Text Box 14"/>
            <p:cNvSpPr txBox="1">
              <a:spLocks noChangeArrowheads="1"/>
            </p:cNvSpPr>
            <p:nvPr/>
          </p:nvSpPr>
          <p:spPr bwMode="auto">
            <a:xfrm>
              <a:off x="1531938" y="2960688"/>
              <a:ext cx="104775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800" b="0">
                <a:solidFill>
                  <a:srgbClr val="FFFFFF"/>
                </a:solidFill>
              </a:endParaRPr>
            </a:p>
          </p:txBody>
        </p:sp>
      </p:grpSp>
      <p:grpSp>
        <p:nvGrpSpPr>
          <p:cNvPr id="17410" name="Right Arrow 20"/>
          <p:cNvGrpSpPr>
            <a:grpSpLocks/>
          </p:cNvGrpSpPr>
          <p:nvPr/>
        </p:nvGrpSpPr>
        <p:grpSpPr bwMode="auto">
          <a:xfrm>
            <a:off x="4303713" y="3775075"/>
            <a:ext cx="1470025" cy="1871663"/>
            <a:chOff x="2757" y="2669"/>
            <a:chExt cx="926" cy="1179"/>
          </a:xfrm>
        </p:grpSpPr>
        <p:pic>
          <p:nvPicPr>
            <p:cNvPr id="17432" name="Right Arrow 2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57" y="2669"/>
              <a:ext cx="926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3" name="Text Box 3"/>
            <p:cNvSpPr txBox="1">
              <a:spLocks noChangeArrowheads="1"/>
            </p:cNvSpPr>
            <p:nvPr/>
          </p:nvSpPr>
          <p:spPr bwMode="auto">
            <a:xfrm>
              <a:off x="2805" y="2849"/>
              <a:ext cx="535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0" tIns="0" rIns="0" bIns="228600" anchor="ctr"/>
            <a:lstStyle/>
            <a:p>
              <a:pPr algn="ctr"/>
              <a:r>
                <a:rPr lang="en-US" sz="1000">
                  <a:latin typeface="Arial" charset="0"/>
                </a:rPr>
                <a:t>Up to </a:t>
              </a:r>
              <a:r>
                <a:rPr lang="en-US">
                  <a:latin typeface="Arial" charset="0"/>
                </a:rPr>
                <a:t>4%</a:t>
              </a:r>
            </a:p>
            <a:p>
              <a:pPr algn="ctr"/>
              <a:r>
                <a:rPr lang="en-US" sz="1000">
                  <a:latin typeface="Arial" charset="0"/>
                </a:rPr>
                <a:t>Tax deductible</a:t>
              </a:r>
            </a:p>
          </p:txBody>
        </p:sp>
      </p:grpSp>
      <p:grpSp>
        <p:nvGrpSpPr>
          <p:cNvPr id="17411" name="Rectangle 30"/>
          <p:cNvGrpSpPr>
            <a:grpSpLocks/>
          </p:cNvGrpSpPr>
          <p:nvPr/>
        </p:nvGrpSpPr>
        <p:grpSpPr bwMode="auto">
          <a:xfrm>
            <a:off x="1360488" y="2084388"/>
            <a:ext cx="219075" cy="1828800"/>
            <a:chOff x="1469136" y="2926080"/>
            <a:chExt cx="219456" cy="1438656"/>
          </a:xfrm>
        </p:grpSpPr>
        <p:pic>
          <p:nvPicPr>
            <p:cNvPr id="17430" name="Rectangle 3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69136" y="2926080"/>
              <a:ext cx="219456" cy="1438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1" name="Text Box 14"/>
            <p:cNvSpPr txBox="1">
              <a:spLocks noChangeArrowheads="1"/>
            </p:cNvSpPr>
            <p:nvPr/>
          </p:nvSpPr>
          <p:spPr bwMode="auto">
            <a:xfrm>
              <a:off x="1531938" y="2960688"/>
              <a:ext cx="104775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800" b="0">
                <a:solidFill>
                  <a:srgbClr val="FFFFFF"/>
                </a:solidFill>
              </a:endParaRPr>
            </a:p>
          </p:txBody>
        </p:sp>
      </p:grpSp>
      <p:grpSp>
        <p:nvGrpSpPr>
          <p:cNvPr id="17412" name="Rounded Rectangle 16"/>
          <p:cNvGrpSpPr>
            <a:grpSpLocks/>
          </p:cNvGrpSpPr>
          <p:nvPr/>
        </p:nvGrpSpPr>
        <p:grpSpPr bwMode="auto">
          <a:xfrm>
            <a:off x="392113" y="1433513"/>
            <a:ext cx="2157412" cy="920750"/>
            <a:chOff x="457200" y="1127760"/>
            <a:chExt cx="2157984" cy="920496"/>
          </a:xfrm>
        </p:grpSpPr>
        <p:pic>
          <p:nvPicPr>
            <p:cNvPr id="17428" name="Rounded Rectangle 1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1127760"/>
              <a:ext cx="2157984" cy="920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9" name="Text Box 23"/>
            <p:cNvSpPr txBox="1">
              <a:spLocks noChangeArrowheads="1"/>
            </p:cNvSpPr>
            <p:nvPr/>
          </p:nvSpPr>
          <p:spPr bwMode="auto">
            <a:xfrm>
              <a:off x="558171" y="1201108"/>
              <a:ext cx="1961822" cy="72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>
                  <a:latin typeface="Arial" charset="0"/>
                </a:rPr>
                <a:t>Bank Reward</a:t>
              </a:r>
            </a:p>
            <a:p>
              <a:pPr algn="ctr"/>
              <a:r>
                <a:rPr lang="en-US" sz="2000">
                  <a:latin typeface="Arial" charset="0"/>
                </a:rPr>
                <a:t>1%</a:t>
              </a:r>
            </a:p>
          </p:txBody>
        </p:sp>
      </p:grpSp>
      <p:grpSp>
        <p:nvGrpSpPr>
          <p:cNvPr id="17413" name="Rounded Rectangle 5"/>
          <p:cNvGrpSpPr>
            <a:grpSpLocks/>
          </p:cNvGrpSpPr>
          <p:nvPr/>
        </p:nvGrpSpPr>
        <p:grpSpPr bwMode="auto">
          <a:xfrm>
            <a:off x="347663" y="2624138"/>
            <a:ext cx="2152650" cy="920750"/>
            <a:chOff x="457200" y="2164080"/>
            <a:chExt cx="2151888" cy="920496"/>
          </a:xfrm>
        </p:grpSpPr>
        <p:pic>
          <p:nvPicPr>
            <p:cNvPr id="17426" name="Rounded Rectangle 5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2164080"/>
              <a:ext cx="2151888" cy="920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7" name="Text Box 27"/>
            <p:cNvSpPr txBox="1">
              <a:spLocks noChangeArrowheads="1"/>
            </p:cNvSpPr>
            <p:nvPr/>
          </p:nvSpPr>
          <p:spPr bwMode="auto">
            <a:xfrm>
              <a:off x="554996" y="2240921"/>
              <a:ext cx="1961822" cy="72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>
                  <a:latin typeface="Arial" charset="0"/>
                </a:rPr>
                <a:t>Merchant Reward</a:t>
              </a:r>
            </a:p>
            <a:p>
              <a:pPr algn="ctr"/>
              <a:r>
                <a:rPr lang="en-US" sz="2000">
                  <a:latin typeface="Arial" charset="0"/>
                </a:rPr>
                <a:t>1-3%</a:t>
              </a:r>
            </a:p>
          </p:txBody>
        </p:sp>
      </p:grpSp>
      <p:grpSp>
        <p:nvGrpSpPr>
          <p:cNvPr id="17414" name="Rounded Rectangle 6"/>
          <p:cNvGrpSpPr>
            <a:grpSpLocks/>
          </p:cNvGrpSpPr>
          <p:nvPr/>
        </p:nvGrpSpPr>
        <p:grpSpPr bwMode="auto">
          <a:xfrm>
            <a:off x="2541588" y="2587625"/>
            <a:ext cx="2266950" cy="920750"/>
            <a:chOff x="2651760" y="3048000"/>
            <a:chExt cx="2267712" cy="920496"/>
          </a:xfrm>
        </p:grpSpPr>
        <p:pic>
          <p:nvPicPr>
            <p:cNvPr id="17424" name="Rounded Rectangle 6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51760" y="3048000"/>
              <a:ext cx="2267712" cy="920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5" name="Text Box 30"/>
            <p:cNvSpPr txBox="1">
              <a:spLocks noChangeArrowheads="1"/>
            </p:cNvSpPr>
            <p:nvPr/>
          </p:nvSpPr>
          <p:spPr bwMode="auto">
            <a:xfrm>
              <a:off x="2753684" y="3121983"/>
              <a:ext cx="2069772" cy="72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>
                  <a:latin typeface="Arial" charset="0"/>
                </a:rPr>
                <a:t>Online Retailer Reward</a:t>
              </a:r>
            </a:p>
            <a:p>
              <a:pPr algn="ctr"/>
              <a:r>
                <a:rPr lang="en-US" sz="2000">
                  <a:latin typeface="Arial" charset="0"/>
                </a:rPr>
                <a:t>3%</a:t>
              </a:r>
            </a:p>
          </p:txBody>
        </p:sp>
      </p:grpSp>
      <p:grpSp>
        <p:nvGrpSpPr>
          <p:cNvPr id="17415" name="Rounded Rectangle 16"/>
          <p:cNvGrpSpPr>
            <a:grpSpLocks/>
          </p:cNvGrpSpPr>
          <p:nvPr/>
        </p:nvGrpSpPr>
        <p:grpSpPr bwMode="auto">
          <a:xfrm>
            <a:off x="2578100" y="1433513"/>
            <a:ext cx="2152650" cy="920750"/>
            <a:chOff x="2688336" y="1816608"/>
            <a:chExt cx="2151888" cy="920496"/>
          </a:xfrm>
        </p:grpSpPr>
        <p:pic>
          <p:nvPicPr>
            <p:cNvPr id="17422" name="Rounded Rectangle 16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88336" y="1816608"/>
              <a:ext cx="2151888" cy="920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Text Box 33"/>
            <p:cNvSpPr txBox="1">
              <a:spLocks noChangeArrowheads="1"/>
            </p:cNvSpPr>
            <p:nvPr/>
          </p:nvSpPr>
          <p:spPr bwMode="auto">
            <a:xfrm>
              <a:off x="2785434" y="1893258"/>
              <a:ext cx="1961822" cy="72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400">
                  <a:latin typeface="Arial" charset="0"/>
                </a:rPr>
                <a:t>Bank Reward</a:t>
              </a:r>
            </a:p>
            <a:p>
              <a:pPr algn="ctr"/>
              <a:r>
                <a:rPr lang="en-US" sz="2000">
                  <a:latin typeface="Arial" charset="0"/>
                </a:rPr>
                <a:t>1%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898989"/>
                </a:solidFill>
                <a:ea typeface="MS PGothic" pitchFamily="34" charset="-128"/>
              </a:rPr>
              <a:t>http://communitylinkfoundation.org</a:t>
            </a:r>
          </a:p>
        </p:txBody>
      </p:sp>
      <p:sp>
        <p:nvSpPr>
          <p:cNvPr id="1741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CD2725-EEF1-4E2A-AD76-D0D0FDB9C82B}" type="slidenum">
              <a:rPr lang="en-US" smtClean="0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pic>
        <p:nvPicPr>
          <p:cNvPr id="17438" name="Picture 30" descr="ferdinand 529 card ima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3925" y="3813175"/>
            <a:ext cx="3187700" cy="2017713"/>
          </a:xfrm>
          <a:prstGeom prst="rect">
            <a:avLst/>
          </a:prstGeom>
          <a:noFill/>
        </p:spPr>
      </p:pic>
      <p:pic>
        <p:nvPicPr>
          <p:cNvPr id="17416" name="Rounded Rectangle 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54713" y="2968625"/>
            <a:ext cx="30099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84900" y="3275013"/>
            <a:ext cx="253365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F LOGO 150dpi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295400" cy="793750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1884363" y="0"/>
            <a:ext cx="63388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Concept; Direct Purchasing Rewards Towards Children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57200" y="1277938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Aft>
                <a:spcPts val="2400"/>
              </a:spcAft>
              <a:buFont typeface="Arial" charset="0"/>
              <a:buChar char="•"/>
            </a:pPr>
            <a:r>
              <a:rPr lang="en-US" sz="2800" b="0">
                <a:solidFill>
                  <a:schemeClr val="bg1"/>
                </a:solidFill>
              </a:rPr>
              <a:t>Many financial institutions and merchants spend 1-4% or more of every sale on marketing –</a:t>
            </a:r>
            <a:br>
              <a:rPr lang="en-US" sz="2800" b="0">
                <a:solidFill>
                  <a:schemeClr val="bg1"/>
                </a:solidFill>
              </a:rPr>
            </a:br>
            <a:r>
              <a:rPr lang="en-US" sz="2800" b="0">
                <a:solidFill>
                  <a:schemeClr val="bg1"/>
                </a:solidFill>
              </a:rPr>
              <a:t>as consumer rewards.</a:t>
            </a:r>
          </a:p>
          <a:p>
            <a:pPr marL="342900" indent="-342900" eaLnBrk="0" hangingPunct="0">
              <a:lnSpc>
                <a:spcPct val="85000"/>
              </a:lnSpc>
              <a:spcAft>
                <a:spcPts val="2400"/>
              </a:spcAft>
              <a:buFont typeface="Arial" charset="0"/>
              <a:buChar char="•"/>
            </a:pPr>
            <a:r>
              <a:rPr lang="en-US" sz="2800" b="0">
                <a:solidFill>
                  <a:schemeClr val="bg1"/>
                </a:solidFill>
              </a:rPr>
              <a:t>Community Link reaches</a:t>
            </a:r>
            <a:br>
              <a:rPr lang="en-US" sz="2800" b="0">
                <a:solidFill>
                  <a:schemeClr val="bg1"/>
                </a:solidFill>
              </a:rPr>
            </a:br>
            <a:r>
              <a:rPr lang="en-US" sz="2800" b="0">
                <a:solidFill>
                  <a:schemeClr val="bg1"/>
                </a:solidFill>
              </a:rPr>
              <a:t>out to communities to</a:t>
            </a:r>
            <a:br>
              <a:rPr lang="en-US" sz="2800" b="0">
                <a:solidFill>
                  <a:schemeClr val="bg1"/>
                </a:solidFill>
              </a:rPr>
            </a:br>
            <a:r>
              <a:rPr lang="en-US" sz="2800" b="0">
                <a:solidFill>
                  <a:schemeClr val="bg1"/>
                </a:solidFill>
              </a:rPr>
              <a:t>transform these marketing</a:t>
            </a:r>
            <a:br>
              <a:rPr lang="en-US" sz="2800" b="0">
                <a:solidFill>
                  <a:schemeClr val="bg1"/>
                </a:solidFill>
              </a:rPr>
            </a:br>
            <a:r>
              <a:rPr lang="en-US" sz="2800" b="0">
                <a:solidFill>
                  <a:schemeClr val="bg1"/>
                </a:solidFill>
              </a:rPr>
              <a:t>dollars into charitable</a:t>
            </a:r>
            <a:br>
              <a:rPr lang="en-US" sz="2800" b="0">
                <a:solidFill>
                  <a:schemeClr val="bg1"/>
                </a:solidFill>
              </a:rPr>
            </a:br>
            <a:r>
              <a:rPr lang="en-US" sz="2800" b="0">
                <a:solidFill>
                  <a:schemeClr val="bg1"/>
                </a:solidFill>
              </a:rPr>
              <a:t>contributions.</a:t>
            </a:r>
          </a:p>
          <a:p>
            <a:pPr marL="342900" indent="-342900" eaLnBrk="0" hangingPunct="0">
              <a:lnSpc>
                <a:spcPct val="85000"/>
              </a:lnSpc>
              <a:spcAft>
                <a:spcPts val="2400"/>
              </a:spcAft>
              <a:buFont typeface="Arial" charset="0"/>
              <a:buChar char="•"/>
            </a:pPr>
            <a:r>
              <a:rPr lang="en-US" sz="2800" b="0">
                <a:solidFill>
                  <a:schemeClr val="bg1"/>
                </a:solidFill>
              </a:rPr>
              <a:t>Participating charities are invited to market Community Link fundraising programs to supporting businesses and individual consumers.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898989"/>
                </a:solidFill>
                <a:ea typeface="MS PGothic" pitchFamily="34" charset="-128"/>
              </a:rPr>
              <a:t>http://communitylinkfoundation.org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96D726-4BE1-4730-9B7F-27DAE33F73D3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885825" y="1816100"/>
            <a:ext cx="3182938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1695" y="2604015"/>
            <a:ext cx="3379640" cy="17366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000" b="0" dirty="0">
                <a:solidFill>
                  <a:schemeClr val="bg1"/>
                </a:solidFill>
                <a:cs typeface="+mn-cs"/>
              </a:rPr>
              <a:t>We're a foundation that doesn't operate off of an endowment — we create endowments!</a:t>
            </a:r>
            <a:endParaRPr lang="en-US" sz="2000" dirty="0">
              <a:cs typeface="+mn-cs"/>
            </a:endParaRPr>
          </a:p>
        </p:txBody>
      </p:sp>
      <p:pic>
        <p:nvPicPr>
          <p:cNvPr id="4" name="Picture 3" descr="CLF LOGO 150dp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400" cy="793750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228850" y="241300"/>
            <a:ext cx="675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Community Link?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Picture 12" descr="EVOLUTION CAR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00213"/>
            <a:ext cx="2697163" cy="1692275"/>
          </a:xfrm>
          <a:prstGeom prst="rect">
            <a:avLst/>
          </a:prstGeom>
          <a:noFill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66725" y="3505200"/>
            <a:ext cx="24161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Institutional Purchasing Card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898989"/>
                </a:solidFill>
                <a:ea typeface="MS PGothic" pitchFamily="34" charset="-128"/>
              </a:rPr>
              <a:t>http://communitylinkfoundation.org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54668F-7DD1-4B50-AFCA-CB86308DAF63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867150" y="4581525"/>
            <a:ext cx="127476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Consumer Card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570538" y="5464175"/>
            <a:ext cx="316865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Ferdinand Loyalty Card for Education </a:t>
            </a:r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0" y="2506663"/>
            <a:ext cx="2995613" cy="1858962"/>
          </a:xfrm>
          <a:prstGeom prst="rect">
            <a:avLst/>
          </a:prstGeom>
          <a:noFill/>
        </p:spPr>
      </p:pic>
      <p:pic>
        <p:nvPicPr>
          <p:cNvPr id="20491" name="Picture 11" descr="ferdinand 529 car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2438" y="3352800"/>
            <a:ext cx="2995612" cy="1895475"/>
          </a:xfrm>
          <a:prstGeom prst="rect">
            <a:avLst/>
          </a:prstGeom>
          <a:noFill/>
        </p:spPr>
      </p:pic>
      <p:pic>
        <p:nvPicPr>
          <p:cNvPr id="4" name="Picture 3" descr="CLF LOGO 150dpi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95400" cy="793750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190750" y="241300"/>
            <a:ext cx="5299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Sources of Revenue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23925" y="1658938"/>
            <a:ext cx="72263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>
                <a:solidFill>
                  <a:schemeClr val="bg1"/>
                </a:solidFill>
              </a:rPr>
              <a:t>Issued to supporting organizations offering;</a:t>
            </a:r>
          </a:p>
          <a:p>
            <a:pPr>
              <a:spcAft>
                <a:spcPts val="1200"/>
              </a:spcAft>
              <a:buFont typeface="Trebuchet MS" pitchFamily="34" charset="0"/>
              <a:buChar char="•"/>
            </a:pPr>
            <a:r>
              <a:rPr lang="en-US" altLang="ja-JP" sz="2400" b="0">
                <a:solidFill>
                  <a:schemeClr val="bg1"/>
                </a:solidFill>
              </a:rPr>
              <a:t>1.5% Bank revenue sharing Committed to</a:t>
            </a:r>
            <a:br>
              <a:rPr lang="en-US" altLang="ja-JP" sz="2400" b="0">
                <a:solidFill>
                  <a:schemeClr val="bg1"/>
                </a:solidFill>
              </a:rPr>
            </a:br>
            <a:r>
              <a:rPr lang="en-US" altLang="ja-JP" sz="2400" b="0">
                <a:solidFill>
                  <a:schemeClr val="bg1"/>
                </a:solidFill>
              </a:rPr>
              <a:t>“Sustainable Higher Education” from consortium</a:t>
            </a:r>
          </a:p>
          <a:p>
            <a:pPr>
              <a:spcAft>
                <a:spcPts val="1200"/>
              </a:spcAft>
              <a:buFont typeface="Trebuchet MS" pitchFamily="34" charset="0"/>
              <a:buChar char="•"/>
            </a:pPr>
            <a:r>
              <a:rPr lang="en-US" sz="2400" b="0">
                <a:solidFill>
                  <a:schemeClr val="bg1"/>
                </a:solidFill>
              </a:rPr>
              <a:t>1-4% optional vendor contributions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898989"/>
                </a:solidFill>
                <a:ea typeface="MS PGothic" pitchFamily="34" charset="-128"/>
              </a:rPr>
              <a:t>http://communitylinkfoundation.org</a:t>
            </a:r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6150E4-9D56-45C1-B599-1E32626E9923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pic>
        <p:nvPicPr>
          <p:cNvPr id="22535" name="Picture 7" descr="EVOLUTION CAR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813175"/>
            <a:ext cx="3109912" cy="1951038"/>
          </a:xfrm>
          <a:prstGeom prst="rect">
            <a:avLst/>
          </a:prstGeom>
          <a:noFill/>
        </p:spPr>
      </p:pic>
      <p:pic>
        <p:nvPicPr>
          <p:cNvPr id="4" name="Picture 3" descr="CLF LOGO 150dp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5400" cy="793750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652588" y="0"/>
            <a:ext cx="62214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Institutional Purchasing Cards through US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62188" y="1393825"/>
            <a:ext cx="4573587" cy="14620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</a:rPr>
              <a:t>Credit/debit cards offering;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b="0">
                <a:solidFill>
                  <a:schemeClr val="bg1"/>
                </a:solidFill>
              </a:rPr>
              <a:t>1.5% Bank rewards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b="0">
                <a:solidFill>
                  <a:schemeClr val="bg1"/>
                </a:solidFill>
              </a:rPr>
              <a:t>1-4% Vendor contributions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http://communitylinks.org</a:t>
            </a:r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75BAD8-89F9-4D7F-A36D-CA40874B677D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813" y="3449638"/>
            <a:ext cx="3340100" cy="2073275"/>
          </a:xfrm>
          <a:prstGeom prst="rect">
            <a:avLst/>
          </a:prstGeom>
          <a:noFill/>
        </p:spPr>
      </p:pic>
      <p:pic>
        <p:nvPicPr>
          <p:cNvPr id="4" name="Picture 3" descr="CLF LOGO 150dp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5400" cy="793750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614488" y="279400"/>
            <a:ext cx="6721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Community Link Consumer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62063" y="1357313"/>
            <a:ext cx="66198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>
                <a:solidFill>
                  <a:schemeClr val="bg1"/>
                </a:solidFill>
              </a:rPr>
              <a:t>CLF to distribute dedicated processing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hardware to local merchants providing;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457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90484C-5E24-4382-B980-4D6D100C0129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http://communitylinks.org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00125" y="2578100"/>
            <a:ext cx="3687763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31775" indent="-231775">
              <a:spcAft>
                <a:spcPts val="2400"/>
              </a:spcAft>
              <a:buFont typeface="Arial" charset="0"/>
              <a:buChar char="•"/>
            </a:pPr>
            <a:r>
              <a:rPr lang="en-US" sz="1800" b="0">
                <a:solidFill>
                  <a:schemeClr val="bg1"/>
                </a:solidFill>
              </a:rPr>
              <a:t>1-4% guaranteed contributions off of every transaction</a:t>
            </a:r>
          </a:p>
          <a:p>
            <a:pPr marL="231775" indent="-231775">
              <a:spcAft>
                <a:spcPts val="2400"/>
              </a:spcAft>
              <a:buFont typeface="Arial" charset="0"/>
              <a:buChar char="•"/>
            </a:pPr>
            <a:r>
              <a:rPr lang="en-US" sz="1800" b="0">
                <a:solidFill>
                  <a:schemeClr val="bg1"/>
                </a:solidFill>
              </a:rPr>
              <a:t>Optional </a:t>
            </a:r>
            <a:r>
              <a:rPr lang="ja-JP" altLang="en-US" sz="1800" b="0">
                <a:solidFill>
                  <a:schemeClr val="bg1"/>
                </a:solidFill>
              </a:rPr>
              <a:t>“</a:t>
            </a:r>
            <a:r>
              <a:rPr lang="en-US" altLang="ja-JP" sz="1800" b="0">
                <a:solidFill>
                  <a:schemeClr val="bg1"/>
                </a:solidFill>
              </a:rPr>
              <a:t>Every Penny Counts</a:t>
            </a:r>
            <a:r>
              <a:rPr lang="ja-JP" altLang="en-US" sz="1800" b="0">
                <a:solidFill>
                  <a:schemeClr val="bg1"/>
                </a:solidFill>
              </a:rPr>
              <a:t>”</a:t>
            </a:r>
            <a:r>
              <a:rPr lang="en-US" altLang="ja-JP" sz="1800" b="0">
                <a:solidFill>
                  <a:schemeClr val="bg1"/>
                </a:solidFill>
              </a:rPr>
              <a:t> dollar rounding</a:t>
            </a:r>
          </a:p>
          <a:p>
            <a:pPr marL="231775" indent="-231775">
              <a:spcAft>
                <a:spcPts val="2400"/>
              </a:spcAft>
              <a:buFont typeface="Arial" charset="0"/>
              <a:buChar char="•"/>
            </a:pPr>
            <a:r>
              <a:rPr lang="en-US" sz="1800" b="0">
                <a:solidFill>
                  <a:schemeClr val="bg1"/>
                </a:solidFill>
              </a:rPr>
              <a:t>1-4% optional vendor contributions</a:t>
            </a:r>
          </a:p>
          <a:p>
            <a:pPr marL="231775" indent="-231775">
              <a:spcAft>
                <a:spcPts val="2400"/>
              </a:spcAft>
              <a:buFont typeface="Arial" charset="0"/>
              <a:buChar char="•"/>
            </a:pPr>
            <a:r>
              <a:rPr lang="en-US" sz="1800" b="0">
                <a:solidFill>
                  <a:schemeClr val="bg1"/>
                </a:solidFill>
              </a:rPr>
              <a:t>Optional consumer match</a:t>
            </a:r>
          </a:p>
        </p:txBody>
      </p:sp>
      <p:pic>
        <p:nvPicPr>
          <p:cNvPr id="14" name="Picture 13" descr="vivotech_vivopay4500__09299_zo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75" y="2622550"/>
            <a:ext cx="2405063" cy="3587750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67000"/>
              </a:prstClr>
            </a:outerShdw>
          </a:effectLst>
        </p:spPr>
      </p:pic>
      <p:pic>
        <p:nvPicPr>
          <p:cNvPr id="15" name="Picture 1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988" y="2479675"/>
            <a:ext cx="1419225" cy="2908300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67000"/>
              </a:prstClr>
            </a:outerShdw>
          </a:effectLst>
        </p:spPr>
      </p:pic>
      <p:pic>
        <p:nvPicPr>
          <p:cNvPr id="24586" name="Picture 10" descr="ferdinand 529 car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6550" y="4849813"/>
            <a:ext cx="2419350" cy="1530350"/>
          </a:xfrm>
          <a:prstGeom prst="rect">
            <a:avLst/>
          </a:prstGeom>
          <a:noFill/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538288" y="125413"/>
            <a:ext cx="62214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Ferdinand Fund Model; Bypassing the Banks</a:t>
            </a:r>
          </a:p>
        </p:txBody>
      </p:sp>
      <p:pic>
        <p:nvPicPr>
          <p:cNvPr id="4" name="Picture 3" descr="CLF LOGO 150dpi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95400" cy="793750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F LOGO 150dp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400" cy="793750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1800" b="0">
                <a:solidFill>
                  <a:schemeClr val="bg1"/>
                </a:solidFill>
              </a:rPr>
              <a:t>Loyalty card, not debit or credit card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800" b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1800" b="0">
                <a:solidFill>
                  <a:schemeClr val="bg1"/>
                </a:solidFill>
              </a:rPr>
              <a:t>  Scale drives lower costs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800" b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1800" b="0">
                <a:solidFill>
                  <a:schemeClr val="bg1"/>
                </a:solidFill>
              </a:rPr>
              <a:t>  Tax advantages (529)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800" b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1800" b="0">
                <a:solidFill>
                  <a:schemeClr val="bg1"/>
                </a:solidFill>
              </a:rPr>
              <a:t>  Non tax advantaged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800" b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1800" b="0">
                <a:solidFill>
                  <a:schemeClr val="bg1"/>
                </a:solidFill>
              </a:rPr>
              <a:t>  Equity returns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800" b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1800" b="0">
                <a:solidFill>
                  <a:schemeClr val="bg1"/>
                </a:solidFill>
              </a:rPr>
              <a:t>  Glide path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27086770-990F-4C37-AD36-6DAA44DF491D}" type="slidenum">
              <a:rPr lang="en-US" altLang="en-US"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pPr algn="r">
                <a:defRPr/>
              </a:pPr>
              <a:t>8</a:t>
            </a:fld>
            <a:endParaRPr lang="en-US" altLang="en-US" sz="1000" b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32774" name="Slide Number Placeholder 2"/>
          <p:cNvSpPr txBox="1">
            <a:spLocks noGrp="1"/>
          </p:cNvSpPr>
          <p:nvPr/>
        </p:nvSpPr>
        <p:spPr bwMode="auto">
          <a:xfrm>
            <a:off x="6569075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altLang="en-US" sz="1200" b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2775" name="Footer Placeholder 1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1200" b="0">
                <a:solidFill>
                  <a:schemeClr val="bg2"/>
                </a:solidFill>
                <a:latin typeface="Arial" charset="0"/>
              </a:rPr>
              <a:t>http://communitylinkfoundation.org</a:t>
            </a:r>
          </a:p>
        </p:txBody>
      </p:sp>
      <p:pic>
        <p:nvPicPr>
          <p:cNvPr id="14" name="Picture 13" descr="vivotech_vivopay4500__09299_zo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590800"/>
            <a:ext cx="2405063" cy="3587750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67000"/>
              </a:prstClr>
            </a:outerShdw>
          </a:effectLst>
        </p:spPr>
      </p:pic>
      <p:pic>
        <p:nvPicPr>
          <p:cNvPr id="15" name="Picture 14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590800"/>
            <a:ext cx="1420813" cy="2908300"/>
          </a:xfrm>
          <a:prstGeom prst="rect">
            <a:avLst/>
          </a:prstGeom>
          <a:effectLst>
            <a:outerShdw blurRad="101600" dist="101600" dir="5400000" algn="t" rotWithShape="0">
              <a:prstClr val="black">
                <a:alpha val="67000"/>
              </a:prstClr>
            </a:outerShdw>
          </a:effec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39750" y="203200"/>
            <a:ext cx="8756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Ferdinand 529 Merchant Rewards - Bypassing the Banks at Point of Sale</a:t>
            </a:r>
          </a:p>
        </p:txBody>
      </p:sp>
      <p:pic>
        <p:nvPicPr>
          <p:cNvPr id="32780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429000"/>
            <a:ext cx="9906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 descr="ferdinand 529 car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0538" y="5080000"/>
            <a:ext cx="1828800" cy="115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CLF Theme Merchant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736975"/>
            <a:ext cx="71628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27435" y="1069975"/>
            <a:ext cx="8382000" cy="293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numCol="2" spcCol="182880">
            <a:spAutoFit/>
          </a:bodyPr>
          <a:lstStyle/>
          <a:p>
            <a:pPr marL="173038" indent="-173038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1600" b="0" dirty="0">
                <a:solidFill>
                  <a:schemeClr val="bg1"/>
                </a:solidFill>
                <a:cs typeface="+mn-cs"/>
              </a:rPr>
              <a:t>Attract loyal new customers</a:t>
            </a:r>
          </a:p>
          <a:p>
            <a:pPr marL="173038" indent="-173038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1600" b="0" dirty="0">
                <a:solidFill>
                  <a:schemeClr val="bg1"/>
                </a:solidFill>
                <a:cs typeface="+mn-cs"/>
              </a:rPr>
              <a:t>Strengthen existing relationships</a:t>
            </a:r>
          </a:p>
          <a:p>
            <a:pPr marL="173038" indent="-173038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1600" b="0" dirty="0">
                <a:solidFill>
                  <a:schemeClr val="bg1"/>
                </a:solidFill>
                <a:cs typeface="+mn-cs"/>
              </a:rPr>
              <a:t>Streamline their giving programs</a:t>
            </a:r>
          </a:p>
          <a:p>
            <a:pPr marL="173038" indent="-173038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1600" b="0" dirty="0">
                <a:solidFill>
                  <a:schemeClr val="bg1"/>
                </a:solidFill>
                <a:cs typeface="+mn-cs"/>
              </a:rPr>
              <a:t>Tax-deductibility</a:t>
            </a:r>
          </a:p>
          <a:p>
            <a:pPr marL="173038" indent="-173038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1600" b="0" dirty="0">
                <a:solidFill>
                  <a:schemeClr val="bg1"/>
                </a:solidFill>
                <a:cs typeface="+mn-cs"/>
              </a:rPr>
              <a:t>New marketing channel and data resource</a:t>
            </a:r>
          </a:p>
          <a:p>
            <a:pPr marL="173038" indent="-173038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altLang="ja-JP" sz="1600" b="0" dirty="0">
                <a:solidFill>
                  <a:schemeClr val="bg1"/>
                </a:solidFill>
                <a:cs typeface="+mn-cs"/>
              </a:rPr>
              <a:t>Enhanced reporting and reconciliation (reducing labor costs).</a:t>
            </a:r>
          </a:p>
          <a:p>
            <a:pPr marL="173038" indent="-173038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altLang="ja-JP" sz="1600" b="0" dirty="0">
                <a:solidFill>
                  <a:schemeClr val="bg1"/>
                </a:solidFill>
                <a:cs typeface="+mn-cs"/>
              </a:rPr>
              <a:t>No need to extend credit.</a:t>
            </a:r>
          </a:p>
          <a:p>
            <a:pPr marL="173038" indent="-173038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altLang="ja-JP" sz="1600" b="0" dirty="0">
                <a:solidFill>
                  <a:schemeClr val="bg1"/>
                </a:solidFill>
                <a:cs typeface="+mn-cs"/>
              </a:rPr>
              <a:t>Quicker payment (compare 2-3 days to 30 to 60 and sometimes 90)</a:t>
            </a:r>
          </a:p>
          <a:p>
            <a:pPr marL="173038" indent="-173038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altLang="ja-JP" sz="1600" b="0" dirty="0">
                <a:solidFill>
                  <a:schemeClr val="bg1"/>
                </a:solidFill>
                <a:cs typeface="+mn-cs"/>
              </a:rPr>
              <a:t>Fewer collection issues and expenses.</a:t>
            </a:r>
          </a:p>
          <a:p>
            <a:pPr marL="173038" indent="-173038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altLang="ja-JP" sz="1600" b="0" dirty="0">
                <a:solidFill>
                  <a:schemeClr val="bg1"/>
                </a:solidFill>
                <a:cs typeface="+mn-cs"/>
              </a:rPr>
              <a:t>Increased revenue and sales opportunities - more and more large businesses and government accounts REQUIRE their vendors to accept purchasing card payment.</a:t>
            </a:r>
            <a:endParaRPr lang="en-US" sz="16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898989"/>
                </a:solidFill>
                <a:ea typeface="MS PGothic" pitchFamily="34" charset="-128"/>
              </a:rPr>
              <a:t>http://communitylinkfoundation.org</a:t>
            </a: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3B1E06-D7B0-4500-9FB9-57022EFF6241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 bwMode="auto">
          <a:xfrm>
            <a:off x="2609129" y="522239"/>
            <a:ext cx="3925755" cy="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600" b="1" kern="1200" cap="none" spc="0" baseline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Merchant Benefits</a:t>
            </a:r>
          </a:p>
        </p:txBody>
      </p:sp>
      <p:pic>
        <p:nvPicPr>
          <p:cNvPr id="4" name="Picture 3" descr="CLF LOGO 150dp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5400" cy="793750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CHOVIA PRES 8-20-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WACHOVIA PRES 8-20-09</Template>
  <TotalTime>1990</TotalTime>
  <Words>493</Words>
  <Application>Microsoft Office PowerPoint</Application>
  <PresentationFormat>On-screen Show (4:3)</PresentationFormat>
  <Paragraphs>87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Verdana</vt:lpstr>
      <vt:lpstr>WACHOVIA PRES 8-20-09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Roth</dc:creator>
  <cp:lastModifiedBy>LYNDA WOODROW</cp:lastModifiedBy>
  <cp:revision>154</cp:revision>
  <cp:lastPrinted>2014-03-12T16:16:54Z</cp:lastPrinted>
  <dcterms:created xsi:type="dcterms:W3CDTF">2009-09-17T11:43:42Z</dcterms:created>
  <dcterms:modified xsi:type="dcterms:W3CDTF">2023-01-29T18:33:05Z</dcterms:modified>
</cp:coreProperties>
</file>