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60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889158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336" y="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6876581614388524"/>
          <c:y val="0.16126878759502916"/>
          <c:w val="0.31349294619422574"/>
          <c:h val="0.397221456692913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Hoja1!$A$2</c:f>
              <c:strCache>
                <c:ptCount val="1"/>
                <c:pt idx="0">
                  <c:v>Matricula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Hoja1!$A$2</c:f>
              <c:strCache>
                <c:ptCount val="1"/>
                <c:pt idx="0">
                  <c:v>Matricula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Hoja1!$A$2</c:f>
              <c:strCache>
                <c:ptCount val="1"/>
                <c:pt idx="0">
                  <c:v>Matricula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605440"/>
        <c:axId val="41415168"/>
      </c:barChart>
      <c:catAx>
        <c:axId val="36605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41415168"/>
        <c:crosses val="autoZero"/>
        <c:auto val="1"/>
        <c:lblAlgn val="ctr"/>
        <c:lblOffset val="100"/>
        <c:noMultiLvlLbl val="0"/>
      </c:catAx>
      <c:valAx>
        <c:axId val="4141516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6605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8758517572121624E-2"/>
          <c:y val="0.13996163124732172"/>
          <c:w val="0.21196217395598019"/>
          <c:h val="0.38744950957830082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6046-5F27-4449-B15D-F651D0235198}" type="datetimeFigureOut">
              <a:rPr lang="es-ES" smtClean="0"/>
              <a:t>05/01/2025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D23C-7F8E-430B-994D-12C77F49C75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6046-5F27-4449-B15D-F651D0235198}" type="datetimeFigureOut">
              <a:rPr lang="es-ES" smtClean="0"/>
              <a:t>05/01/2025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D23C-7F8E-430B-994D-12C77F49C75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6046-5F27-4449-B15D-F651D0235198}" type="datetimeFigureOut">
              <a:rPr lang="es-ES" smtClean="0"/>
              <a:t>05/01/2025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D23C-7F8E-430B-994D-12C77F49C756}" type="slidenum">
              <a:rPr lang="es-ES" smtClean="0"/>
              <a:t>‹Nº›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6046-5F27-4449-B15D-F651D0235198}" type="datetimeFigureOut">
              <a:rPr lang="es-ES" smtClean="0"/>
              <a:t>05/01/2025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D23C-7F8E-430B-994D-12C77F49C756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6046-5F27-4449-B15D-F651D0235198}" type="datetimeFigureOut">
              <a:rPr lang="es-ES" smtClean="0"/>
              <a:t>05/01/2025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D23C-7F8E-430B-994D-12C77F49C75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6046-5F27-4449-B15D-F651D0235198}" type="datetimeFigureOut">
              <a:rPr lang="es-ES" smtClean="0"/>
              <a:t>05/01/2025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D23C-7F8E-430B-994D-12C77F49C756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6046-5F27-4449-B15D-F651D0235198}" type="datetimeFigureOut">
              <a:rPr lang="es-ES" smtClean="0"/>
              <a:t>05/01/2025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D23C-7F8E-430B-994D-12C77F49C75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6046-5F27-4449-B15D-F651D0235198}" type="datetimeFigureOut">
              <a:rPr lang="es-ES" smtClean="0"/>
              <a:t>05/01/2025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D23C-7F8E-430B-994D-12C77F49C75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6046-5F27-4449-B15D-F651D0235198}" type="datetimeFigureOut">
              <a:rPr lang="es-ES" smtClean="0"/>
              <a:t>05/01/2025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D23C-7F8E-430B-994D-12C77F49C75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6046-5F27-4449-B15D-F651D0235198}" type="datetimeFigureOut">
              <a:rPr lang="es-ES" smtClean="0"/>
              <a:t>05/01/2025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D23C-7F8E-430B-994D-12C77F49C756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6046-5F27-4449-B15D-F651D0235198}" type="datetimeFigureOut">
              <a:rPr lang="es-ES" smtClean="0"/>
              <a:t>05/01/2025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D23C-7F8E-430B-994D-12C77F49C756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DF66046-5F27-4449-B15D-F651D0235198}" type="datetimeFigureOut">
              <a:rPr lang="es-ES" smtClean="0"/>
              <a:t>05/01/2025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674D23C-7F8E-430B-994D-12C77F49C756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782952" y="3537882"/>
            <a:ext cx="6750852" cy="1621051"/>
          </a:xfrm>
        </p:spPr>
        <p:txBody>
          <a:bodyPr>
            <a:noAutofit/>
          </a:bodyPr>
          <a:lstStyle/>
          <a:p>
            <a:endParaRPr lang="es-ES" sz="51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s-ES" sz="5100" dirty="0">
              <a:solidFill>
                <a:schemeClr val="bg2">
                  <a:lumMod val="10000"/>
                </a:schemeClr>
              </a:solidFill>
            </a:endParaRPr>
          </a:p>
          <a:p>
            <a:endParaRPr lang="es-ES" sz="3600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s-ES" sz="3600" b="1" i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s-ES" sz="3600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s-ES" sz="3600" b="1" i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s-ES" sz="3600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s-ES" sz="3600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s-ES" sz="3600" b="1" i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s-ES" sz="2400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s-ES" sz="2400" b="1" i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s-ES" sz="2400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s-ES" sz="2400" b="1" i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s-ES" sz="2400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s-ES" sz="2400" b="1" i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s-ES" sz="2400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s-ES" sz="2400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s-ES" sz="2400" b="1" i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s-ES" sz="2400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s-ES" sz="2400" b="1" i="1" dirty="0" smtClean="0">
                <a:solidFill>
                  <a:schemeClr val="bg2">
                    <a:lumMod val="10000"/>
                  </a:schemeClr>
                </a:solidFill>
              </a:rPr>
              <a:t>Dirección Nacional </a:t>
            </a:r>
            <a:r>
              <a:rPr lang="es-ES" sz="2400" b="1" i="1" dirty="0">
                <a:solidFill>
                  <a:schemeClr val="bg2">
                    <a:lumMod val="10000"/>
                  </a:schemeClr>
                </a:solidFill>
              </a:rPr>
              <a:t>de jóvenes y adultos (EDJA</a:t>
            </a:r>
            <a:r>
              <a:rPr lang="es-ES" sz="2400" b="1" i="1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r>
              <a:rPr lang="es-ES" sz="2400" b="1" i="1" dirty="0" smtClean="0">
                <a:solidFill>
                  <a:schemeClr val="bg2">
                    <a:lumMod val="10000"/>
                  </a:schemeClr>
                </a:solidFill>
              </a:rPr>
              <a:t>REGION DE PANAMA CENTRO</a:t>
            </a:r>
          </a:p>
          <a:p>
            <a:r>
              <a:rPr lang="es-ES" sz="2400" b="1" i="1" dirty="0" smtClean="0">
                <a:solidFill>
                  <a:schemeClr val="bg2">
                    <a:lumMod val="10000"/>
                  </a:schemeClr>
                </a:solidFill>
              </a:rPr>
              <a:t>PROGRAMA DE TELE-EDUCACIÒN</a:t>
            </a:r>
          </a:p>
          <a:p>
            <a:endParaRPr lang="es-ES" sz="58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s-ES" b="1" dirty="0" smtClean="0">
                <a:solidFill>
                  <a:schemeClr val="bg2">
                    <a:lumMod val="10000"/>
                  </a:schemeClr>
                </a:solidFill>
              </a:rPr>
              <a:t>Decreto ejecutivo N0. 263 (de 27 Agosto 2007) crea el programa de Tele- Educación para jóvenes y adulto en el Ministerio de Educación</a:t>
            </a:r>
            <a:endParaRPr lang="es-ES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129" y="404665"/>
            <a:ext cx="2821279" cy="115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292080" y="580526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5590697" y="5158933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ENLACE – MEDUCA</a:t>
            </a:r>
          </a:p>
          <a:p>
            <a:r>
              <a:rPr lang="es-ES" b="1" dirty="0" smtClean="0"/>
              <a:t> Prof. Omaira Mc Nish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40916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764704"/>
            <a:ext cx="5904656" cy="1440160"/>
          </a:xfrm>
        </p:spPr>
        <p:txBody>
          <a:bodyPr/>
          <a:lstStyle/>
          <a:p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CENTRO DE CUSTODIA ARCO IRIS</a:t>
            </a:r>
            <a:endParaRPr lang="es-E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419872" y="2204864"/>
            <a:ext cx="5184576" cy="4032448"/>
          </a:xfrm>
        </p:spPr>
        <p:txBody>
          <a:bodyPr>
            <a:normAutofit/>
          </a:bodyPr>
          <a:lstStyle/>
          <a:p>
            <a:pPr lvl="0" algn="l"/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Área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Urbana, </a:t>
            </a:r>
          </a:p>
          <a:p>
            <a:pPr lvl="0" algn="l"/>
            <a:r>
              <a:rPr lang="es-ES" b="1" dirty="0" smtClean="0">
                <a:solidFill>
                  <a:schemeClr val="bg2">
                    <a:lumMod val="10000"/>
                  </a:schemeClr>
                </a:solidFill>
              </a:rPr>
              <a:t>Ubicación </a:t>
            </a:r>
            <a:r>
              <a:rPr lang="es-ES" b="1" dirty="0">
                <a:solidFill>
                  <a:schemeClr val="bg2">
                    <a:lumMod val="10000"/>
                  </a:schemeClr>
                </a:solidFill>
              </a:rPr>
              <a:t>del Centro: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 Panamá Centro, distrito de Panamá, corregimiento de 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Tocumen,</a:t>
            </a:r>
          </a:p>
          <a:p>
            <a:pPr algn="l"/>
            <a:r>
              <a:rPr lang="es-ES" b="1" dirty="0">
                <a:solidFill>
                  <a:schemeClr val="bg2">
                    <a:lumMod val="10000"/>
                  </a:schemeClr>
                </a:solidFill>
              </a:rPr>
              <a:t>Dirección Regional de Educación: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 Panamá 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Centro</a:t>
            </a:r>
          </a:p>
          <a:p>
            <a:pPr lvl="0" algn="l"/>
            <a:r>
              <a:rPr lang="es-ES" b="1" dirty="0">
                <a:solidFill>
                  <a:schemeClr val="bg2">
                    <a:lumMod val="10000"/>
                  </a:schemeClr>
                </a:solidFill>
              </a:rPr>
              <a:t>Zona Escolar: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 Nº 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10</a:t>
            </a:r>
          </a:p>
          <a:p>
            <a:pPr algn="l"/>
            <a:r>
              <a:rPr lang="es-ES" b="1" dirty="0">
                <a:solidFill>
                  <a:schemeClr val="bg2">
                    <a:lumMod val="10000"/>
                  </a:schemeClr>
                </a:solidFill>
              </a:rPr>
              <a:t>Oferta Educativa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: Primaria, Pre-media y Media. Jóvenes Adultos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lvl="0" algn="l"/>
            <a:r>
              <a:rPr lang="es-ES" b="1" dirty="0">
                <a:solidFill>
                  <a:schemeClr val="bg2">
                    <a:lumMod val="10000"/>
                  </a:schemeClr>
                </a:solidFill>
              </a:rPr>
              <a:t>Número de docentes: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4</a:t>
            </a:r>
          </a:p>
          <a:p>
            <a:pPr algn="l"/>
            <a:r>
              <a:rPr lang="es-ES" b="1" dirty="0">
                <a:solidFill>
                  <a:schemeClr val="bg2">
                    <a:lumMod val="10000"/>
                  </a:schemeClr>
                </a:solidFill>
              </a:rPr>
              <a:t>Matricula general del Centro: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S" b="1" dirty="0" smtClean="0">
                <a:solidFill>
                  <a:schemeClr val="bg2">
                    <a:lumMod val="10000"/>
                  </a:schemeClr>
                </a:solidFill>
              </a:rPr>
              <a:t>65</a:t>
            </a:r>
            <a:endParaRPr lang="es-ES" b="1" dirty="0">
              <a:solidFill>
                <a:schemeClr val="bg2">
                  <a:lumMod val="10000"/>
                </a:schemeClr>
              </a:solidFill>
            </a:endParaRPr>
          </a:p>
          <a:p>
            <a:pPr lvl="0" algn="l"/>
            <a:endParaRPr lang="es-ES" dirty="0">
              <a:solidFill>
                <a:schemeClr val="bg2">
                  <a:lumMod val="10000"/>
                </a:schemeClr>
              </a:solidFill>
            </a:endParaRPr>
          </a:p>
          <a:p>
            <a:pPr algn="l"/>
            <a:endParaRPr lang="es-ES" dirty="0"/>
          </a:p>
          <a:p>
            <a:pPr lvl="0" algn="l"/>
            <a:endParaRPr lang="es-ES" dirty="0"/>
          </a:p>
          <a:p>
            <a:pPr algn="l"/>
            <a:endParaRPr lang="es-ES" dirty="0"/>
          </a:p>
          <a:p>
            <a:pPr lvl="0" algn="l"/>
            <a:endParaRPr lang="es-ES" dirty="0"/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56" y="2222911"/>
            <a:ext cx="2264075" cy="305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04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252728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</a:rPr>
              <a:t>NUEVA SEDE  MIENTRAS DURE LA REMODELACION C. </a:t>
            </a:r>
            <a:r>
              <a:rPr lang="es-ES" sz="3600" b="1" dirty="0">
                <a:solidFill>
                  <a:schemeClr val="accent5">
                    <a:lumMod val="50000"/>
                  </a:schemeClr>
                </a:solidFill>
              </a:rPr>
              <a:t>DE </a:t>
            </a:r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</a:rPr>
              <a:t>C. </a:t>
            </a:r>
            <a:r>
              <a:rPr lang="es-ES" sz="3600" b="1" dirty="0">
                <a:solidFill>
                  <a:schemeClr val="accent5">
                    <a:lumMod val="50000"/>
                  </a:schemeClr>
                </a:solidFill>
              </a:rPr>
              <a:t>ARCO </a:t>
            </a:r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</a:rPr>
              <a:t> IRIS</a:t>
            </a:r>
            <a:endParaRPr lang="es-E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2" y="2071379"/>
            <a:ext cx="1916306" cy="259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3917643" cy="17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0021"/>
            <a:ext cx="1892959" cy="247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51520" y="5157192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Arial Narrow" pitchFamily="34" charset="0"/>
                <a:cs typeface="Aharoni" pitchFamily="2" charset="-79"/>
              </a:rPr>
              <a:t>CUENTA CON:</a:t>
            </a:r>
          </a:p>
          <a:p>
            <a:r>
              <a:rPr lang="es-ES" sz="1400" b="1" dirty="0" smtClean="0">
                <a:latin typeface="Arial Narrow" pitchFamily="34" charset="0"/>
                <a:cs typeface="Aharoni" pitchFamily="2" charset="-79"/>
              </a:rPr>
              <a:t> 6 SALONES </a:t>
            </a:r>
          </a:p>
          <a:p>
            <a:r>
              <a:rPr lang="es-ES" sz="1400" b="1" dirty="0" smtClean="0">
                <a:latin typeface="Arial Narrow" pitchFamily="34" charset="0"/>
                <a:cs typeface="Aharoni" pitchFamily="2" charset="-79"/>
              </a:rPr>
              <a:t>2 OFICINAS PARA PROFESORES</a:t>
            </a:r>
          </a:p>
          <a:p>
            <a:r>
              <a:rPr lang="es-ES" sz="1400" b="1" dirty="0" smtClean="0">
                <a:latin typeface="Arial Narrow" pitchFamily="34" charset="0"/>
                <a:cs typeface="Aharoni" pitchFamily="2" charset="-79"/>
              </a:rPr>
              <a:t>2 SALONES REUNIONES PARA EVENTOS</a:t>
            </a:r>
            <a:endParaRPr lang="es-ES" sz="1400" b="1" dirty="0"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3923928" y="4437111"/>
            <a:ext cx="4680520" cy="195237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s-ES" sz="2600" b="1" dirty="0" smtClean="0">
                <a:solidFill>
                  <a:schemeClr val="bg2">
                    <a:lumMod val="10000"/>
                  </a:schemeClr>
                </a:solidFill>
              </a:rPr>
              <a:t>Esta a lado del Centro de cumplimiento de  Pacora</a:t>
            </a:r>
          </a:p>
          <a:p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Área: Rural,</a:t>
            </a:r>
          </a:p>
          <a:p>
            <a:r>
              <a:rPr lang="es-ES" b="1" dirty="0" smtClean="0">
                <a:solidFill>
                  <a:schemeClr val="bg2">
                    <a:lumMod val="10000"/>
                  </a:schemeClr>
                </a:solidFill>
              </a:rPr>
              <a:t>Ubicación del Centro: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 Panamá Centro, distrito de Panamá, correg. de las Garzas de pacora,</a:t>
            </a:r>
          </a:p>
          <a:p>
            <a:r>
              <a:rPr lang="es-ES" b="1" dirty="0" smtClean="0">
                <a:solidFill>
                  <a:schemeClr val="bg2">
                    <a:lumMod val="10000"/>
                  </a:schemeClr>
                </a:solidFill>
              </a:rPr>
              <a:t>Dirección Regional de Educación: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 Panamá Centro</a:t>
            </a:r>
          </a:p>
          <a:p>
            <a:r>
              <a:rPr lang="es-ES" b="1" dirty="0" smtClean="0">
                <a:solidFill>
                  <a:schemeClr val="bg2">
                    <a:lumMod val="10000"/>
                  </a:schemeClr>
                </a:solidFill>
              </a:rPr>
              <a:t>Zona Escolar: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 Nº 10</a:t>
            </a:r>
          </a:p>
          <a:p>
            <a:endParaRPr lang="es-ES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268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55576" y="476672"/>
            <a:ext cx="7931224" cy="1114384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FFFF00"/>
                </a:solidFill>
              </a:rPr>
              <a:t>Centro de Custodia y Cumplimiento Residencia Femenina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408349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611560" y="2564904"/>
            <a:ext cx="3888432" cy="3528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100" dirty="0" smtClean="0">
                <a:solidFill>
                  <a:schemeClr val="bg2">
                    <a:lumMod val="10000"/>
                  </a:schemeClr>
                </a:solidFill>
              </a:rPr>
              <a:t>Área: Urbana, </a:t>
            </a:r>
          </a:p>
          <a:p>
            <a:r>
              <a:rPr lang="es-ES" sz="2100" b="1" dirty="0" smtClean="0">
                <a:solidFill>
                  <a:schemeClr val="bg2">
                    <a:lumMod val="10000"/>
                  </a:schemeClr>
                </a:solidFill>
              </a:rPr>
              <a:t>Ubicación del Centro:</a:t>
            </a:r>
            <a:r>
              <a:rPr lang="es-ES" sz="2100" dirty="0" smtClean="0">
                <a:solidFill>
                  <a:schemeClr val="bg2">
                    <a:lumMod val="10000"/>
                  </a:schemeClr>
                </a:solidFill>
              </a:rPr>
              <a:t> Panamá Centro, distrito de Panamá, vía José Domingo entrando por Harina del Istmo.</a:t>
            </a:r>
          </a:p>
          <a:p>
            <a:r>
              <a:rPr lang="es-ES" sz="2100" b="1" dirty="0" smtClean="0">
                <a:solidFill>
                  <a:schemeClr val="bg2">
                    <a:lumMod val="10000"/>
                  </a:schemeClr>
                </a:solidFill>
              </a:rPr>
              <a:t>Dirección Regional de Educación:</a:t>
            </a:r>
            <a:r>
              <a:rPr lang="es-ES" sz="2100" dirty="0" smtClean="0">
                <a:solidFill>
                  <a:schemeClr val="bg2">
                    <a:lumMod val="10000"/>
                  </a:schemeClr>
                </a:solidFill>
              </a:rPr>
              <a:t> Panamá Centro</a:t>
            </a:r>
          </a:p>
          <a:p>
            <a:r>
              <a:rPr lang="es-ES" sz="2100" b="1" dirty="0" smtClean="0">
                <a:solidFill>
                  <a:schemeClr val="bg2">
                    <a:lumMod val="10000"/>
                  </a:schemeClr>
                </a:solidFill>
              </a:rPr>
              <a:t>Zona Escolar:</a:t>
            </a:r>
            <a:r>
              <a:rPr lang="es-ES" sz="2100" dirty="0" smtClean="0">
                <a:solidFill>
                  <a:schemeClr val="bg2">
                    <a:lumMod val="10000"/>
                  </a:schemeClr>
                </a:solidFill>
              </a:rPr>
              <a:t> Nº 10</a:t>
            </a:r>
          </a:p>
          <a:p>
            <a:r>
              <a:rPr lang="es-ES" sz="2100" b="1" dirty="0" smtClean="0">
                <a:solidFill>
                  <a:schemeClr val="bg2">
                    <a:lumMod val="10000"/>
                  </a:schemeClr>
                </a:solidFill>
              </a:rPr>
              <a:t>Oferta Educativa</a:t>
            </a:r>
            <a:r>
              <a:rPr lang="es-ES" sz="2100" dirty="0" smtClean="0">
                <a:solidFill>
                  <a:schemeClr val="bg2">
                    <a:lumMod val="10000"/>
                  </a:schemeClr>
                </a:solidFill>
              </a:rPr>
              <a:t>: Primaria, Pre-media y Media. Jóvenes Adultos.</a:t>
            </a:r>
          </a:p>
          <a:p>
            <a:r>
              <a:rPr lang="es-ES" sz="2100" b="1" dirty="0" smtClean="0">
                <a:solidFill>
                  <a:schemeClr val="bg2">
                    <a:lumMod val="10000"/>
                  </a:schemeClr>
                </a:solidFill>
              </a:rPr>
              <a:t>Número de docentes:</a:t>
            </a:r>
            <a:r>
              <a:rPr lang="es-ES" sz="2100" dirty="0" smtClean="0">
                <a:solidFill>
                  <a:schemeClr val="bg2">
                    <a:lumMod val="10000"/>
                  </a:schemeClr>
                </a:solidFill>
              </a:rPr>
              <a:t> 4</a:t>
            </a:r>
          </a:p>
          <a:p>
            <a:r>
              <a:rPr lang="es-ES" sz="2100" b="1" dirty="0" smtClean="0">
                <a:solidFill>
                  <a:schemeClr val="bg2">
                    <a:lumMod val="10000"/>
                  </a:schemeClr>
                </a:solidFill>
              </a:rPr>
              <a:t>Matricula general del Centro:</a:t>
            </a:r>
            <a:r>
              <a:rPr lang="es-ES" sz="2100" dirty="0" smtClean="0">
                <a:solidFill>
                  <a:schemeClr val="bg2">
                    <a:lumMod val="10000"/>
                  </a:schemeClr>
                </a:solidFill>
              </a:rPr>
              <a:t> 5</a:t>
            </a:r>
          </a:p>
          <a:p>
            <a:endParaRPr lang="es-ES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94987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6563072" cy="1152128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Profesores: 4</a:t>
            </a:r>
            <a:br>
              <a:rPr lang="es-ES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s-ES" sz="31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162603"/>
              </p:ext>
            </p:extLst>
          </p:nvPr>
        </p:nvGraphicFramePr>
        <p:xfrm>
          <a:off x="539552" y="1268761"/>
          <a:ext cx="8064896" cy="220542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9583"/>
                <a:gridCol w="2277403"/>
                <a:gridCol w="1138701"/>
                <a:gridCol w="1138701"/>
                <a:gridCol w="1140508"/>
              </a:tblGrid>
              <a:tr h="2373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Personal docente y administrativo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Grados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Hombres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Mujeres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Gisela de Sánchez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1°-6°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Omaira</a:t>
                      </a:r>
                      <a:r>
                        <a:rPr lang="es-ES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Mc Nish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7°-8°-9</a:t>
                      </a:r>
                      <a:r>
                        <a:rPr lang="es-E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°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Richard Evers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s-E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°-8</a:t>
                      </a: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°-</a:t>
                      </a:r>
                      <a:r>
                        <a:rPr lang="es-E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smtClean="0"/>
                        <a:t>SE</a:t>
                      </a:r>
                      <a:r>
                        <a:rPr lang="es-ES" sz="900" baseline="0" smtClean="0"/>
                        <a:t> REPITE</a:t>
                      </a:r>
                      <a:endParaRPr lang="es-ES" sz="9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smtClean="0"/>
                        <a:t>SE</a:t>
                      </a:r>
                      <a:r>
                        <a:rPr lang="es-ES" sz="900" baseline="0" smtClean="0"/>
                        <a:t> REPITE</a:t>
                      </a:r>
                      <a:endParaRPr lang="es-ES" sz="9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/>
                        <a:t>SE</a:t>
                      </a:r>
                      <a:r>
                        <a:rPr lang="es-ES" sz="900" baseline="0" dirty="0" smtClean="0"/>
                        <a:t> REPITE</a:t>
                      </a:r>
                      <a:endParaRPr lang="es-ES" sz="9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Mario</a:t>
                      </a:r>
                      <a:r>
                        <a:rPr lang="es-ES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Medina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7°-8°-</a:t>
                      </a:r>
                      <a:r>
                        <a:rPr lang="es-E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/>
                        <a:t>SE</a:t>
                      </a:r>
                      <a:r>
                        <a:rPr lang="es-ES" sz="900" baseline="0" dirty="0" smtClean="0"/>
                        <a:t> REPITE</a:t>
                      </a:r>
                      <a:endParaRPr lang="es-ES" sz="9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/>
                        <a:t>SE</a:t>
                      </a:r>
                      <a:r>
                        <a:rPr lang="es-ES" sz="900" baseline="0" dirty="0" smtClean="0"/>
                        <a:t> REPITE</a:t>
                      </a:r>
                      <a:endParaRPr lang="es-ES" sz="9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/>
                        <a:t>SE</a:t>
                      </a:r>
                      <a:r>
                        <a:rPr lang="es-ES" sz="900" baseline="0" dirty="0" smtClean="0"/>
                        <a:t> REPITE</a:t>
                      </a:r>
                      <a:endParaRPr lang="es-ES" sz="9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Omaira</a:t>
                      </a:r>
                      <a:r>
                        <a:rPr lang="es-ES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Mc Nish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10°-11°-12°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es-E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24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Richard Evers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10°-11°-12°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/>
                        <a:t>SE</a:t>
                      </a:r>
                      <a:r>
                        <a:rPr lang="es-ES" sz="900" baseline="0" dirty="0" smtClean="0"/>
                        <a:t> REPITE</a:t>
                      </a:r>
                      <a:endParaRPr lang="es-ES" sz="9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/>
                        <a:t>SE</a:t>
                      </a:r>
                      <a:r>
                        <a:rPr lang="es-ES" sz="900" baseline="0" dirty="0" smtClean="0"/>
                        <a:t> REPITE</a:t>
                      </a:r>
                      <a:endParaRPr lang="es-ES" sz="9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/>
                        <a:t>SE</a:t>
                      </a:r>
                      <a:r>
                        <a:rPr lang="es-ES" sz="900" baseline="0" dirty="0" smtClean="0"/>
                        <a:t> REPITE</a:t>
                      </a:r>
                      <a:endParaRPr lang="es-ES" sz="9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Mario</a:t>
                      </a:r>
                      <a:r>
                        <a:rPr lang="es-ES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Medina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10°-11°-12°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/>
                        <a:t>SE</a:t>
                      </a:r>
                      <a:r>
                        <a:rPr lang="es-ES" sz="900" baseline="0" dirty="0" smtClean="0"/>
                        <a:t> REPITE</a:t>
                      </a:r>
                      <a:endParaRPr lang="es-ES" sz="9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/>
                        <a:t>SE</a:t>
                      </a:r>
                      <a:r>
                        <a:rPr lang="es-ES" sz="900" baseline="0" dirty="0" smtClean="0"/>
                        <a:t> REPITE</a:t>
                      </a:r>
                      <a:endParaRPr lang="es-ES" sz="9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/>
                        <a:t>SE</a:t>
                      </a:r>
                      <a:r>
                        <a:rPr lang="es-ES" sz="900" baseline="0" dirty="0" smtClean="0"/>
                        <a:t> REPITE</a:t>
                      </a:r>
                      <a:endParaRPr lang="es-ES" sz="9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   </a:t>
                      </a:r>
                      <a:r>
                        <a:rPr lang="es-ES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  </a:t>
                      </a:r>
                      <a:r>
                        <a:rPr lang="es-ES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418042"/>
              </p:ext>
            </p:extLst>
          </p:nvPr>
        </p:nvGraphicFramePr>
        <p:xfrm>
          <a:off x="755576" y="4509120"/>
          <a:ext cx="2679065" cy="9801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11580"/>
                <a:gridCol w="146748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Año</a:t>
                      </a:r>
                      <a:endParaRPr lang="es-ES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Matrícula total</a:t>
                      </a:r>
                      <a:endParaRPr lang="es-ES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11560" y="4005064"/>
            <a:ext cx="525658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 Matricula total durante los últimos tres años fue aproximadamente de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3731269243"/>
              </p:ext>
            </p:extLst>
          </p:nvPr>
        </p:nvGraphicFramePr>
        <p:xfrm>
          <a:off x="5652120" y="4077072"/>
          <a:ext cx="259228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611560" y="5949280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En 2024        7    graduados de pre-media  C. C  Arco Iris</a:t>
            </a:r>
          </a:p>
          <a:p>
            <a:r>
              <a:rPr lang="es-ES" sz="1200" b="1" dirty="0" smtClean="0"/>
              <a:t>                       2   graduadas en Residencia femenina (1 Pre-media y 1 Media)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369787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252728"/>
          </a:xfrm>
        </p:spPr>
        <p:txBody>
          <a:bodyPr>
            <a:normAutofit fontScale="90000"/>
          </a:bodyPr>
          <a:lstStyle/>
          <a:p>
            <a:pPr lvl="0"/>
            <a:r>
              <a:rPr lang="es-ES" b="1" dirty="0"/>
              <a:t>Identificación del Centro Educativo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xfrm>
            <a:off x="539552" y="2780928"/>
            <a:ext cx="3888432" cy="2808312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301943" lvl="1" indent="0" algn="ctr">
              <a:buNone/>
            </a:pPr>
            <a:r>
              <a:rPr lang="es-E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Visión</a:t>
            </a:r>
            <a:endParaRPr lang="es-E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Nuestra escuela es una institución donde la formación del individuo es parte primordial, razón por la cual se preocupa en brindar una enseñanza de calidad, integral, rica en valores y basada en el desarrollo de competencias; al mismo tiempo buscamos ofrecer un lugar agradable y acogedor</a:t>
            </a:r>
            <a:r>
              <a:rPr lang="es-ES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a los futuros ciudadanos de nuestra comunidad y por ende del país, los cuales deben ser capaces de responder a los retos que se presenten.</a:t>
            </a:r>
          </a:p>
          <a:p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4"/>
          </p:nvPr>
        </p:nvSpPr>
        <p:spPr>
          <a:xfrm>
            <a:off x="4644008" y="2780928"/>
            <a:ext cx="3816424" cy="2808312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301943" lvl="1" indent="0" algn="ctr">
              <a:buNone/>
            </a:pPr>
            <a:r>
              <a:rPr lang="es-ES" sz="1900" b="1" dirty="0">
                <a:solidFill>
                  <a:schemeClr val="accent1">
                    <a:lumMod val="75000"/>
                  </a:schemeClr>
                </a:solidFill>
              </a:rPr>
              <a:t>Misión</a:t>
            </a:r>
            <a:endParaRPr lang="es-ES" sz="19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1700" dirty="0"/>
              <a:t>Preparar a nuestros </a:t>
            </a:r>
            <a:r>
              <a:rPr lang="es-ES" sz="1700" dirty="0" smtClean="0"/>
              <a:t>participantes integralmente, </a:t>
            </a:r>
            <a:r>
              <a:rPr lang="es-ES" sz="1700" dirty="0"/>
              <a:t>inculcándoles valores a través de las prácticas cotidianas, además  brindar nuevas oportunidades educativas a los jóvenes privados de libertad.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458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ANALISIS F.O.D.A CENTRO DE C. ARCO IRIS RES. FEMENINA</a:t>
            </a:r>
            <a:endParaRPr lang="es-ES" sz="32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82950128"/>
              </p:ext>
            </p:extLst>
          </p:nvPr>
        </p:nvGraphicFramePr>
        <p:xfrm>
          <a:off x="755576" y="1556793"/>
          <a:ext cx="7488832" cy="44645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91056"/>
                <a:gridCol w="4197776"/>
              </a:tblGrid>
              <a:tr h="1710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s-ES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FORTALEZAS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s-ES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OPORTUNIDADES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99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Buena </a:t>
                      </a:r>
                      <a:r>
                        <a:rPr lang="es-ES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infraestructura </a:t>
                      </a:r>
                      <a:r>
                        <a:rPr lang="es-ES" sz="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se cuenta con un salón para cada profesor y con salón para los profesores y dirección </a:t>
                      </a:r>
                      <a:endParaRPr lang="es-E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Personal Docente Capacitado</a:t>
                      </a:r>
                      <a:endParaRPr lang="es-E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Áreas </a:t>
                      </a:r>
                      <a:r>
                        <a:rPr lang="es-ES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verdes para desarrollar proyecto de huerto</a:t>
                      </a:r>
                      <a:r>
                        <a:rPr lang="es-ES" sz="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y futuras cancha de juego.</a:t>
                      </a:r>
                      <a:endParaRPr lang="es-E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s-ES" sz="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El</a:t>
                      </a:r>
                      <a:r>
                        <a:rPr lang="es-ES" sz="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lugar tiene buen espacio para la concentración  y ejecución del programa.</a:t>
                      </a:r>
                      <a:endParaRPr lang="es-E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s-E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s-E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Apoyo de diferentes instituciones (INADEH</a:t>
                      </a:r>
                      <a:r>
                        <a:rPr lang="es-ES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,)</a:t>
                      </a:r>
                      <a:endParaRPr lang="es-E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Apoyo de Iglesias</a:t>
                      </a:r>
                      <a:endParaRPr lang="es-E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Apoyo de la policía </a:t>
                      </a:r>
                      <a:r>
                        <a:rPr lang="es-ES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s-E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Falta Equipo tecnológico para la enseñanza</a:t>
                      </a:r>
                      <a:r>
                        <a:rPr lang="es-ES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r>
                        <a:rPr lang="es-ES" sz="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Crear un salón para desarrollar las Artes (Pintura, Música, Teatro y otras)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Clínica para jóvenes en el centro.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 Residencia</a:t>
                      </a:r>
                      <a:r>
                        <a:rPr lang="es-ES" sz="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Femenina cursan estudios Superiores.</a:t>
                      </a:r>
                      <a:endParaRPr lang="es-E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s-ES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DEBILIDADES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s-ES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AMENAZAS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317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s-ES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         Los padres no se involucran en la Educación de sus Hijos</a:t>
                      </a:r>
                      <a:endParaRPr lang="es-E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lvl="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228600" algn="l"/>
                        </a:tabLst>
                      </a:pPr>
                      <a:r>
                        <a:rPr lang="es-ES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Bajo </a:t>
                      </a: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nivel económico de los padres de </a:t>
                      </a:r>
                      <a:r>
                        <a:rPr lang="es-ES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familia.</a:t>
                      </a:r>
                    </a:p>
                    <a:p>
                      <a:pPr marL="228600" lvl="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228600" algn="l"/>
                        </a:tabLst>
                      </a:pPr>
                      <a:r>
                        <a:rPr lang="es-ES" sz="7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Falta de un Personal administrativo eficiente. El mismo docente tiene que hacer de administrativo por el mismo salario.</a:t>
                      </a:r>
                    </a:p>
                    <a:p>
                      <a:pPr marL="228600" lvl="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228600" algn="l"/>
                        </a:tabLst>
                      </a:pPr>
                      <a:r>
                        <a:rPr lang="es-ES" sz="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La </a:t>
                      </a: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condición de privados de libertad mantiene a los jóvenes desmotivados</a:t>
                      </a:r>
                      <a:r>
                        <a:rPr lang="es-ES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228600" lvl="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228600" algn="l"/>
                        </a:tabLst>
                      </a:pPr>
                      <a:r>
                        <a:rPr lang="es-ES" sz="800" dirty="0" smtClean="0">
                          <a:effectLst/>
                          <a:latin typeface="Times New Roman"/>
                          <a:ea typeface="Calibri"/>
                        </a:rPr>
                        <a:t>los estudiantes tienen muy bajo nivel de rendimiento</a:t>
                      </a:r>
                      <a:endParaRPr lang="es-ES" sz="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28600" lvl="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228600" algn="l"/>
                        </a:tabLst>
                      </a:pPr>
                      <a:r>
                        <a:rPr lang="es-ES" sz="800" dirty="0" smtClean="0">
                          <a:effectLst/>
                          <a:latin typeface="Times New Roman"/>
                          <a:ea typeface="Calibri"/>
                        </a:rPr>
                        <a:t>Falta de una Biblioteca</a:t>
                      </a:r>
                    </a:p>
                    <a:p>
                      <a:pPr marL="228600" lvl="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228600" algn="l"/>
                        </a:tabLst>
                      </a:pPr>
                      <a:r>
                        <a:rPr lang="es-ES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Falta un salón de informática para brindar capacitación a la vanguardia </a:t>
                      </a:r>
                    </a:p>
                    <a:p>
                      <a:pPr marL="228600" lvl="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228600" algn="l"/>
                        </a:tabLst>
                      </a:pPr>
                      <a:r>
                        <a:rPr lang="es-ES" sz="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El</a:t>
                      </a:r>
                      <a:r>
                        <a:rPr lang="es-ES" sz="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centro no cuenta con agua   24/7 y el agua es de pozo rurales</a:t>
                      </a:r>
                    </a:p>
                    <a:p>
                      <a:pPr marL="228600" lvl="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228600" algn="l"/>
                        </a:tabLst>
                      </a:pPr>
                      <a:r>
                        <a:rPr lang="es-ES" sz="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Las calle de acceso al centro  están en malas condiciones.</a:t>
                      </a:r>
                    </a:p>
                    <a:p>
                      <a:pPr marL="228600" lvl="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228600" algn="l"/>
                        </a:tabLst>
                      </a:pPr>
                      <a:endParaRPr lang="es-E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Falta</a:t>
                      </a:r>
                      <a:r>
                        <a:rPr lang="es-ES" sz="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de personal custodio para poder sacar y atender a todo los participante en los horarios establecido.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Los estudiantes pierden días de Clases (diligencias judiciales, Audiencias, días de Visitas)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s-E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Traslados constantes de los estudiantes a diferentes centros</a:t>
                      </a:r>
                      <a:r>
                        <a:rPr lang="es-ES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s-ES" sz="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El</a:t>
                      </a:r>
                      <a:r>
                        <a:rPr lang="es-ES" sz="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transporte  publico para el personal docente  se tiene que hacer varios trasbordo el cual se hace muy costoso  y es irregular.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El lugar esta rodeado de invasiones  hay muchas familia de escasos recurso y mucha delincuencia.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 acceso cerca para adquirir alimento o agua.</a:t>
                      </a:r>
                      <a:endParaRPr lang="es-E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87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64903"/>
            <a:ext cx="39624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61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423</TotalTime>
  <Words>827</Words>
  <Application>Microsoft Office PowerPoint</Application>
  <PresentationFormat>Presentación en pantalla (4:3)</PresentationFormat>
  <Paragraphs>165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Forma de onda</vt:lpstr>
      <vt:lpstr>Presentación de PowerPoint</vt:lpstr>
      <vt:lpstr>CENTRO DE CUSTODIA ARCO IRIS</vt:lpstr>
      <vt:lpstr>NUEVA SEDE  MIENTRAS DURE LA REMODELACION C. DE C. ARCO  IRIS</vt:lpstr>
      <vt:lpstr>Centro de Custodia y Cumplimiento Residencia Femenina</vt:lpstr>
      <vt:lpstr>Profesores: 4 </vt:lpstr>
      <vt:lpstr>Identificación del Centro Educativo </vt:lpstr>
      <vt:lpstr>ANALISIS F.O.D.A CENTRO DE C. ARCO IRIS RES. FEMENINA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DE CUSTODIA ARCO IRIS</dc:title>
  <dc:creator>PC HOME</dc:creator>
  <cp:lastModifiedBy>PC HOME</cp:lastModifiedBy>
  <cp:revision>30</cp:revision>
  <cp:lastPrinted>2025-01-05T23:29:54Z</cp:lastPrinted>
  <dcterms:created xsi:type="dcterms:W3CDTF">2024-12-15T22:34:30Z</dcterms:created>
  <dcterms:modified xsi:type="dcterms:W3CDTF">2025-01-05T23:33:48Z</dcterms:modified>
</cp:coreProperties>
</file>