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61" r:id="rId2"/>
    <p:sldId id="259" r:id="rId3"/>
    <p:sldId id="262" r:id="rId4"/>
    <p:sldId id="263" r:id="rId5"/>
    <p:sldId id="264" r:id="rId6"/>
    <p:sldId id="265" r:id="rId7"/>
    <p:sldId id="266" r:id="rId8"/>
    <p:sldId id="268" r:id="rId9"/>
    <p:sldId id="269" r:id="rId10"/>
    <p:sldId id="270" r:id="rId11"/>
    <p:sldId id="271" r:id="rId12"/>
    <p:sldId id="272" r:id="rId13"/>
    <p:sldId id="273" r:id="rId14"/>
    <p:sldId id="275" r:id="rId15"/>
    <p:sldId id="276" r:id="rId16"/>
    <p:sldId id="277" r:id="rId17"/>
    <p:sldId id="278" r:id="rId18"/>
    <p:sldId id="279" r:id="rId19"/>
    <p:sldId id="281" r:id="rId20"/>
    <p:sldId id="282" r:id="rId21"/>
    <p:sldId id="283" r:id="rId22"/>
    <p:sldId id="284" r:id="rId23"/>
    <p:sldId id="285" r:id="rId24"/>
    <p:sldId id="286" r:id="rId25"/>
    <p:sldId id="287" r:id="rId26"/>
    <p:sldId id="288" r:id="rId27"/>
    <p:sldId id="289" r:id="rId28"/>
    <p:sldId id="290" r:id="rId2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43" autoAdjust="0"/>
  </p:normalViewPr>
  <p:slideViewPr>
    <p:cSldViewPr>
      <p:cViewPr varScale="1">
        <p:scale>
          <a:sx n="103" d="100"/>
          <a:sy n="103" d="100"/>
        </p:scale>
        <p:origin x="-1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235767-460A-44AA-91B0-9B40304FECB8}" type="datetimeFigureOut">
              <a:rPr lang="it-IT" smtClean="0"/>
              <a:t>28/03/2015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EAF277-C8C3-4AEA-A1B6-CA556874839A}" type="slidenum">
              <a:rPr lang="it-IT" smtClean="0"/>
              <a:t>‹N›</a:t>
            </a:fld>
            <a:endParaRPr lang="it-IT"/>
          </a:p>
        </p:txBody>
      </p:sp>
    </p:spTree>
    <p:extLst>
      <p:ext uri="{BB962C8B-B14F-4D97-AF65-F5344CB8AC3E}">
        <p14:creationId xmlns:p14="http://schemas.microsoft.com/office/powerpoint/2010/main" val="842517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7137222-BADB-494A-B32D-D36E06EF2998}" type="slidenum">
              <a:rPr lang="it-IT" altLang="it-IT" smtClean="0"/>
              <a:pPr eaLnBrk="1" hangingPunct="1">
                <a:spcBef>
                  <a:spcPct val="0"/>
                </a:spcBef>
              </a:pPr>
              <a:t>1</a:t>
            </a:fld>
            <a:endParaRPr lang="it-IT" altLang="it-IT" smtClean="0"/>
          </a:p>
        </p:txBody>
      </p:sp>
      <p:sp>
        <p:nvSpPr>
          <p:cNvPr id="3072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1DEB3D7-92CE-44F9-8A10-CA010A574F29}" type="slidenum">
              <a:rPr lang="it-IT" altLang="it-IT"/>
              <a:pPr algn="r" eaLnBrk="1" hangingPunct="1">
                <a:spcBef>
                  <a:spcPct val="0"/>
                </a:spcBef>
              </a:pPr>
              <a:t>1</a:t>
            </a:fld>
            <a:endParaRPr lang="it-IT" altLang="it-IT"/>
          </a:p>
        </p:txBody>
      </p:sp>
      <p:sp>
        <p:nvSpPr>
          <p:cNvPr id="30724" name="Rectangle 2"/>
          <p:cNvSpPr>
            <a:spLocks noGrp="1" noRot="1" noChangeAspect="1" noChangeArrowheads="1" noTextEdit="1"/>
          </p:cNvSpPr>
          <p:nvPr>
            <p:ph type="sldImg"/>
          </p:nvPr>
        </p:nvSpPr>
        <p:spPr>
          <a:ln/>
        </p:spPr>
      </p:sp>
      <p:sp>
        <p:nvSpPr>
          <p:cNvPr id="30725"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F8163D6-9DA0-415E-A34A-A609CD4D0D72}" type="slidenum">
              <a:rPr lang="it-IT" altLang="it-IT" smtClean="0"/>
              <a:pPr eaLnBrk="1" hangingPunct="1">
                <a:spcBef>
                  <a:spcPct val="0"/>
                </a:spcBef>
              </a:pPr>
              <a:t>13</a:t>
            </a:fld>
            <a:endParaRPr lang="it-IT" altLang="it-IT" smtClean="0"/>
          </a:p>
        </p:txBody>
      </p:sp>
      <p:sp>
        <p:nvSpPr>
          <p:cNvPr id="419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BCDDAAF-5E42-4E0C-A5FC-85A3330864EC}" type="slidenum">
              <a:rPr lang="it-IT" altLang="it-IT"/>
              <a:pPr algn="r" eaLnBrk="1" hangingPunct="1">
                <a:spcBef>
                  <a:spcPct val="0"/>
                </a:spcBef>
              </a:pPr>
              <a:t>13</a:t>
            </a:fld>
            <a:endParaRPr lang="it-IT" altLang="it-IT"/>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95855AF-FAD5-461E-92F7-E4FB7ACE5097}" type="slidenum">
              <a:rPr lang="it-IT" altLang="it-IT" smtClean="0"/>
              <a:pPr eaLnBrk="1" hangingPunct="1">
                <a:spcBef>
                  <a:spcPct val="0"/>
                </a:spcBef>
              </a:pPr>
              <a:t>20</a:t>
            </a:fld>
            <a:endParaRPr lang="it-IT" altLang="it-IT"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A2961D0-74E1-4BC6-80C0-79A59DAE1626}" type="slidenum">
              <a:rPr lang="it-IT" altLang="it-IT" smtClean="0"/>
              <a:pPr eaLnBrk="1" hangingPunct="1">
                <a:spcBef>
                  <a:spcPct val="0"/>
                </a:spcBef>
              </a:pPr>
              <a:t>21</a:t>
            </a:fld>
            <a:endParaRPr lang="it-IT" altLang="it-IT"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BF85A19-BF87-4D2A-86FF-FA8678305539}" type="slidenum">
              <a:rPr lang="it-IT" altLang="it-IT" smtClean="0"/>
              <a:pPr eaLnBrk="1" hangingPunct="1">
                <a:spcBef>
                  <a:spcPct val="0"/>
                </a:spcBef>
              </a:pPr>
              <a:t>22</a:t>
            </a:fld>
            <a:endParaRPr lang="it-IT" altLang="it-IT"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E24AAF9-14B4-48BC-8EC4-F07732F5D522}" type="slidenum">
              <a:rPr lang="it-IT" altLang="it-IT" smtClean="0"/>
              <a:pPr eaLnBrk="1" hangingPunct="1">
                <a:spcBef>
                  <a:spcPct val="0"/>
                </a:spcBef>
              </a:pPr>
              <a:t>23</a:t>
            </a:fld>
            <a:endParaRPr lang="it-IT" altLang="it-IT"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A3CAEBE-77DA-4950-8451-6BB20FDF6D44}" type="slidenum">
              <a:rPr lang="it-IT" altLang="it-IT" smtClean="0"/>
              <a:pPr eaLnBrk="1" hangingPunct="1">
                <a:spcBef>
                  <a:spcPct val="0"/>
                </a:spcBef>
              </a:pPr>
              <a:t>24</a:t>
            </a:fld>
            <a:endParaRPr lang="it-IT" altLang="it-IT"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820FEA3-B5A8-4C45-9639-00A0D2FB367C}" type="slidenum">
              <a:rPr lang="it-IT" altLang="it-IT" smtClean="0"/>
              <a:pPr eaLnBrk="1" hangingPunct="1">
                <a:spcBef>
                  <a:spcPct val="0"/>
                </a:spcBef>
              </a:pPr>
              <a:t>25</a:t>
            </a:fld>
            <a:endParaRPr lang="it-IT" altLang="it-IT"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8A833CA-AF79-42BD-9030-D94B77B5D01C}" type="slidenum">
              <a:rPr lang="it-IT" altLang="it-IT" smtClean="0"/>
              <a:pPr eaLnBrk="1" hangingPunct="1">
                <a:spcBef>
                  <a:spcPct val="0"/>
                </a:spcBef>
              </a:pPr>
              <a:t>26</a:t>
            </a:fld>
            <a:endParaRPr lang="it-IT" altLang="it-IT"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E16564D-053E-4CA2-A202-1A24B17680C1}" type="slidenum">
              <a:rPr lang="it-IT" altLang="it-IT" smtClean="0"/>
              <a:pPr eaLnBrk="1" hangingPunct="1">
                <a:spcBef>
                  <a:spcPct val="0"/>
                </a:spcBef>
              </a:pPr>
              <a:t>27</a:t>
            </a:fld>
            <a:endParaRPr lang="it-IT" altLang="it-IT"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15DD362-CF83-4F2E-BE84-C26E3592B89A}" type="slidenum">
              <a:rPr lang="it-IT" altLang="it-IT" smtClean="0"/>
              <a:pPr eaLnBrk="1" hangingPunct="1">
                <a:spcBef>
                  <a:spcPct val="0"/>
                </a:spcBef>
              </a:pPr>
              <a:t>28</a:t>
            </a:fld>
            <a:endParaRPr lang="it-IT" altLang="it-IT"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EAF277-C8C3-4AEA-A1B6-CA556874839A}" type="slidenum">
              <a:rPr lang="it-IT" smtClean="0"/>
              <a:t>2</a:t>
            </a:fld>
            <a:endParaRPr lang="it-IT"/>
          </a:p>
        </p:txBody>
      </p:sp>
    </p:spTree>
    <p:extLst>
      <p:ext uri="{BB962C8B-B14F-4D97-AF65-F5344CB8AC3E}">
        <p14:creationId xmlns:p14="http://schemas.microsoft.com/office/powerpoint/2010/main" val="574489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EAF277-C8C3-4AEA-A1B6-CA556874839A}" type="slidenum">
              <a:rPr lang="it-IT" smtClean="0"/>
              <a:t>4</a:t>
            </a:fld>
            <a:endParaRPr lang="it-IT"/>
          </a:p>
        </p:txBody>
      </p:sp>
    </p:spTree>
    <p:extLst>
      <p:ext uri="{BB962C8B-B14F-4D97-AF65-F5344CB8AC3E}">
        <p14:creationId xmlns:p14="http://schemas.microsoft.com/office/powerpoint/2010/main" val="734526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EAF277-C8C3-4AEA-A1B6-CA556874839A}" type="slidenum">
              <a:rPr lang="it-IT" smtClean="0"/>
              <a:t>6</a:t>
            </a:fld>
            <a:endParaRPr lang="it-IT"/>
          </a:p>
        </p:txBody>
      </p:sp>
    </p:spTree>
    <p:extLst>
      <p:ext uri="{BB962C8B-B14F-4D97-AF65-F5344CB8AC3E}">
        <p14:creationId xmlns:p14="http://schemas.microsoft.com/office/powerpoint/2010/main" val="2145619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7AA7A95-7E20-48B6-905F-7031DBCF841C}" type="slidenum">
              <a:rPr lang="it-IT" altLang="it-IT" smtClean="0"/>
              <a:pPr eaLnBrk="1" hangingPunct="1">
                <a:spcBef>
                  <a:spcPct val="0"/>
                </a:spcBef>
              </a:pPr>
              <a:t>8</a:t>
            </a:fld>
            <a:endParaRPr lang="it-IT" altLang="it-IT" smtClean="0"/>
          </a:p>
        </p:txBody>
      </p:sp>
      <p:sp>
        <p:nvSpPr>
          <p:cNvPr id="3174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7A4D0B8-A4F4-4968-9D9C-579249717470}" type="slidenum">
              <a:rPr lang="it-IT" altLang="it-IT"/>
              <a:pPr algn="r" eaLnBrk="1" hangingPunct="1">
                <a:spcBef>
                  <a:spcPct val="0"/>
                </a:spcBef>
              </a:pPr>
              <a:t>8</a:t>
            </a:fld>
            <a:endParaRPr lang="it-IT" altLang="it-IT"/>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02DAF12-2D76-4CFA-8059-4557FAB7B923}" type="slidenum">
              <a:rPr lang="it-IT" altLang="it-IT" smtClean="0"/>
              <a:pPr eaLnBrk="1" hangingPunct="1">
                <a:spcBef>
                  <a:spcPct val="0"/>
                </a:spcBef>
              </a:pPr>
              <a:t>9</a:t>
            </a:fld>
            <a:endParaRPr lang="it-IT" altLang="it-IT" smtClean="0"/>
          </a:p>
        </p:txBody>
      </p:sp>
      <p:sp>
        <p:nvSpPr>
          <p:cNvPr id="378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A8187AE-11B9-4313-9FEA-9AD0413A1B71}" type="slidenum">
              <a:rPr lang="it-IT" altLang="it-IT"/>
              <a:pPr algn="r" eaLnBrk="1" hangingPunct="1">
                <a:spcBef>
                  <a:spcPct val="0"/>
                </a:spcBef>
              </a:pPr>
              <a:t>9</a:t>
            </a:fld>
            <a:endParaRPr lang="it-IT" altLang="it-IT"/>
          </a:p>
        </p:txBody>
      </p:sp>
      <p:sp>
        <p:nvSpPr>
          <p:cNvPr id="37892" name="Rectangle 2"/>
          <p:cNvSpPr>
            <a:spLocks noGrp="1" noRot="1" noChangeAspect="1" noChangeArrowheads="1" noTextEdit="1"/>
          </p:cNvSpPr>
          <p:nvPr>
            <p:ph type="sldImg"/>
          </p:nvPr>
        </p:nvSpPr>
        <p:spPr>
          <a:ln/>
        </p:spPr>
      </p:sp>
      <p:sp>
        <p:nvSpPr>
          <p:cNvPr id="37893"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DA8FD80-3753-447F-B70B-35243DE4BC3B}" type="slidenum">
              <a:rPr lang="it-IT" altLang="it-IT" smtClean="0"/>
              <a:pPr eaLnBrk="1" hangingPunct="1">
                <a:spcBef>
                  <a:spcPct val="0"/>
                </a:spcBef>
              </a:pPr>
              <a:t>10</a:t>
            </a:fld>
            <a:endParaRPr lang="it-IT" altLang="it-IT" smtClean="0"/>
          </a:p>
        </p:txBody>
      </p:sp>
      <p:sp>
        <p:nvSpPr>
          <p:cNvPr id="389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95D499E-66EC-4C93-8B76-855285AAA4A5}" type="slidenum">
              <a:rPr lang="it-IT" altLang="it-IT"/>
              <a:pPr algn="r" eaLnBrk="1" hangingPunct="1">
                <a:spcBef>
                  <a:spcPct val="0"/>
                </a:spcBef>
              </a:pPr>
              <a:t>10</a:t>
            </a:fld>
            <a:endParaRPr lang="it-IT" altLang="it-IT"/>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991022A-FD7D-4AC0-9D27-76A12DACCB9A}" type="slidenum">
              <a:rPr lang="it-IT" altLang="it-IT" smtClean="0"/>
              <a:pPr eaLnBrk="1" hangingPunct="1">
                <a:spcBef>
                  <a:spcPct val="0"/>
                </a:spcBef>
              </a:pPr>
              <a:t>11</a:t>
            </a:fld>
            <a:endParaRPr lang="it-IT" altLang="it-IT" smtClean="0"/>
          </a:p>
        </p:txBody>
      </p:sp>
      <p:sp>
        <p:nvSpPr>
          <p:cNvPr id="3993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202636B-9262-40DF-8ACC-31A86462CB28}" type="slidenum">
              <a:rPr lang="it-IT" altLang="it-IT"/>
              <a:pPr algn="r" eaLnBrk="1" hangingPunct="1">
                <a:spcBef>
                  <a:spcPct val="0"/>
                </a:spcBef>
              </a:pPr>
              <a:t>11</a:t>
            </a:fld>
            <a:endParaRPr lang="it-IT" altLang="it-IT"/>
          </a:p>
        </p:txBody>
      </p:sp>
      <p:sp>
        <p:nvSpPr>
          <p:cNvPr id="39940" name="Rectangle 2"/>
          <p:cNvSpPr>
            <a:spLocks noGrp="1" noRot="1" noChangeAspect="1" noChangeArrowheads="1" noTextEdit="1"/>
          </p:cNvSpPr>
          <p:nvPr>
            <p:ph type="sldImg"/>
          </p:nvPr>
        </p:nvSpPr>
        <p:spPr>
          <a:ln/>
        </p:spPr>
      </p:sp>
      <p:sp>
        <p:nvSpPr>
          <p:cNvPr id="39941"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FAE87ED-997D-42C1-8348-F02B906EC447}" type="slidenum">
              <a:rPr lang="it-IT" altLang="it-IT" smtClean="0"/>
              <a:pPr eaLnBrk="1" hangingPunct="1">
                <a:spcBef>
                  <a:spcPct val="0"/>
                </a:spcBef>
              </a:pPr>
              <a:t>12</a:t>
            </a:fld>
            <a:endParaRPr lang="it-IT" altLang="it-IT" smtClean="0"/>
          </a:p>
        </p:txBody>
      </p:sp>
      <p:sp>
        <p:nvSpPr>
          <p:cNvPr id="409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4E3F471-8E8B-48F4-8BA7-9178BDA563AE}" type="slidenum">
              <a:rPr lang="it-IT" altLang="it-IT"/>
              <a:pPr algn="r" eaLnBrk="1" hangingPunct="1">
                <a:spcBef>
                  <a:spcPct val="0"/>
                </a:spcBef>
              </a:pPr>
              <a:t>12</a:t>
            </a:fld>
            <a:endParaRPr lang="it-IT" altLang="it-IT"/>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FB179D-F184-4E86-A728-F87DF70C2F79}"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942075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A4F629-827B-479A-9E63-54E10DEE284C}"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55852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0FAA2A-0E3E-4AB6-ADA7-1A9E2A1D667F}"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785688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B2A0DC-10FC-4D4E-A34F-4319C2CF9C1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469897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78A2C1-BEEA-4FD7-BA78-5DF22E42A8DC}"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806828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3CAF61-D3FF-412F-8585-DB88CC77DBC0}"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497769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2B988B0-A5AA-4681-90C5-EE00479E5AE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538796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A5D21C3-7163-415A-858D-4832E5D207DF}"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2409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DAA6682-5BC1-4F39-B5F6-1E4D1718499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639785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27D063-D134-4DAB-9C3B-24191F0E53B7}"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63826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BE51F9-9078-44E7-890D-B73A44212C9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810264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4A9A9225-E728-44CE-AE1D-589AF93E660F}" type="slidenum">
              <a:rPr lang="it-IT">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555942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Scheda_corso_Esami_Stato.pdf"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file:///C:\Users\Public\esami%20stato\2014_2015\formazione\legge1_07-1.pd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file:///C:\Users\Public\esami%20stato\2014_2015\formazione\Decreto%20Ministeriale%2023%20aprile%202003,%20n.%20139.ht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Allegato_Circolare_051_C.M._n.89_del_18_ottobre_2012.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cm1_15/circolare1_2015.pdf"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Decreto%2029%20gennaio%202015%20n%2010.ht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scuolalazio.it/images/sampledata/dati/formazione/esamestato/CONFRONTO_ISTITUTI_LICEI.pdf" TargetMode="External"/><Relationship Id="rId2" Type="http://schemas.openxmlformats.org/officeDocument/2006/relationships/hyperlink" Target="../Decreto%2029%20gennaio%202015%20n%2010.htm" TargetMode="External"/><Relationship Id="rId1" Type="http://schemas.openxmlformats.org/officeDocument/2006/relationships/slideLayout" Target="../slideLayouts/slideLayout7.xml"/><Relationship Id="rId5" Type="http://schemas.openxmlformats.org/officeDocument/2006/relationships/hyperlink" Target="http://www.liceoeconomicosociale.it/" TargetMode="External"/><Relationship Id="rId4" Type="http://schemas.openxmlformats.org/officeDocument/2006/relationships/hyperlink" Target="MIUR.AOODGOSV.REGISTRO_UFFICIALE(U).0001798.03-03-2015%5b1%5d.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5"/>
          <p:cNvSpPr>
            <a:spLocks noChangeArrowheads="1"/>
          </p:cNvSpPr>
          <p:nvPr/>
        </p:nvSpPr>
        <p:spPr bwMode="auto">
          <a:xfrm>
            <a:off x="1187450" y="1989138"/>
            <a:ext cx="6481763" cy="4227854"/>
          </a:xfrm>
          <a:prstGeom prst="horizontalScroll">
            <a:avLst>
              <a:gd name="adj" fmla="val 12500"/>
            </a:avLst>
          </a:prstGeom>
          <a:solidFill>
            <a:schemeClr val="accent1"/>
          </a:solidFill>
          <a:ln w="9525">
            <a:solidFill>
              <a:schemeClr val="tx1"/>
            </a:solidFill>
            <a:round/>
            <a:headEnd/>
            <a:tailEnd/>
          </a:ln>
          <a:effectLst>
            <a:outerShdw dist="107763" dir="13500000" algn="ctr" rotWithShape="0">
              <a:schemeClr val="bg2">
                <a:alpha val="50000"/>
              </a:schemeClr>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a:p>
        </p:txBody>
      </p:sp>
      <p:sp>
        <p:nvSpPr>
          <p:cNvPr id="2051" name="Text Box 6"/>
          <p:cNvSpPr txBox="1">
            <a:spLocks noChangeArrowheads="1"/>
          </p:cNvSpPr>
          <p:nvPr/>
        </p:nvSpPr>
        <p:spPr bwMode="auto">
          <a:xfrm>
            <a:off x="1891228" y="2492896"/>
            <a:ext cx="5472112"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it-IT" altLang="it-IT" sz="2800" b="1" dirty="0" smtClean="0"/>
              <a:t>Ricerca - azione</a:t>
            </a:r>
          </a:p>
          <a:p>
            <a:pPr algn="ctr" eaLnBrk="1" hangingPunct="1">
              <a:spcBef>
                <a:spcPct val="50000"/>
              </a:spcBef>
              <a:buFontTx/>
              <a:buNone/>
            </a:pPr>
            <a:r>
              <a:rPr lang="it-IT" altLang="it-IT" sz="2800" b="1" dirty="0" smtClean="0"/>
              <a:t>attività  formative</a:t>
            </a:r>
          </a:p>
          <a:p>
            <a:pPr algn="ctr" eaLnBrk="1" hangingPunct="1">
              <a:spcBef>
                <a:spcPct val="50000"/>
              </a:spcBef>
              <a:buFontTx/>
              <a:buNone/>
            </a:pPr>
            <a:r>
              <a:rPr lang="it-IT" altLang="it-IT" sz="2000" b="1" dirty="0" smtClean="0"/>
              <a:t>Misure di accompagnamento alla seconda prova scritta                                                   </a:t>
            </a:r>
            <a:r>
              <a:rPr lang="it-IT" altLang="it-IT" sz="2800" b="1" dirty="0" smtClean="0"/>
              <a:t>Esame di Stato</a:t>
            </a:r>
            <a:r>
              <a:rPr lang="it-IT" altLang="it-IT" sz="2400" b="1" dirty="0" smtClean="0"/>
              <a:t>         </a:t>
            </a:r>
          </a:p>
          <a:p>
            <a:pPr algn="ctr" eaLnBrk="1" hangingPunct="1">
              <a:spcBef>
                <a:spcPct val="50000"/>
              </a:spcBef>
              <a:buFontTx/>
              <a:buNone/>
            </a:pPr>
            <a:r>
              <a:rPr lang="it-IT" altLang="it-IT" sz="2000" b="1" dirty="0" smtClean="0"/>
              <a:t>  In COLLABORAZIONE con le Istituzioni Scolastiche</a:t>
            </a:r>
          </a:p>
          <a:p>
            <a:pPr algn="ctr" eaLnBrk="1" hangingPunct="1">
              <a:spcBef>
                <a:spcPct val="50000"/>
              </a:spcBef>
              <a:buFontTx/>
              <a:buNone/>
            </a:pPr>
            <a:endParaRPr lang="it-IT" altLang="it-IT" sz="2000" b="1" dirty="0"/>
          </a:p>
        </p:txBody>
      </p:sp>
      <p:sp>
        <p:nvSpPr>
          <p:cNvPr id="2052" name="Rectangle 19"/>
          <p:cNvSpPr>
            <a:spLocks noChangeArrowheads="1"/>
          </p:cNvSpPr>
          <p:nvPr/>
        </p:nvSpPr>
        <p:spPr bwMode="auto">
          <a:xfrm>
            <a:off x="684213" y="333375"/>
            <a:ext cx="7343775" cy="75565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a:p>
        </p:txBody>
      </p:sp>
      <p:sp>
        <p:nvSpPr>
          <p:cNvPr id="2053" name="Text Box 20"/>
          <p:cNvSpPr txBox="1">
            <a:spLocks noChangeArrowheads="1"/>
          </p:cNvSpPr>
          <p:nvPr/>
        </p:nvSpPr>
        <p:spPr bwMode="auto">
          <a:xfrm>
            <a:off x="1116013" y="549275"/>
            <a:ext cx="64801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it-IT" altLang="it-IT" sz="1800" b="1" dirty="0"/>
              <a:t>L’UFFICIO SCOLASTICO REGIONALE PER IL </a:t>
            </a:r>
            <a:r>
              <a:rPr lang="it-IT" altLang="it-IT" sz="1800" b="1" dirty="0" smtClean="0"/>
              <a:t>LAZIO</a:t>
            </a:r>
          </a:p>
        </p:txBody>
      </p:sp>
    </p:spTree>
    <p:extLst>
      <p:ext uri="{BB962C8B-B14F-4D97-AF65-F5344CB8AC3E}">
        <p14:creationId xmlns:p14="http://schemas.microsoft.com/office/powerpoint/2010/main" val="275929442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3"/>
          <p:cNvSpPr>
            <a:spLocks noChangeArrowheads="1"/>
          </p:cNvSpPr>
          <p:nvPr/>
        </p:nvSpPr>
        <p:spPr bwMode="auto">
          <a:xfrm>
            <a:off x="2195513" y="260350"/>
            <a:ext cx="4751387" cy="1871663"/>
          </a:xfrm>
          <a:prstGeom prst="horizontalScroll">
            <a:avLst>
              <a:gd name="adj" fmla="val 12500"/>
            </a:avLst>
          </a:prstGeom>
          <a:solidFill>
            <a:schemeClr val="accent1"/>
          </a:solidFill>
          <a:ln w="9525">
            <a:solidFill>
              <a:schemeClr val="tx1"/>
            </a:solidFill>
            <a:round/>
            <a:headEnd/>
            <a:tailEnd/>
          </a:ln>
          <a:effectLst>
            <a:outerShdw dist="107763" dir="13500000" algn="ctr" rotWithShape="0">
              <a:schemeClr val="bg2">
                <a:alpha val="50000"/>
              </a:schemeClr>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a:p>
        </p:txBody>
      </p:sp>
      <p:sp>
        <p:nvSpPr>
          <p:cNvPr id="10243" name="Text Box 4"/>
          <p:cNvSpPr txBox="1">
            <a:spLocks noChangeArrowheads="1"/>
          </p:cNvSpPr>
          <p:nvPr/>
        </p:nvSpPr>
        <p:spPr bwMode="auto">
          <a:xfrm>
            <a:off x="2700338" y="692150"/>
            <a:ext cx="3959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it-IT" altLang="it-IT" sz="1800" b="1"/>
              <a:t>TECNOLOGIE, INFORMATICA E DIDATTICA</a:t>
            </a:r>
          </a:p>
        </p:txBody>
      </p:sp>
      <p:sp>
        <p:nvSpPr>
          <p:cNvPr id="10244" name="Rectangle 25"/>
          <p:cNvSpPr>
            <a:spLocks noChangeArrowheads="1"/>
          </p:cNvSpPr>
          <p:nvPr/>
        </p:nvSpPr>
        <p:spPr bwMode="auto">
          <a:xfrm>
            <a:off x="755650" y="2276475"/>
            <a:ext cx="7200900" cy="431800"/>
          </a:xfrm>
          <a:prstGeom prst="rect">
            <a:avLst/>
          </a:prstGeom>
          <a:solidFill>
            <a:srgbClr val="EBB3C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a:p>
        </p:txBody>
      </p:sp>
      <p:sp>
        <p:nvSpPr>
          <p:cNvPr id="10245" name="Text Box 26"/>
          <p:cNvSpPr txBox="1">
            <a:spLocks noChangeArrowheads="1"/>
          </p:cNvSpPr>
          <p:nvPr/>
        </p:nvSpPr>
        <p:spPr bwMode="auto">
          <a:xfrm>
            <a:off x="1331913" y="2349500"/>
            <a:ext cx="59039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it-IT" altLang="it-IT" sz="1800"/>
              <a:t>Costruttivismo e didattica</a:t>
            </a:r>
          </a:p>
        </p:txBody>
      </p:sp>
      <p:sp>
        <p:nvSpPr>
          <p:cNvPr id="10246" name="Rectangle 27"/>
          <p:cNvSpPr>
            <a:spLocks noChangeArrowheads="1"/>
          </p:cNvSpPr>
          <p:nvPr/>
        </p:nvSpPr>
        <p:spPr bwMode="auto">
          <a:xfrm>
            <a:off x="539750" y="3284538"/>
            <a:ext cx="8064500" cy="3240087"/>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a:p>
        </p:txBody>
      </p:sp>
      <p:sp>
        <p:nvSpPr>
          <p:cNvPr id="10247" name="Text Box 28"/>
          <p:cNvSpPr txBox="1">
            <a:spLocks noChangeArrowheads="1"/>
          </p:cNvSpPr>
          <p:nvPr/>
        </p:nvSpPr>
        <p:spPr bwMode="auto">
          <a:xfrm>
            <a:off x="395288" y="2781300"/>
            <a:ext cx="828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it-IT" altLang="it-IT" sz="1800" i="1"/>
              <a:t>Gli ambienti di apprendimento di taglio costruttivistico dovrebbero:</a:t>
            </a:r>
          </a:p>
        </p:txBody>
      </p:sp>
      <p:sp>
        <p:nvSpPr>
          <p:cNvPr id="10248" name="Text Box 29"/>
          <p:cNvSpPr txBox="1">
            <a:spLocks noChangeArrowheads="1"/>
          </p:cNvSpPr>
          <p:nvPr/>
        </p:nvSpPr>
        <p:spPr bwMode="auto">
          <a:xfrm>
            <a:off x="684213" y="3500438"/>
            <a:ext cx="7775575"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it-IT" altLang="it-IT" sz="1800"/>
              <a:t> Dare enfasi alla costruzione della conoscenza e non alla sua   riproduzione</a:t>
            </a:r>
          </a:p>
          <a:p>
            <a:pPr eaLnBrk="1" hangingPunct="1">
              <a:spcBef>
                <a:spcPct val="50000"/>
              </a:spcBef>
            </a:pPr>
            <a:r>
              <a:rPr lang="it-IT" altLang="it-IT" sz="1800"/>
              <a:t> Presentare compiti autentici contestualizzati più che astratti  </a:t>
            </a:r>
          </a:p>
          <a:p>
            <a:pPr eaLnBrk="1" hangingPunct="1">
              <a:spcBef>
                <a:spcPct val="50000"/>
              </a:spcBef>
            </a:pPr>
            <a:r>
              <a:rPr lang="it-IT" altLang="it-IT" sz="1800"/>
              <a:t> Alimentare pratiche riflessive  </a:t>
            </a:r>
          </a:p>
          <a:p>
            <a:pPr eaLnBrk="1" hangingPunct="1">
              <a:spcBef>
                <a:spcPct val="50000"/>
              </a:spcBef>
            </a:pPr>
            <a:r>
              <a:rPr lang="it-IT" altLang="it-IT" sz="1800"/>
              <a:t> Permettere costruzioni di conoscenze dipendenti dal contesto </a:t>
            </a:r>
          </a:p>
          <a:p>
            <a:pPr eaLnBrk="1" hangingPunct="1">
              <a:spcBef>
                <a:spcPct val="50000"/>
              </a:spcBef>
            </a:pPr>
            <a:r>
              <a:rPr lang="it-IT" altLang="it-IT" sz="1800"/>
              <a:t> Favorire la costruzione cooperativa della conoscenza attraverso forme di  negoziazione sociale  (cooperative learning…community of learners…)        </a:t>
            </a:r>
          </a:p>
        </p:txBody>
      </p:sp>
    </p:spTree>
    <p:extLst>
      <p:ext uri="{BB962C8B-B14F-4D97-AF65-F5344CB8AC3E}">
        <p14:creationId xmlns:p14="http://schemas.microsoft.com/office/powerpoint/2010/main" val="99293629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ChangeArrowheads="1"/>
          </p:cNvSpPr>
          <p:nvPr/>
        </p:nvSpPr>
        <p:spPr bwMode="auto">
          <a:xfrm>
            <a:off x="2195513" y="260350"/>
            <a:ext cx="4751387" cy="1871663"/>
          </a:xfrm>
          <a:prstGeom prst="horizontalScroll">
            <a:avLst>
              <a:gd name="adj" fmla="val 12500"/>
            </a:avLst>
          </a:prstGeom>
          <a:solidFill>
            <a:schemeClr val="accent1"/>
          </a:solidFill>
          <a:ln w="9525">
            <a:solidFill>
              <a:schemeClr val="tx1"/>
            </a:solidFill>
            <a:round/>
            <a:headEnd/>
            <a:tailEnd/>
          </a:ln>
          <a:effectLst>
            <a:outerShdw dist="107763" dir="13500000" algn="ctr" rotWithShape="0">
              <a:schemeClr val="bg2">
                <a:alpha val="50000"/>
              </a:schemeClr>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a:p>
        </p:txBody>
      </p:sp>
      <p:sp>
        <p:nvSpPr>
          <p:cNvPr id="11267" name="Text Box 3"/>
          <p:cNvSpPr txBox="1">
            <a:spLocks noChangeArrowheads="1"/>
          </p:cNvSpPr>
          <p:nvPr/>
        </p:nvSpPr>
        <p:spPr bwMode="auto">
          <a:xfrm>
            <a:off x="2700338" y="692150"/>
            <a:ext cx="3959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it-IT" altLang="it-IT" sz="1800" b="1"/>
              <a:t>TECNOLOGIE, INFORMATICA E DIDATTICA</a:t>
            </a:r>
          </a:p>
        </p:txBody>
      </p:sp>
      <p:sp>
        <p:nvSpPr>
          <p:cNvPr id="11268" name="Rectangle 4"/>
          <p:cNvSpPr>
            <a:spLocks noChangeArrowheads="1"/>
          </p:cNvSpPr>
          <p:nvPr/>
        </p:nvSpPr>
        <p:spPr bwMode="auto">
          <a:xfrm>
            <a:off x="755650" y="2276475"/>
            <a:ext cx="7200900" cy="431800"/>
          </a:xfrm>
          <a:prstGeom prst="rect">
            <a:avLst/>
          </a:prstGeom>
          <a:solidFill>
            <a:srgbClr val="EBB3C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a:p>
        </p:txBody>
      </p:sp>
      <p:sp>
        <p:nvSpPr>
          <p:cNvPr id="11269" name="Text Box 5"/>
          <p:cNvSpPr txBox="1">
            <a:spLocks noChangeArrowheads="1"/>
          </p:cNvSpPr>
          <p:nvPr/>
        </p:nvSpPr>
        <p:spPr bwMode="auto">
          <a:xfrm>
            <a:off x="1331913" y="2349500"/>
            <a:ext cx="59039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it-IT" altLang="it-IT" sz="1800"/>
              <a:t>Costruttivismo e nuove tecnologie</a:t>
            </a:r>
          </a:p>
        </p:txBody>
      </p:sp>
      <p:sp>
        <p:nvSpPr>
          <p:cNvPr id="11270" name="Rectangle 6"/>
          <p:cNvSpPr>
            <a:spLocks noChangeArrowheads="1"/>
          </p:cNvSpPr>
          <p:nvPr/>
        </p:nvSpPr>
        <p:spPr bwMode="auto">
          <a:xfrm>
            <a:off x="539750" y="3284538"/>
            <a:ext cx="8064500" cy="3240087"/>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a:p>
        </p:txBody>
      </p:sp>
      <p:sp>
        <p:nvSpPr>
          <p:cNvPr id="11271" name="Text Box 7"/>
          <p:cNvSpPr txBox="1">
            <a:spLocks noChangeArrowheads="1"/>
          </p:cNvSpPr>
          <p:nvPr/>
        </p:nvSpPr>
        <p:spPr bwMode="auto">
          <a:xfrm>
            <a:off x="395288" y="2781300"/>
            <a:ext cx="828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it-IT" altLang="it-IT" sz="1800" i="1"/>
              <a:t>Oggi il costruttivismo si allea con le nuove tecnologie:</a:t>
            </a:r>
          </a:p>
        </p:txBody>
      </p:sp>
      <p:sp>
        <p:nvSpPr>
          <p:cNvPr id="11272" name="Text Box 8"/>
          <p:cNvSpPr txBox="1">
            <a:spLocks noChangeArrowheads="1"/>
          </p:cNvSpPr>
          <p:nvPr/>
        </p:nvSpPr>
        <p:spPr bwMode="auto">
          <a:xfrm>
            <a:off x="684213" y="3500438"/>
            <a:ext cx="7848600"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it-IT" altLang="it-IT" sz="1800"/>
              <a:t>Apprendimento centrato sulle attività dell’allievo,                                Apprendimento per progetti                                                                           Impiego più articolato delle risorse, delle tecnologie, anche come mezzo per alleggerire il complesso carico organizzativo, didattico,    Metacognizione come superamento del sistema classe-scuola verso lo scenario della classe globale                                                            Tecnologie come apertura di nuovi canali comunicativi e cooperativi                             FAD / Portali per apprendimento a distanza, Ambienti di apprendimento Moodle ecc-  </a:t>
            </a:r>
          </a:p>
        </p:txBody>
      </p:sp>
    </p:spTree>
    <p:extLst>
      <p:ext uri="{BB962C8B-B14F-4D97-AF65-F5344CB8AC3E}">
        <p14:creationId xmlns:p14="http://schemas.microsoft.com/office/powerpoint/2010/main" val="384069653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ChangeArrowheads="1"/>
          </p:cNvSpPr>
          <p:nvPr/>
        </p:nvSpPr>
        <p:spPr bwMode="auto">
          <a:xfrm>
            <a:off x="2195513" y="260350"/>
            <a:ext cx="4751387" cy="1871663"/>
          </a:xfrm>
          <a:prstGeom prst="horizontalScroll">
            <a:avLst>
              <a:gd name="adj" fmla="val 12500"/>
            </a:avLst>
          </a:prstGeom>
          <a:solidFill>
            <a:schemeClr val="accent1"/>
          </a:solidFill>
          <a:ln w="9525">
            <a:solidFill>
              <a:schemeClr val="tx1"/>
            </a:solidFill>
            <a:round/>
            <a:headEnd/>
            <a:tailEnd/>
          </a:ln>
          <a:effectLst>
            <a:outerShdw dist="107763" dir="13500000" algn="ctr" rotWithShape="0">
              <a:schemeClr val="bg2">
                <a:alpha val="50000"/>
              </a:schemeClr>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a:p>
        </p:txBody>
      </p:sp>
      <p:sp>
        <p:nvSpPr>
          <p:cNvPr id="12291" name="Text Box 3"/>
          <p:cNvSpPr txBox="1">
            <a:spLocks noChangeArrowheads="1"/>
          </p:cNvSpPr>
          <p:nvPr/>
        </p:nvSpPr>
        <p:spPr bwMode="auto">
          <a:xfrm>
            <a:off x="2700338" y="692150"/>
            <a:ext cx="3959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it-IT" altLang="it-IT" sz="1800" b="1"/>
              <a:t>TECNOLOGIE, INFORMATICA E DIDATTICA</a:t>
            </a:r>
          </a:p>
        </p:txBody>
      </p:sp>
      <p:sp>
        <p:nvSpPr>
          <p:cNvPr id="12292" name="Rectangle 4"/>
          <p:cNvSpPr>
            <a:spLocks noChangeArrowheads="1"/>
          </p:cNvSpPr>
          <p:nvPr/>
        </p:nvSpPr>
        <p:spPr bwMode="auto">
          <a:xfrm>
            <a:off x="755650" y="2276475"/>
            <a:ext cx="7200900" cy="431800"/>
          </a:xfrm>
          <a:prstGeom prst="rect">
            <a:avLst/>
          </a:prstGeom>
          <a:solidFill>
            <a:srgbClr val="EBB3C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a:p>
        </p:txBody>
      </p:sp>
      <p:sp>
        <p:nvSpPr>
          <p:cNvPr id="12293" name="Text Box 5"/>
          <p:cNvSpPr txBox="1">
            <a:spLocks noChangeArrowheads="1"/>
          </p:cNvSpPr>
          <p:nvPr/>
        </p:nvSpPr>
        <p:spPr bwMode="auto">
          <a:xfrm>
            <a:off x="1331913" y="2349500"/>
            <a:ext cx="59039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it-IT" altLang="it-IT" sz="1800"/>
              <a:t>Alfabetizzazione informatica e competenze di base</a:t>
            </a:r>
          </a:p>
        </p:txBody>
      </p:sp>
      <p:sp>
        <p:nvSpPr>
          <p:cNvPr id="12294" name="Rectangle 6"/>
          <p:cNvSpPr>
            <a:spLocks noChangeArrowheads="1"/>
          </p:cNvSpPr>
          <p:nvPr/>
        </p:nvSpPr>
        <p:spPr bwMode="auto">
          <a:xfrm>
            <a:off x="539750" y="3284538"/>
            <a:ext cx="8064500" cy="2001837"/>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a:p>
        </p:txBody>
      </p:sp>
      <p:sp>
        <p:nvSpPr>
          <p:cNvPr id="12295" name="Text Box 7"/>
          <p:cNvSpPr txBox="1">
            <a:spLocks noChangeArrowheads="1"/>
          </p:cNvSpPr>
          <p:nvPr/>
        </p:nvSpPr>
        <p:spPr bwMode="auto">
          <a:xfrm>
            <a:off x="395288" y="2781300"/>
            <a:ext cx="828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it-IT" altLang="it-IT" sz="1800" i="1"/>
              <a:t>Le prime forme di interazione con la realtà degli oggetti costruiti</a:t>
            </a:r>
          </a:p>
        </p:txBody>
      </p:sp>
      <p:sp>
        <p:nvSpPr>
          <p:cNvPr id="12296" name="Text Box 8"/>
          <p:cNvSpPr txBox="1">
            <a:spLocks noChangeArrowheads="1"/>
          </p:cNvSpPr>
          <p:nvPr/>
        </p:nvSpPr>
        <p:spPr bwMode="auto">
          <a:xfrm>
            <a:off x="684213" y="3500438"/>
            <a:ext cx="7775575"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it-IT" altLang="it-IT" sz="1800" i="1">
                <a:solidFill>
                  <a:srgbClr val="00317B"/>
                </a:solidFill>
                <a:latin typeface="Verdana" pitchFamily="34" charset="0"/>
              </a:rPr>
              <a:t>L'alfabetizzazione informatica</a:t>
            </a:r>
            <a:r>
              <a:rPr lang="it-IT" altLang="it-IT" sz="1800">
                <a:solidFill>
                  <a:srgbClr val="00317B"/>
                </a:solidFill>
                <a:latin typeface="Verdana" pitchFamily="34" charset="0"/>
              </a:rPr>
              <a:t> costituisce un elemento indispensabile nella costruzione delle competenze di base allo scopo di far acquisire agli allievi, utilizzando il loro personale patrimonio di esperienze, quegli strumenti concettuali e operativi che permettono una prima forma di interazione con la realtà degli oggetti prodotti dall'uomo.</a:t>
            </a:r>
            <a:br>
              <a:rPr lang="it-IT" altLang="it-IT" sz="1800">
                <a:solidFill>
                  <a:srgbClr val="00317B"/>
                </a:solidFill>
                <a:latin typeface="Verdana" pitchFamily="34" charset="0"/>
              </a:rPr>
            </a:br>
            <a:endParaRPr lang="it-IT" altLang="it-IT" sz="1800">
              <a:solidFill>
                <a:srgbClr val="00317B"/>
              </a:solidFill>
              <a:latin typeface="Verdana" pitchFamily="34" charset="0"/>
            </a:endParaRPr>
          </a:p>
          <a:p>
            <a:pPr eaLnBrk="1" hangingPunct="1">
              <a:spcBef>
                <a:spcPct val="50000"/>
              </a:spcBef>
              <a:buFontTx/>
              <a:buNone/>
            </a:pPr>
            <a:endParaRPr lang="it-IT" altLang="it-IT" sz="1800"/>
          </a:p>
        </p:txBody>
      </p:sp>
      <p:sp>
        <p:nvSpPr>
          <p:cNvPr id="12297" name="CasellaDiTesto 10"/>
          <p:cNvSpPr txBox="1">
            <a:spLocks noChangeArrowheads="1"/>
          </p:cNvSpPr>
          <p:nvPr/>
        </p:nvSpPr>
        <p:spPr bwMode="auto">
          <a:xfrm>
            <a:off x="642938" y="5786438"/>
            <a:ext cx="4500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it-IT" sz="1800"/>
              <a:t>Bibliografia: A. Calvani,V. Marinelli</a:t>
            </a:r>
          </a:p>
        </p:txBody>
      </p:sp>
    </p:spTree>
    <p:extLst>
      <p:ext uri="{BB962C8B-B14F-4D97-AF65-F5344CB8AC3E}">
        <p14:creationId xmlns:p14="http://schemas.microsoft.com/office/powerpoint/2010/main" val="354276191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2195513" y="260350"/>
            <a:ext cx="4751387" cy="1871663"/>
          </a:xfrm>
          <a:prstGeom prst="horizontalScroll">
            <a:avLst>
              <a:gd name="adj" fmla="val 12500"/>
            </a:avLst>
          </a:prstGeom>
          <a:solidFill>
            <a:schemeClr val="accent1"/>
          </a:solidFill>
          <a:ln w="9525">
            <a:solidFill>
              <a:schemeClr val="tx1"/>
            </a:solidFill>
            <a:round/>
            <a:headEnd/>
            <a:tailEnd/>
          </a:ln>
          <a:effectLst>
            <a:outerShdw dist="107763" dir="13500000" algn="ctr" rotWithShape="0">
              <a:schemeClr val="bg2">
                <a:alpha val="50000"/>
              </a:schemeClr>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a:p>
        </p:txBody>
      </p:sp>
      <p:sp>
        <p:nvSpPr>
          <p:cNvPr id="13315" name="Text Box 3"/>
          <p:cNvSpPr txBox="1">
            <a:spLocks noChangeArrowheads="1"/>
          </p:cNvSpPr>
          <p:nvPr/>
        </p:nvSpPr>
        <p:spPr bwMode="auto">
          <a:xfrm>
            <a:off x="2700338" y="692150"/>
            <a:ext cx="3959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it-IT" altLang="it-IT" sz="1800" b="1"/>
              <a:t>UN PO’ DI CON - FUSIONE</a:t>
            </a:r>
          </a:p>
        </p:txBody>
      </p:sp>
      <p:sp>
        <p:nvSpPr>
          <p:cNvPr id="13316" name="CasellaDiTesto 5"/>
          <p:cNvSpPr txBox="1">
            <a:spLocks noChangeArrowheads="1"/>
          </p:cNvSpPr>
          <p:nvPr/>
        </p:nvSpPr>
        <p:spPr bwMode="auto">
          <a:xfrm>
            <a:off x="900113" y="2492375"/>
            <a:ext cx="6551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it-IT" sz="1800">
                <a:solidFill>
                  <a:srgbClr val="0070C0"/>
                </a:solidFill>
              </a:rPr>
              <a:t>Competenze, competenze di base, competenze trasversali</a:t>
            </a:r>
            <a:r>
              <a:rPr lang="it-IT" altLang="it-IT" sz="1800"/>
              <a:t>  </a:t>
            </a:r>
          </a:p>
        </p:txBody>
      </p:sp>
      <p:sp>
        <p:nvSpPr>
          <p:cNvPr id="7" name="CasellaDiTesto 6"/>
          <p:cNvSpPr txBox="1"/>
          <p:nvPr/>
        </p:nvSpPr>
        <p:spPr>
          <a:xfrm>
            <a:off x="2771775" y="3284538"/>
            <a:ext cx="3240088" cy="369887"/>
          </a:xfrm>
          <a:prstGeom prst="rect">
            <a:avLst/>
          </a:prstGeom>
          <a:noFill/>
        </p:spPr>
        <p:txBody>
          <a:bodyPr>
            <a:spAutoFit/>
          </a:bodyPr>
          <a:lstStyle/>
          <a:p>
            <a:pPr>
              <a:defRPr/>
            </a:pPr>
            <a:r>
              <a:rPr lang="it-IT" b="1" dirty="0">
                <a:solidFill>
                  <a:schemeClr val="accent1">
                    <a:lumMod val="50000"/>
                  </a:schemeClr>
                </a:solidFill>
              </a:rPr>
              <a:t>Risultati di apprendimento</a:t>
            </a:r>
          </a:p>
        </p:txBody>
      </p:sp>
      <p:sp>
        <p:nvSpPr>
          <p:cNvPr id="13318" name="CasellaDiTesto 7"/>
          <p:cNvSpPr txBox="1">
            <a:spLocks noChangeArrowheads="1"/>
          </p:cNvSpPr>
          <p:nvPr/>
        </p:nvSpPr>
        <p:spPr bwMode="auto">
          <a:xfrm>
            <a:off x="1116013" y="4140200"/>
            <a:ext cx="3813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it-IT" sz="1800">
                <a:solidFill>
                  <a:srgbClr val="FF0000"/>
                </a:solidFill>
              </a:rPr>
              <a:t>Obiettivi specifici di apprendimento </a:t>
            </a:r>
          </a:p>
        </p:txBody>
      </p:sp>
      <p:sp>
        <p:nvSpPr>
          <p:cNvPr id="13319" name="CasellaDiTesto 8"/>
          <p:cNvSpPr txBox="1">
            <a:spLocks noChangeArrowheads="1"/>
          </p:cNvSpPr>
          <p:nvPr/>
        </p:nvSpPr>
        <p:spPr bwMode="auto">
          <a:xfrm>
            <a:off x="1906588" y="2894013"/>
            <a:ext cx="787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it-IT" sz="1800">
                <a:solidFill>
                  <a:srgbClr val="FFC000"/>
                </a:solidFill>
              </a:rPr>
              <a:t>abilità</a:t>
            </a:r>
          </a:p>
        </p:txBody>
      </p:sp>
      <p:sp>
        <p:nvSpPr>
          <p:cNvPr id="13320" name="CasellaDiTesto 10"/>
          <p:cNvSpPr txBox="1">
            <a:spLocks noChangeArrowheads="1"/>
          </p:cNvSpPr>
          <p:nvPr/>
        </p:nvSpPr>
        <p:spPr bwMode="auto">
          <a:xfrm>
            <a:off x="3468688" y="2092325"/>
            <a:ext cx="1414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it-IT" sz="1800">
                <a:solidFill>
                  <a:srgbClr val="FF0000"/>
                </a:solidFill>
              </a:rPr>
              <a:t>conoscenze</a:t>
            </a:r>
          </a:p>
        </p:txBody>
      </p:sp>
      <p:sp>
        <p:nvSpPr>
          <p:cNvPr id="13321" name="CasellaDiTesto 11"/>
          <p:cNvSpPr txBox="1">
            <a:spLocks noChangeArrowheads="1"/>
          </p:cNvSpPr>
          <p:nvPr/>
        </p:nvSpPr>
        <p:spPr bwMode="auto">
          <a:xfrm>
            <a:off x="900113" y="5157788"/>
            <a:ext cx="3825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it-IT" sz="1800">
                <a:solidFill>
                  <a:srgbClr val="0070C0"/>
                </a:solidFill>
              </a:rPr>
              <a:t>Competenze chiave di cittadinanza </a:t>
            </a:r>
          </a:p>
        </p:txBody>
      </p:sp>
      <p:sp>
        <p:nvSpPr>
          <p:cNvPr id="13322" name="CasellaDiTesto 12"/>
          <p:cNvSpPr txBox="1">
            <a:spLocks noChangeArrowheads="1"/>
          </p:cNvSpPr>
          <p:nvPr/>
        </p:nvSpPr>
        <p:spPr bwMode="auto">
          <a:xfrm>
            <a:off x="2555875" y="3676650"/>
            <a:ext cx="2865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it-IT" sz="1800">
                <a:solidFill>
                  <a:schemeClr val="accent2"/>
                </a:solidFill>
              </a:rPr>
              <a:t>Obiettivi di apprendimento</a:t>
            </a:r>
          </a:p>
        </p:txBody>
      </p:sp>
      <p:sp>
        <p:nvSpPr>
          <p:cNvPr id="13323" name="CasellaDiTesto 15"/>
          <p:cNvSpPr txBox="1">
            <a:spLocks noChangeArrowheads="1"/>
          </p:cNvSpPr>
          <p:nvPr/>
        </p:nvSpPr>
        <p:spPr bwMode="auto">
          <a:xfrm>
            <a:off x="900113" y="5589588"/>
            <a:ext cx="4518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it-IT" sz="1800">
                <a:solidFill>
                  <a:srgbClr val="7030A0"/>
                </a:solidFill>
              </a:rPr>
              <a:t>Contenuti matematici ,organizzati in ambiti</a:t>
            </a:r>
          </a:p>
        </p:txBody>
      </p:sp>
      <p:sp>
        <p:nvSpPr>
          <p:cNvPr id="13324" name="CasellaDiTesto 16"/>
          <p:cNvSpPr txBox="1">
            <a:spLocks noChangeArrowheads="1"/>
          </p:cNvSpPr>
          <p:nvPr/>
        </p:nvSpPr>
        <p:spPr bwMode="auto">
          <a:xfrm>
            <a:off x="622300" y="6089650"/>
            <a:ext cx="2519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it-IT" sz="1800">
                <a:solidFill>
                  <a:srgbClr val="7030A0"/>
                </a:solidFill>
              </a:rPr>
              <a:t>Gli ambiti dei contenuti</a:t>
            </a:r>
          </a:p>
        </p:txBody>
      </p:sp>
      <p:sp>
        <p:nvSpPr>
          <p:cNvPr id="13325" name="CasellaDiTesto 17"/>
          <p:cNvSpPr txBox="1">
            <a:spLocks noChangeArrowheads="1"/>
          </p:cNvSpPr>
          <p:nvPr/>
        </p:nvSpPr>
        <p:spPr bwMode="auto">
          <a:xfrm>
            <a:off x="3468688" y="6094413"/>
            <a:ext cx="4684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it-IT" sz="1800">
                <a:solidFill>
                  <a:srgbClr val="7030A0"/>
                </a:solidFill>
              </a:rPr>
              <a:t>I processi cognitivi coinvolti nella risoluzione</a:t>
            </a:r>
          </a:p>
        </p:txBody>
      </p:sp>
      <p:sp>
        <p:nvSpPr>
          <p:cNvPr id="13326" name="CasellaDiTesto 18"/>
          <p:cNvSpPr txBox="1">
            <a:spLocks noChangeArrowheads="1"/>
          </p:cNvSpPr>
          <p:nvPr/>
        </p:nvSpPr>
        <p:spPr bwMode="auto">
          <a:xfrm>
            <a:off x="1268413" y="4556125"/>
            <a:ext cx="337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it-IT" sz="1800">
                <a:solidFill>
                  <a:srgbClr val="00B0F0"/>
                </a:solidFill>
              </a:rPr>
              <a:t>La matrice dei processi - ambiti</a:t>
            </a:r>
          </a:p>
        </p:txBody>
      </p:sp>
      <p:sp>
        <p:nvSpPr>
          <p:cNvPr id="13327" name="CasellaDiTesto 19"/>
          <p:cNvSpPr txBox="1">
            <a:spLocks noChangeArrowheads="1"/>
          </p:cNvSpPr>
          <p:nvPr/>
        </p:nvSpPr>
        <p:spPr bwMode="auto">
          <a:xfrm>
            <a:off x="3376613" y="2952750"/>
            <a:ext cx="1160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it-IT" sz="1800">
                <a:solidFill>
                  <a:srgbClr val="C00000"/>
                </a:solidFill>
              </a:rPr>
              <a:t>Capacità </a:t>
            </a:r>
          </a:p>
        </p:txBody>
      </p:sp>
    </p:spTree>
    <p:extLst>
      <p:ext uri="{BB962C8B-B14F-4D97-AF65-F5344CB8AC3E}">
        <p14:creationId xmlns:p14="http://schemas.microsoft.com/office/powerpoint/2010/main" val="323164057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ttangolo 2"/>
          <p:cNvSpPr>
            <a:spLocks noChangeArrowheads="1"/>
          </p:cNvSpPr>
          <p:nvPr/>
        </p:nvSpPr>
        <p:spPr bwMode="auto">
          <a:xfrm>
            <a:off x="334963" y="333375"/>
            <a:ext cx="8280400"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it-IT" sz="1800" b="1"/>
              <a:t>ISTITUTI TECNICI</a:t>
            </a:r>
          </a:p>
          <a:p>
            <a:pPr eaLnBrk="1" hangingPunct="1">
              <a:spcBef>
                <a:spcPct val="0"/>
              </a:spcBef>
              <a:buFontTx/>
              <a:buNone/>
            </a:pPr>
            <a:r>
              <a:rPr lang="it-IT" altLang="it-IT" sz="1800" b="1"/>
              <a:t>SETTORE TECNOLOGICO</a:t>
            </a:r>
          </a:p>
          <a:p>
            <a:pPr eaLnBrk="1" hangingPunct="1">
              <a:spcBef>
                <a:spcPct val="0"/>
              </a:spcBef>
              <a:buFontTx/>
              <a:buNone/>
            </a:pPr>
            <a:r>
              <a:rPr lang="it-IT" altLang="it-IT" sz="1800" b="1"/>
              <a:t>Indirizzo “Meccanica, Meccatronica ed Energia”</a:t>
            </a:r>
          </a:p>
          <a:p>
            <a:pPr eaLnBrk="1" hangingPunct="1">
              <a:spcBef>
                <a:spcPct val="0"/>
              </a:spcBef>
              <a:buFontTx/>
              <a:buNone/>
            </a:pPr>
            <a:endParaRPr lang="it-IT" altLang="it-IT" sz="1800" b="1"/>
          </a:p>
          <a:p>
            <a:pPr eaLnBrk="1" hangingPunct="1">
              <a:spcBef>
                <a:spcPct val="0"/>
              </a:spcBef>
              <a:buFontTx/>
              <a:buNone/>
            </a:pPr>
            <a:r>
              <a:rPr lang="it-IT" altLang="it-IT" sz="1800"/>
              <a:t>“</a:t>
            </a:r>
            <a:r>
              <a:rPr lang="it-IT" altLang="it-IT" sz="1800" b="1"/>
              <a:t>Meccanica, macchine ed energia”,</a:t>
            </a:r>
          </a:p>
          <a:p>
            <a:pPr eaLnBrk="1" hangingPunct="1">
              <a:spcBef>
                <a:spcPct val="0"/>
              </a:spcBef>
              <a:buFontTx/>
              <a:buNone/>
            </a:pPr>
            <a:r>
              <a:rPr lang="it-IT" altLang="it-IT" sz="2000" b="1"/>
              <a:t>risultati di apprendimento </a:t>
            </a:r>
            <a:r>
              <a:rPr lang="it-IT" altLang="it-IT" sz="1800"/>
              <a:t>:</a:t>
            </a:r>
          </a:p>
          <a:p>
            <a:pPr eaLnBrk="1" hangingPunct="1">
              <a:spcBef>
                <a:spcPct val="0"/>
              </a:spcBef>
              <a:buFontTx/>
              <a:buNone/>
            </a:pPr>
            <a:r>
              <a:rPr lang="it-IT" altLang="it-IT" sz="1800" b="1" u="sng"/>
              <a:t>padroneggiare</a:t>
            </a:r>
            <a:r>
              <a:rPr lang="it-IT" altLang="it-IT" sz="1800"/>
              <a:t> l’uso di strumenti tecnologici con particolare attenzione alla sicurezza nei luoghi di vita e di lavoro, alla tutela della persona, dell’ambiente e del territorio;</a:t>
            </a:r>
          </a:p>
          <a:p>
            <a:pPr eaLnBrk="1" hangingPunct="1">
              <a:spcBef>
                <a:spcPct val="0"/>
              </a:spcBef>
              <a:buFontTx/>
              <a:buNone/>
            </a:pPr>
            <a:r>
              <a:rPr lang="it-IT" altLang="it-IT" sz="1800" b="1" u="sng"/>
              <a:t>utilizzare</a:t>
            </a:r>
            <a:r>
              <a:rPr lang="it-IT" altLang="it-IT" sz="1800" b="1"/>
              <a:t>,</a:t>
            </a:r>
            <a:r>
              <a:rPr lang="it-IT" altLang="it-IT" sz="1800"/>
              <a:t> in contesti di ricerca applicata, procedure e tecniche innovative e migliorative, in relazione ai campi di propria competenza; </a:t>
            </a:r>
          </a:p>
          <a:p>
            <a:pPr eaLnBrk="1" hangingPunct="1">
              <a:spcBef>
                <a:spcPct val="0"/>
              </a:spcBef>
              <a:buFontTx/>
              <a:buNone/>
            </a:pPr>
            <a:r>
              <a:rPr lang="it-IT" altLang="it-IT" sz="1800" b="1" u="sng"/>
              <a:t>analizzare</a:t>
            </a:r>
            <a:r>
              <a:rPr lang="it-IT" altLang="it-IT" sz="1800"/>
              <a:t> criticamente il contributo apportato dalla tecnologia allo sviluppo dei </a:t>
            </a:r>
            <a:r>
              <a:rPr lang="it-IT" altLang="it-IT" sz="1800" b="1"/>
              <a:t>saperi</a:t>
            </a:r>
            <a:r>
              <a:rPr lang="it-IT" altLang="it-IT" sz="1800"/>
              <a:t> e al cambiamento delle condizioni di vita;</a:t>
            </a:r>
          </a:p>
          <a:p>
            <a:pPr eaLnBrk="1" hangingPunct="1">
              <a:spcBef>
                <a:spcPct val="0"/>
              </a:spcBef>
              <a:buFontTx/>
              <a:buNone/>
            </a:pPr>
            <a:r>
              <a:rPr lang="it-IT" altLang="it-IT" sz="1800" b="1" u="sng"/>
              <a:t>intervenire</a:t>
            </a:r>
            <a:r>
              <a:rPr lang="it-IT" altLang="it-IT" sz="1800"/>
              <a:t> nelle diverse fasi e livelli del processo produttivo, dall’ideazione alla realizzazione del prodotto, per la parte di propria competenza, </a:t>
            </a:r>
            <a:r>
              <a:rPr lang="it-IT" altLang="it-IT" sz="1800" b="1"/>
              <a:t>utilizzando gli strumenti di progettazione, documentazione e controllo</a:t>
            </a:r>
            <a:endParaRPr lang="it-IT" altLang="it-IT" sz="1800"/>
          </a:p>
          <a:p>
            <a:pPr eaLnBrk="1" hangingPunct="1">
              <a:spcBef>
                <a:spcPct val="0"/>
              </a:spcBef>
              <a:buFontTx/>
              <a:buNone/>
            </a:pPr>
            <a:r>
              <a:rPr lang="it-IT" altLang="it-IT" sz="1800" b="1" u="sng"/>
              <a:t>orientarsi</a:t>
            </a:r>
            <a:r>
              <a:rPr lang="it-IT" altLang="it-IT" sz="1800" b="1"/>
              <a:t> </a:t>
            </a:r>
            <a:r>
              <a:rPr lang="it-IT" altLang="it-IT" sz="1800"/>
              <a:t>nelle dinamiche dello sviluppo scientifico e tecnologico, anche con l’utilizzo di appropriate tecniche d’indagine; </a:t>
            </a:r>
          </a:p>
          <a:p>
            <a:pPr eaLnBrk="1" hangingPunct="1">
              <a:spcBef>
                <a:spcPct val="0"/>
              </a:spcBef>
              <a:buFontTx/>
              <a:buNone/>
            </a:pPr>
            <a:r>
              <a:rPr lang="it-IT" altLang="it-IT" sz="1800" b="1" u="sng"/>
              <a:t>orientarsi nella normativa </a:t>
            </a:r>
            <a:r>
              <a:rPr lang="it-IT" altLang="it-IT" sz="1800" b="1"/>
              <a:t>che disciplina i processi produttivi del settore di riferimento</a:t>
            </a:r>
            <a:r>
              <a:rPr lang="it-IT" altLang="it-IT" sz="1800"/>
              <a:t>, con particolare attenzione sia alla </a:t>
            </a:r>
            <a:r>
              <a:rPr lang="it-IT" altLang="it-IT" sz="1800" b="1"/>
              <a:t>sicurezza sui luoghi di vita e di lavoro</a:t>
            </a:r>
            <a:r>
              <a:rPr lang="it-IT" altLang="it-IT" sz="1800"/>
              <a:t> sia alla </a:t>
            </a:r>
            <a:r>
              <a:rPr lang="it-IT" altLang="it-IT" sz="1800" b="1"/>
              <a:t>tutela dell’ambiente e del territorio</a:t>
            </a:r>
            <a:r>
              <a:rPr lang="it-IT" altLang="it-IT" sz="1800"/>
              <a:t>.</a:t>
            </a:r>
            <a:endParaRPr lang="it-IT" altLang="it-IT" sz="1800" b="1"/>
          </a:p>
          <a:p>
            <a:pPr eaLnBrk="1" hangingPunct="1">
              <a:spcBef>
                <a:spcPct val="0"/>
              </a:spcBef>
              <a:buFontTx/>
              <a:buNone/>
            </a:pPr>
            <a:endParaRPr lang="it-IT" altLang="it-IT" sz="1800" b="1"/>
          </a:p>
        </p:txBody>
      </p:sp>
    </p:spTree>
    <p:extLst>
      <p:ext uri="{BB962C8B-B14F-4D97-AF65-F5344CB8AC3E}">
        <p14:creationId xmlns:p14="http://schemas.microsoft.com/office/powerpoint/2010/main" val="2019206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ttangolo 1"/>
          <p:cNvSpPr>
            <a:spLocks noChangeArrowheads="1"/>
          </p:cNvSpPr>
          <p:nvPr/>
        </p:nvSpPr>
        <p:spPr bwMode="auto">
          <a:xfrm>
            <a:off x="250825" y="188913"/>
            <a:ext cx="8713788"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it-IT" sz="1800" b="1"/>
              <a:t>Disciplina: DISEGNO, PROGETTAZIONE E ORGANIZZAZIONE INDUSTRIALE</a:t>
            </a:r>
          </a:p>
          <a:p>
            <a:pPr eaLnBrk="1" hangingPunct="1">
              <a:spcBef>
                <a:spcPct val="0"/>
              </a:spcBef>
              <a:buFontTx/>
              <a:buNone/>
            </a:pPr>
            <a:endParaRPr lang="it-IT" altLang="it-IT" sz="1800" b="1"/>
          </a:p>
          <a:p>
            <a:pPr eaLnBrk="1" hangingPunct="1">
              <a:spcBef>
                <a:spcPct val="0"/>
              </a:spcBef>
              <a:buFontTx/>
              <a:buNone/>
            </a:pPr>
            <a:r>
              <a:rPr lang="it-IT" altLang="it-IT" sz="2000" b="1"/>
              <a:t>risultati di apprendimento</a:t>
            </a:r>
            <a:r>
              <a:rPr lang="it-IT" altLang="it-IT" sz="1800" b="1"/>
              <a:t>: </a:t>
            </a:r>
          </a:p>
          <a:p>
            <a:pPr eaLnBrk="1" hangingPunct="1">
              <a:spcBef>
                <a:spcPct val="0"/>
              </a:spcBef>
              <a:buFontTx/>
              <a:buNone/>
            </a:pPr>
            <a:r>
              <a:rPr lang="it-IT" altLang="it-IT" sz="1800" b="1" u="sng"/>
              <a:t>padroneggiare</a:t>
            </a:r>
            <a:r>
              <a:rPr lang="it-IT" altLang="it-IT" sz="1800"/>
              <a:t> l’uso di strumenti tecnologici con particolare attenzione alla sicurezza nei luoghi di vita e di lavoro, alla tutela della persona, dell’ambiente e</a:t>
            </a:r>
          </a:p>
          <a:p>
            <a:pPr eaLnBrk="1" hangingPunct="1">
              <a:spcBef>
                <a:spcPct val="0"/>
              </a:spcBef>
              <a:buFontTx/>
              <a:buNone/>
            </a:pPr>
            <a:r>
              <a:rPr lang="it-IT" altLang="it-IT" sz="1800"/>
              <a:t>del territorio;</a:t>
            </a:r>
          </a:p>
          <a:p>
            <a:pPr eaLnBrk="1" hangingPunct="1">
              <a:spcBef>
                <a:spcPct val="0"/>
              </a:spcBef>
              <a:buFontTx/>
              <a:buNone/>
            </a:pPr>
            <a:r>
              <a:rPr lang="it-IT" altLang="it-IT" sz="1800" b="1" u="sng"/>
              <a:t>utilizzare,</a:t>
            </a:r>
            <a:r>
              <a:rPr lang="it-IT" altLang="it-IT" sz="1800"/>
              <a:t> in contesti di ricerca applicata, procedure e tecniche innovative e migliorative, in relazione ai campi di propria competenza;</a:t>
            </a:r>
          </a:p>
          <a:p>
            <a:pPr eaLnBrk="1" hangingPunct="1">
              <a:spcBef>
                <a:spcPct val="0"/>
              </a:spcBef>
              <a:buFontTx/>
              <a:buNone/>
            </a:pPr>
            <a:r>
              <a:rPr lang="it-IT" altLang="it-IT" sz="1800" b="1" u="sng"/>
              <a:t>analizzare criticamente </a:t>
            </a:r>
            <a:r>
              <a:rPr lang="it-IT" altLang="it-IT" sz="1800"/>
              <a:t>il contributo apportato dalla tecnologia allo sviluppo dei saperi e al cambiamento delle condizioni di vita;</a:t>
            </a:r>
          </a:p>
          <a:p>
            <a:pPr eaLnBrk="1" hangingPunct="1">
              <a:spcBef>
                <a:spcPct val="0"/>
              </a:spcBef>
              <a:buFontTx/>
              <a:buNone/>
            </a:pPr>
            <a:r>
              <a:rPr lang="it-IT" altLang="it-IT" sz="1800" b="1" u="sng"/>
              <a:t>intervenire nelle diverse fasi </a:t>
            </a:r>
            <a:r>
              <a:rPr lang="it-IT" altLang="it-IT" sz="1800"/>
              <a:t>e livelli del processo produttivo, </a:t>
            </a:r>
            <a:r>
              <a:rPr lang="it-IT" altLang="it-IT" sz="1800" b="1"/>
              <a:t>dall’ideazione alla realizzazione del prodotto</a:t>
            </a:r>
            <a:r>
              <a:rPr lang="it-IT" altLang="it-IT" sz="1800"/>
              <a:t>, per la parte di propria competenza, utilizzando gli strumenti di </a:t>
            </a:r>
            <a:r>
              <a:rPr lang="it-IT" altLang="it-IT" sz="1800" b="1"/>
              <a:t>progettazione, documentazione e controllo</a:t>
            </a:r>
            <a:r>
              <a:rPr lang="it-IT" altLang="it-IT" sz="1800"/>
              <a:t>; </a:t>
            </a:r>
          </a:p>
          <a:p>
            <a:pPr eaLnBrk="1" hangingPunct="1">
              <a:spcBef>
                <a:spcPct val="0"/>
              </a:spcBef>
              <a:buFontTx/>
              <a:buNone/>
            </a:pPr>
            <a:r>
              <a:rPr lang="it-IT" altLang="it-IT" sz="1800" b="1" u="sng"/>
              <a:t>riconoscere e applicare </a:t>
            </a:r>
            <a:r>
              <a:rPr lang="it-IT" altLang="it-IT" sz="1800"/>
              <a:t>i principi dell’organizzazione, della gestione e del controllo dei diversi processi produttivi;</a:t>
            </a:r>
          </a:p>
          <a:p>
            <a:pPr eaLnBrk="1" hangingPunct="1">
              <a:spcBef>
                <a:spcPct val="0"/>
              </a:spcBef>
              <a:buFontTx/>
              <a:buNone/>
            </a:pPr>
            <a:r>
              <a:rPr lang="it-IT" altLang="it-IT" sz="1800" b="1" u="sng"/>
              <a:t>orientarsi nella normativa </a:t>
            </a:r>
            <a:r>
              <a:rPr lang="it-IT" altLang="it-IT" sz="1800"/>
              <a:t>che disciplina i processi produttivi del settore di riferimento, con particolare attenzione sia alla </a:t>
            </a:r>
            <a:r>
              <a:rPr lang="it-IT" altLang="it-IT" sz="1800" b="1"/>
              <a:t>sicurezza sui luoghi di vita e di lavoro </a:t>
            </a:r>
            <a:r>
              <a:rPr lang="it-IT" altLang="it-IT" sz="1800"/>
              <a:t>sia alla </a:t>
            </a:r>
            <a:r>
              <a:rPr lang="it-IT" altLang="it-IT" sz="1800" b="1"/>
              <a:t>tutela dell’ambiente e del territorio.</a:t>
            </a:r>
          </a:p>
          <a:p>
            <a:pPr eaLnBrk="1" hangingPunct="1">
              <a:spcBef>
                <a:spcPct val="0"/>
              </a:spcBef>
              <a:buFontTx/>
              <a:buNone/>
            </a:pPr>
            <a:endParaRPr lang="it-IT" altLang="it-IT" sz="1800" b="1"/>
          </a:p>
        </p:txBody>
      </p:sp>
    </p:spTree>
    <p:extLst>
      <p:ext uri="{BB962C8B-B14F-4D97-AF65-F5344CB8AC3E}">
        <p14:creationId xmlns:p14="http://schemas.microsoft.com/office/powerpoint/2010/main" val="1668550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ttangolo 2"/>
          <p:cNvSpPr>
            <a:spLocks noChangeArrowheads="1"/>
          </p:cNvSpPr>
          <p:nvPr/>
        </p:nvSpPr>
        <p:spPr bwMode="auto">
          <a:xfrm>
            <a:off x="323850" y="188913"/>
            <a:ext cx="8569325" cy="701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it-IT" sz="1800" b="1"/>
              <a:t>ISTITUTI TECNICI</a:t>
            </a:r>
          </a:p>
          <a:p>
            <a:pPr eaLnBrk="1" hangingPunct="1">
              <a:spcBef>
                <a:spcPct val="0"/>
              </a:spcBef>
              <a:buFontTx/>
              <a:buNone/>
            </a:pPr>
            <a:r>
              <a:rPr lang="it-IT" altLang="it-IT" sz="1800" b="1"/>
              <a:t>Settore Tecnologico Indirizzo Trasporti e Logistica</a:t>
            </a:r>
          </a:p>
          <a:p>
            <a:pPr eaLnBrk="1" hangingPunct="1">
              <a:spcBef>
                <a:spcPct val="0"/>
              </a:spcBef>
              <a:buFontTx/>
              <a:buNone/>
            </a:pPr>
            <a:r>
              <a:rPr lang="it-IT" altLang="it-IT" sz="1800" b="1"/>
              <a:t>articolazione: Costruzione del mezzo</a:t>
            </a:r>
          </a:p>
          <a:p>
            <a:pPr eaLnBrk="1" hangingPunct="1">
              <a:spcBef>
                <a:spcPct val="0"/>
              </a:spcBef>
              <a:buFontTx/>
              <a:buNone/>
            </a:pPr>
            <a:r>
              <a:rPr lang="it-IT" altLang="it-IT" sz="1800" b="1"/>
              <a:t>Struttura, costruzione, sistemi e impianti del mezzo </a:t>
            </a:r>
            <a:r>
              <a:rPr lang="it-IT" altLang="it-IT" sz="1800"/>
              <a:t>”, </a:t>
            </a:r>
          </a:p>
          <a:p>
            <a:pPr eaLnBrk="1" hangingPunct="1">
              <a:spcBef>
                <a:spcPct val="0"/>
              </a:spcBef>
              <a:buFontTx/>
              <a:buNone/>
            </a:pPr>
            <a:r>
              <a:rPr lang="it-IT" altLang="it-IT" sz="2000" b="1"/>
              <a:t>risultati di apprendimento </a:t>
            </a:r>
          </a:p>
          <a:p>
            <a:pPr eaLnBrk="1" hangingPunct="1">
              <a:spcBef>
                <a:spcPct val="0"/>
              </a:spcBef>
              <a:buFontTx/>
              <a:buNone/>
            </a:pPr>
            <a:r>
              <a:rPr lang="it-IT" altLang="it-IT" sz="1800" b="1" u="sng"/>
              <a:t>Utilizzare</a:t>
            </a:r>
            <a:r>
              <a:rPr lang="it-IT" altLang="it-IT" sz="1800"/>
              <a:t> modelli appropriati per investigare su fenomeni e </a:t>
            </a:r>
            <a:r>
              <a:rPr lang="it-IT" altLang="it-IT" sz="1800" b="1" u="sng"/>
              <a:t>interpretare</a:t>
            </a:r>
            <a:r>
              <a:rPr lang="it-IT" altLang="it-IT" sz="1800"/>
              <a:t> dati sperimentali;</a:t>
            </a:r>
          </a:p>
          <a:p>
            <a:pPr eaLnBrk="1" hangingPunct="1">
              <a:spcBef>
                <a:spcPct val="0"/>
              </a:spcBef>
              <a:buFontTx/>
              <a:buNone/>
            </a:pPr>
            <a:r>
              <a:rPr lang="it-IT" altLang="it-IT" sz="1800" b="1" u="sng"/>
              <a:t>riconoscere</a:t>
            </a:r>
            <a:r>
              <a:rPr lang="it-IT" altLang="it-IT" sz="1800"/>
              <a:t>, nei diversi campi disciplinari studiati, i criteri scientifici di affidabilità delle conoscenze e delle conclusioni che vi afferiscono; </a:t>
            </a:r>
          </a:p>
          <a:p>
            <a:pPr eaLnBrk="1" hangingPunct="1">
              <a:spcBef>
                <a:spcPct val="0"/>
              </a:spcBef>
              <a:buFontTx/>
              <a:buNone/>
            </a:pPr>
            <a:r>
              <a:rPr lang="it-IT" altLang="it-IT" sz="1800" b="1" u="sng"/>
              <a:t>utilizzare le reti e gli strumenti informatici </a:t>
            </a:r>
            <a:r>
              <a:rPr lang="it-IT" altLang="it-IT" sz="1800"/>
              <a:t>nelle attività di studio, ricerca e approfondimento disciplinare; </a:t>
            </a:r>
          </a:p>
          <a:p>
            <a:pPr eaLnBrk="1" hangingPunct="1">
              <a:spcBef>
                <a:spcPct val="0"/>
              </a:spcBef>
              <a:buFontTx/>
              <a:buNone/>
            </a:pPr>
            <a:r>
              <a:rPr lang="it-IT" altLang="it-IT" sz="1800" b="1" u="sng"/>
              <a:t>padroneggiare l’uso di strumenti tecnologici </a:t>
            </a:r>
            <a:r>
              <a:rPr lang="it-IT" altLang="it-IT" sz="1800"/>
              <a:t>con particolare attenzione alla </a:t>
            </a:r>
            <a:r>
              <a:rPr lang="it-IT" altLang="it-IT" sz="1800" b="1"/>
              <a:t>sicurezza </a:t>
            </a:r>
            <a:r>
              <a:rPr lang="it-IT" altLang="it-IT" sz="1800"/>
              <a:t>nei luoghi di vita e di lavoro, alla </a:t>
            </a:r>
            <a:r>
              <a:rPr lang="it-IT" altLang="it-IT" sz="1800" b="1"/>
              <a:t>tutela della persona, dell’ambiente e del territorio;</a:t>
            </a:r>
          </a:p>
          <a:p>
            <a:pPr eaLnBrk="1" hangingPunct="1">
              <a:spcBef>
                <a:spcPct val="0"/>
              </a:spcBef>
              <a:buFontTx/>
              <a:buNone/>
            </a:pPr>
            <a:r>
              <a:rPr lang="it-IT" altLang="it-IT" sz="1800" b="1" u="sng"/>
              <a:t>utilizzare,</a:t>
            </a:r>
            <a:r>
              <a:rPr lang="it-IT" altLang="it-IT" sz="1800"/>
              <a:t> in contesti di ricerca applicata, </a:t>
            </a:r>
            <a:r>
              <a:rPr lang="it-IT" altLang="it-IT" sz="1800" b="1"/>
              <a:t>procedure e tecniche </a:t>
            </a:r>
            <a:r>
              <a:rPr lang="it-IT" altLang="it-IT" sz="1800"/>
              <a:t>per trovare soluzioni innovative e migliorative, in relazione ai campi di propria competenza; </a:t>
            </a:r>
            <a:r>
              <a:rPr lang="it-IT" altLang="it-IT" sz="1800" b="1" u="sng"/>
              <a:t>intervenire nelle diverse fasi </a:t>
            </a:r>
            <a:r>
              <a:rPr lang="it-IT" altLang="it-IT" sz="1800"/>
              <a:t>e livelli del processo produttivo, dall’ideazione alla realizzazione del prodotto, per la parte di propria competenza, utilizzando gli strumenti di </a:t>
            </a:r>
            <a:r>
              <a:rPr lang="it-IT" altLang="it-IT" sz="1800" b="1"/>
              <a:t>progettazione, documentazione e controllo</a:t>
            </a:r>
            <a:r>
              <a:rPr lang="it-IT" altLang="it-IT" sz="1800"/>
              <a:t>;</a:t>
            </a:r>
          </a:p>
          <a:p>
            <a:pPr eaLnBrk="1" hangingPunct="1">
              <a:spcBef>
                <a:spcPct val="0"/>
              </a:spcBef>
              <a:buFontTx/>
              <a:buNone/>
            </a:pPr>
            <a:r>
              <a:rPr lang="it-IT" altLang="it-IT" sz="1800" b="1" u="sng"/>
              <a:t>riconoscere e applicare i principi </a:t>
            </a:r>
            <a:r>
              <a:rPr lang="it-IT" altLang="it-IT" sz="1800"/>
              <a:t>dell’organizzazione, della gestione e del controllo dei diversi processi produttivi; </a:t>
            </a:r>
          </a:p>
          <a:p>
            <a:pPr eaLnBrk="1" hangingPunct="1">
              <a:spcBef>
                <a:spcPct val="0"/>
              </a:spcBef>
              <a:buFontTx/>
              <a:buNone/>
            </a:pPr>
            <a:r>
              <a:rPr lang="it-IT" altLang="it-IT" sz="1800" b="1" u="sng"/>
              <a:t>Orientarsi nella normativa </a:t>
            </a:r>
            <a:r>
              <a:rPr lang="it-IT" altLang="it-IT" sz="1800"/>
              <a:t>che disciplina i processi produttivi del settore di riferimento, con particolare attenzione sia alla sicurezza sui luoghi di vita e di lavoro sia alla tutela dell’ambiente e del territorio..</a:t>
            </a:r>
            <a:endParaRPr lang="it-IT" altLang="it-IT" sz="1800" b="1"/>
          </a:p>
        </p:txBody>
      </p:sp>
    </p:spTree>
    <p:extLst>
      <p:ext uri="{BB962C8B-B14F-4D97-AF65-F5344CB8AC3E}">
        <p14:creationId xmlns:p14="http://schemas.microsoft.com/office/powerpoint/2010/main" val="777134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ttangolo 2"/>
          <p:cNvSpPr>
            <a:spLocks noChangeArrowheads="1"/>
          </p:cNvSpPr>
          <p:nvPr/>
        </p:nvSpPr>
        <p:spPr bwMode="auto">
          <a:xfrm>
            <a:off x="323850" y="404813"/>
            <a:ext cx="7920038" cy="566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it-IT" sz="1800" b="1"/>
              <a:t>ISTRUZIONE PROFESSIONALE SETTORE SERVIZI</a:t>
            </a:r>
          </a:p>
          <a:p>
            <a:pPr eaLnBrk="1" hangingPunct="1">
              <a:spcBef>
                <a:spcPct val="0"/>
              </a:spcBef>
              <a:buFontTx/>
              <a:buNone/>
            </a:pPr>
            <a:r>
              <a:rPr lang="it-IT" altLang="it-IT" sz="1800" b="1"/>
              <a:t>Indirizzo “Servizi Commerciali”</a:t>
            </a:r>
          </a:p>
          <a:p>
            <a:pPr eaLnBrk="1" hangingPunct="1">
              <a:spcBef>
                <a:spcPct val="0"/>
              </a:spcBef>
              <a:buFontTx/>
              <a:buNone/>
            </a:pPr>
            <a:endParaRPr lang="it-IT" altLang="it-IT" sz="1800" b="1"/>
          </a:p>
          <a:p>
            <a:pPr eaLnBrk="1" hangingPunct="1">
              <a:spcBef>
                <a:spcPct val="0"/>
              </a:spcBef>
              <a:buFontTx/>
              <a:buNone/>
            </a:pPr>
            <a:r>
              <a:rPr lang="it-IT" altLang="it-IT" sz="2000" b="1"/>
              <a:t>risultati di apprendimento</a:t>
            </a:r>
            <a:r>
              <a:rPr lang="it-IT" altLang="it-IT" sz="1800"/>
              <a:t>:</a:t>
            </a:r>
          </a:p>
          <a:p>
            <a:pPr eaLnBrk="1" hangingPunct="1">
              <a:spcBef>
                <a:spcPct val="0"/>
              </a:spcBef>
              <a:buFontTx/>
              <a:buNone/>
            </a:pPr>
            <a:r>
              <a:rPr lang="it-IT" altLang="it-IT" sz="1800" b="1" u="sng"/>
              <a:t>utilizzare le reti e gli strumenti informatici </a:t>
            </a:r>
            <a:r>
              <a:rPr lang="it-IT" altLang="it-IT" sz="1800"/>
              <a:t>nelle attività di studio, ricerca e approfondimento disciplinare; </a:t>
            </a:r>
          </a:p>
          <a:p>
            <a:pPr eaLnBrk="1" hangingPunct="1">
              <a:spcBef>
                <a:spcPct val="0"/>
              </a:spcBef>
              <a:buFontTx/>
              <a:buNone/>
            </a:pPr>
            <a:r>
              <a:rPr lang="it-IT" altLang="it-IT" sz="1800" b="1" u="sng"/>
              <a:t>essere sensibili alle differenze di cultura e di atteggiamento </a:t>
            </a:r>
            <a:r>
              <a:rPr lang="it-IT" altLang="it-IT" sz="1800"/>
              <a:t>dei destinatari, al fine di </a:t>
            </a:r>
            <a:r>
              <a:rPr lang="it-IT" altLang="it-IT" sz="1800" b="1" u="sng"/>
              <a:t>fornire un servizio </a:t>
            </a:r>
            <a:r>
              <a:rPr lang="it-IT" altLang="it-IT" sz="1800"/>
              <a:t>il più possibile personalizzato; </a:t>
            </a:r>
          </a:p>
          <a:p>
            <a:pPr eaLnBrk="1" hangingPunct="1">
              <a:spcBef>
                <a:spcPct val="0"/>
              </a:spcBef>
              <a:buFontTx/>
              <a:buNone/>
            </a:pPr>
            <a:r>
              <a:rPr lang="it-IT" altLang="it-IT" sz="1800" b="1" u="sng"/>
              <a:t>sviluppare ed esprimere le proprie qualità di relazione</a:t>
            </a:r>
            <a:r>
              <a:rPr lang="it-IT" altLang="it-IT" sz="1800"/>
              <a:t>, comunicazione, ascolto, cooperazione e senso di responsabilità nell'esercizio del proprio ruolo;</a:t>
            </a:r>
          </a:p>
          <a:p>
            <a:pPr eaLnBrk="1" hangingPunct="1">
              <a:spcBef>
                <a:spcPct val="0"/>
              </a:spcBef>
              <a:buFontTx/>
              <a:buNone/>
            </a:pPr>
            <a:r>
              <a:rPr lang="it-IT" altLang="it-IT" sz="1800" b="1" u="sng"/>
              <a:t>svolgere la propria attività operando in équipe </a:t>
            </a:r>
            <a:r>
              <a:rPr lang="it-IT" altLang="it-IT" sz="1800"/>
              <a:t>e integrando le proprie</a:t>
            </a:r>
          </a:p>
          <a:p>
            <a:pPr eaLnBrk="1" hangingPunct="1">
              <a:spcBef>
                <a:spcPct val="0"/>
              </a:spcBef>
              <a:buFontTx/>
              <a:buNone/>
            </a:pPr>
            <a:r>
              <a:rPr lang="it-IT" altLang="it-IT" sz="1800"/>
              <a:t>competenze con le altre figure professionali, al fine di erogare un servizio di qualità;</a:t>
            </a:r>
          </a:p>
          <a:p>
            <a:pPr eaLnBrk="1" hangingPunct="1">
              <a:spcBef>
                <a:spcPct val="0"/>
              </a:spcBef>
              <a:buFontTx/>
              <a:buNone/>
            </a:pPr>
            <a:r>
              <a:rPr lang="it-IT" altLang="it-IT" sz="1800" b="1" u="sng"/>
              <a:t>contribuire a soddisfare le esigenze del destinatario</a:t>
            </a:r>
            <a:r>
              <a:rPr lang="it-IT" altLang="it-IT" sz="1800"/>
              <a:t>, nell’osservanza degli aspetti deontologici del servizio;</a:t>
            </a:r>
          </a:p>
          <a:p>
            <a:pPr eaLnBrk="1" hangingPunct="1">
              <a:spcBef>
                <a:spcPct val="0"/>
              </a:spcBef>
              <a:buFontTx/>
              <a:buNone/>
            </a:pPr>
            <a:r>
              <a:rPr lang="it-IT" altLang="it-IT" sz="1800" b="1" u="sng"/>
              <a:t>padroneggiare l'uso di strumenti tecnologici </a:t>
            </a:r>
            <a:r>
              <a:rPr lang="it-IT" altLang="it-IT" sz="1800"/>
              <a:t>con particolare attenzione alla </a:t>
            </a:r>
            <a:r>
              <a:rPr lang="it-IT" altLang="it-IT" sz="1800" b="1"/>
              <a:t>sicurezza nei luoghi di vita e di lav</a:t>
            </a:r>
            <a:r>
              <a:rPr lang="it-IT" altLang="it-IT" sz="1800"/>
              <a:t>oro, alla </a:t>
            </a:r>
            <a:r>
              <a:rPr lang="it-IT" altLang="it-IT" sz="1800" b="1"/>
              <a:t>tutela della persona, dell'ambiente e del territorio.</a:t>
            </a:r>
          </a:p>
          <a:p>
            <a:pPr eaLnBrk="1" hangingPunct="1">
              <a:spcBef>
                <a:spcPct val="0"/>
              </a:spcBef>
              <a:buFontTx/>
              <a:buNone/>
            </a:pPr>
            <a:endParaRPr lang="it-IT" altLang="it-IT" sz="1800"/>
          </a:p>
        </p:txBody>
      </p:sp>
    </p:spTree>
    <p:extLst>
      <p:ext uri="{BB962C8B-B14F-4D97-AF65-F5344CB8AC3E}">
        <p14:creationId xmlns:p14="http://schemas.microsoft.com/office/powerpoint/2010/main" val="926681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ttangolo 1"/>
          <p:cNvSpPr>
            <a:spLocks noChangeArrowheads="1"/>
          </p:cNvSpPr>
          <p:nvPr/>
        </p:nvSpPr>
        <p:spPr bwMode="auto">
          <a:xfrm>
            <a:off x="179388" y="188913"/>
            <a:ext cx="8785225"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it-IT" sz="1800"/>
              <a:t>MATEMATICA </a:t>
            </a:r>
          </a:p>
          <a:p>
            <a:pPr eaLnBrk="1" hangingPunct="1">
              <a:spcBef>
                <a:spcPct val="0"/>
              </a:spcBef>
              <a:buFontTx/>
              <a:buNone/>
            </a:pPr>
            <a:r>
              <a:rPr lang="it-IT" altLang="it-IT" sz="1800" b="1"/>
              <a:t>LINEE GENERALI E COMPETENZE</a:t>
            </a:r>
          </a:p>
          <a:p>
            <a:pPr eaLnBrk="1" hangingPunct="1">
              <a:spcBef>
                <a:spcPct val="0"/>
              </a:spcBef>
              <a:buFontTx/>
              <a:buNone/>
            </a:pPr>
            <a:r>
              <a:rPr lang="it-IT" altLang="it-IT" sz="1800"/>
              <a:t>….</a:t>
            </a:r>
            <a:r>
              <a:rPr lang="it-IT" altLang="it-IT" sz="1600"/>
              <a:t>Al termine del percorso didattico</a:t>
            </a:r>
          </a:p>
          <a:p>
            <a:pPr eaLnBrk="1" hangingPunct="1">
              <a:spcBef>
                <a:spcPct val="0"/>
              </a:spcBef>
              <a:buFontTx/>
              <a:buNone/>
            </a:pPr>
            <a:r>
              <a:rPr lang="it-IT" altLang="it-IT" sz="1600"/>
              <a:t>lo </a:t>
            </a:r>
            <a:r>
              <a:rPr lang="it-IT" altLang="it-IT" sz="1600" b="1"/>
              <a:t>studente </a:t>
            </a:r>
            <a:r>
              <a:rPr lang="it-IT" altLang="it-IT" sz="1600" b="1" u="sng"/>
              <a:t>avrà approfondito i procedimenti caratteristici </a:t>
            </a:r>
            <a:r>
              <a:rPr lang="it-IT" altLang="it-IT" sz="1600" b="1"/>
              <a:t>del pensiero matematico (definizioni, dimostrazioni, generalizzazioni, formalizzazioni</a:t>
            </a:r>
            <a:r>
              <a:rPr lang="it-IT" altLang="it-IT" sz="1600"/>
              <a:t>),</a:t>
            </a:r>
          </a:p>
          <a:p>
            <a:pPr eaLnBrk="1" hangingPunct="1">
              <a:spcBef>
                <a:spcPct val="0"/>
              </a:spcBef>
              <a:buFontTx/>
              <a:buNone/>
            </a:pPr>
            <a:r>
              <a:rPr lang="it-IT" altLang="it-IT" sz="1600" b="1" u="sng"/>
              <a:t>conoscerà le metodologie di base per la costruzione di un modello matematico </a:t>
            </a:r>
            <a:r>
              <a:rPr lang="it-IT" altLang="it-IT" sz="1600"/>
              <a:t>di un insieme di fenomeni,</a:t>
            </a:r>
          </a:p>
          <a:p>
            <a:pPr eaLnBrk="1" hangingPunct="1">
              <a:spcBef>
                <a:spcPct val="0"/>
              </a:spcBef>
              <a:buFontTx/>
              <a:buNone/>
            </a:pPr>
            <a:r>
              <a:rPr lang="it-IT" altLang="it-IT" sz="1600" b="1" u="sng"/>
              <a:t>saprà applicare quanto appreso per la soluzione di problemi</a:t>
            </a:r>
            <a:r>
              <a:rPr lang="it-IT" altLang="it-IT" sz="1600"/>
              <a:t>, anche utilizzando strumenti informatici di rappresentazione geometrica e di calcolo. Tali capacita operative saranno particolarmente accentuate nel percorso del liceo scientifico, con particolare riguardo per quel che riguarda la </a:t>
            </a:r>
            <a:r>
              <a:rPr lang="it-IT" altLang="it-IT" sz="1600" b="1"/>
              <a:t>conoscenza del calcolo infinitesimale e dei metodi probabilistici di base</a:t>
            </a:r>
            <a:r>
              <a:rPr lang="it-IT" altLang="it-IT" sz="1600"/>
              <a:t>.</a:t>
            </a:r>
          </a:p>
          <a:p>
            <a:pPr eaLnBrk="1" hangingPunct="1">
              <a:spcBef>
                <a:spcPct val="0"/>
              </a:spcBef>
              <a:buFontTx/>
              <a:buNone/>
            </a:pPr>
            <a:r>
              <a:rPr lang="it-IT" altLang="it-IT" sz="1600"/>
              <a:t>L'insegnamento della matematica offre numerose occasioni per </a:t>
            </a:r>
            <a:r>
              <a:rPr lang="it-IT" altLang="it-IT" sz="1600" b="1"/>
              <a:t>acquisire familiarità con tali strumenti </a:t>
            </a:r>
            <a:r>
              <a:rPr lang="it-IT" altLang="it-IT" sz="1600"/>
              <a:t>e per </a:t>
            </a:r>
            <a:r>
              <a:rPr lang="it-IT" altLang="it-IT" sz="1600" b="1"/>
              <a:t>comprenderne il valore metodologico</a:t>
            </a:r>
            <a:r>
              <a:rPr lang="it-IT" altLang="it-IT" sz="1600"/>
              <a:t>.</a:t>
            </a:r>
          </a:p>
          <a:p>
            <a:pPr eaLnBrk="1" hangingPunct="1">
              <a:spcBef>
                <a:spcPct val="0"/>
              </a:spcBef>
              <a:buFontTx/>
              <a:buNone/>
            </a:pPr>
            <a:r>
              <a:rPr lang="it-IT" altLang="it-IT" sz="1600"/>
              <a:t>Il percorso, quando ciò si rivelerà opportuno, </a:t>
            </a:r>
            <a:r>
              <a:rPr lang="it-IT" altLang="it-IT" sz="1600" b="1"/>
              <a:t>favorirà l’uso di questi strumenti</a:t>
            </a:r>
            <a:r>
              <a:rPr lang="it-IT" altLang="it-IT" sz="1600"/>
              <a:t>, anche in vista del loro uso per il trattamento dei dati nelle altre discipline scientifiche. </a:t>
            </a:r>
            <a:r>
              <a:rPr lang="it-IT" altLang="it-IT" sz="1600" b="1"/>
              <a:t>L’uso degli strumenti informatici è una risorsa importante che sarà introdotta in modo critico,</a:t>
            </a:r>
            <a:r>
              <a:rPr lang="it-IT" altLang="it-IT" sz="1600"/>
              <a:t> senza creare l’illusione che essa sia un mezzo automatico di risoluzione di problemi e senza compromettere </a:t>
            </a:r>
            <a:r>
              <a:rPr lang="it-IT" altLang="it-IT" sz="1600" b="1"/>
              <a:t>la necessaria acquisizione di capacita di calcolo mentale</a:t>
            </a:r>
            <a:r>
              <a:rPr lang="it-IT" altLang="it-IT" sz="1600"/>
              <a:t>. L’ampio spettro dei contenuti che saranno affrontati dallo studente richiederà  che l’insegnante sia consapevole della necessita di un buon impiego del tempo disponibile. Ferma restando l’importanza dell’acquisizione delle tecniche, </a:t>
            </a:r>
            <a:r>
              <a:rPr lang="it-IT" altLang="it-IT" sz="1600" b="1"/>
              <a:t>verranno evitate dispersioni in tecnicismi ripetitivi o casistiche sterili </a:t>
            </a:r>
            <a:r>
              <a:rPr lang="it-IT" altLang="it-IT" sz="1600"/>
              <a:t>che non contribuiscono in modo significativo alla comprensione dei problemi.</a:t>
            </a:r>
          </a:p>
          <a:p>
            <a:pPr eaLnBrk="1" hangingPunct="1">
              <a:spcBef>
                <a:spcPct val="0"/>
              </a:spcBef>
              <a:buFontTx/>
              <a:buNone/>
            </a:pPr>
            <a:r>
              <a:rPr lang="it-IT" altLang="it-IT" sz="1600"/>
              <a:t>L'approfondimento degli aspetti tecnici, sebbene maggiore nel liceo scientifico che in altri licei, non perderà mai di vista </a:t>
            </a:r>
            <a:r>
              <a:rPr lang="it-IT" altLang="it-IT" sz="1600" b="1"/>
              <a:t>l’obiettivo della comprensione in profondità degli aspetti concettuali della disciplina. L’indicazione principale e: pochi concetti e metodi fondamentali, acquisiti in profondità.</a:t>
            </a:r>
          </a:p>
        </p:txBody>
      </p:sp>
    </p:spTree>
    <p:extLst>
      <p:ext uri="{BB962C8B-B14F-4D97-AF65-F5344CB8AC3E}">
        <p14:creationId xmlns:p14="http://schemas.microsoft.com/office/powerpoint/2010/main" val="25031319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ttangolo 1"/>
          <p:cNvSpPr>
            <a:spLocks noChangeArrowheads="1"/>
          </p:cNvSpPr>
          <p:nvPr/>
        </p:nvSpPr>
        <p:spPr bwMode="auto">
          <a:xfrm>
            <a:off x="323850" y="260350"/>
            <a:ext cx="8569325"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it-IT" sz="1800" b="1"/>
              <a:t>OBIETTIVI SPECIFICI DI APPRENDIMENTO</a:t>
            </a:r>
          </a:p>
          <a:p>
            <a:pPr eaLnBrk="1" hangingPunct="1">
              <a:spcBef>
                <a:spcPct val="0"/>
              </a:spcBef>
              <a:buFontTx/>
              <a:buNone/>
            </a:pPr>
            <a:r>
              <a:rPr lang="it-IT" altLang="it-IT" sz="1800" b="1"/>
              <a:t>QUINTO ANNO</a:t>
            </a:r>
          </a:p>
          <a:p>
            <a:pPr eaLnBrk="1" hangingPunct="1">
              <a:spcBef>
                <a:spcPct val="0"/>
              </a:spcBef>
              <a:buFontTx/>
              <a:buNone/>
            </a:pPr>
            <a:r>
              <a:rPr lang="it-IT" altLang="it-IT" sz="1800"/>
              <a:t>Nell’anno finale lo studente approfondirà la comprensione del metodo assiomatico e la sua utilità concettuale e metodologica anche dal punto di vista della modellizzazione matematica.</a:t>
            </a:r>
          </a:p>
          <a:p>
            <a:pPr eaLnBrk="1" hangingPunct="1">
              <a:spcBef>
                <a:spcPct val="0"/>
              </a:spcBef>
              <a:buFontTx/>
              <a:buNone/>
            </a:pPr>
            <a:r>
              <a:rPr lang="it-IT" altLang="it-IT" sz="1800"/>
              <a:t>Gli esempi verranno tratti dal contesto dell’aritmetica, della geometria euclidea o della probabilità ma è lasciata alla scelta dell’insegnante la decisione di quale settore disciplinare privilegiare allo scopo.</a:t>
            </a:r>
          </a:p>
          <a:p>
            <a:pPr eaLnBrk="1" hangingPunct="1">
              <a:spcBef>
                <a:spcPct val="0"/>
              </a:spcBef>
              <a:buFontTx/>
              <a:buNone/>
            </a:pPr>
            <a:endParaRPr lang="it-IT" altLang="it-IT" sz="1800" b="1"/>
          </a:p>
          <a:p>
            <a:pPr eaLnBrk="1" hangingPunct="1">
              <a:spcBef>
                <a:spcPct val="0"/>
              </a:spcBef>
              <a:buFontTx/>
              <a:buNone/>
            </a:pPr>
            <a:r>
              <a:rPr lang="it-IT" altLang="it-IT" sz="1800" b="1"/>
              <a:t>Geometria</a:t>
            </a:r>
          </a:p>
          <a:p>
            <a:pPr eaLnBrk="1" hangingPunct="1">
              <a:spcBef>
                <a:spcPct val="0"/>
              </a:spcBef>
              <a:buFontTx/>
              <a:buNone/>
            </a:pPr>
            <a:r>
              <a:rPr lang="it-IT" altLang="it-IT" sz="1800" b="1"/>
              <a:t>Relazioni e funzioni</a:t>
            </a:r>
          </a:p>
          <a:p>
            <a:pPr eaLnBrk="1" hangingPunct="1">
              <a:spcBef>
                <a:spcPct val="0"/>
              </a:spcBef>
              <a:buFontTx/>
              <a:buNone/>
            </a:pPr>
            <a:r>
              <a:rPr lang="it-IT" altLang="it-IT" sz="1800" b="1"/>
              <a:t>Dati e previsioni</a:t>
            </a:r>
          </a:p>
          <a:p>
            <a:pPr eaLnBrk="1" hangingPunct="1">
              <a:spcBef>
                <a:spcPct val="0"/>
              </a:spcBef>
              <a:buFontTx/>
              <a:buNone/>
            </a:pPr>
            <a:endParaRPr lang="it-IT" altLang="it-IT" sz="1800" b="1"/>
          </a:p>
        </p:txBody>
      </p:sp>
      <p:sp>
        <p:nvSpPr>
          <p:cNvPr id="2" name="CasellaDiTesto 1"/>
          <p:cNvSpPr txBox="1"/>
          <p:nvPr/>
        </p:nvSpPr>
        <p:spPr>
          <a:xfrm>
            <a:off x="683568" y="5157192"/>
            <a:ext cx="6984776"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smtClean="0"/>
              <a:t>Ed adesso alcuni riferimenti ai diversi tipi di competenze in </a:t>
            </a:r>
            <a:r>
              <a:rPr lang="it-IT" dirty="0" err="1" smtClean="0"/>
              <a:t>europa</a:t>
            </a:r>
            <a:endParaRPr lang="it-IT" dirty="0"/>
          </a:p>
        </p:txBody>
      </p:sp>
      <p:sp>
        <p:nvSpPr>
          <p:cNvPr id="3" name="CasellaDiTesto 2"/>
          <p:cNvSpPr txBox="1"/>
          <p:nvPr/>
        </p:nvSpPr>
        <p:spPr>
          <a:xfrm>
            <a:off x="1907704" y="3861048"/>
            <a:ext cx="3924944"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it-IT" dirty="0" smtClean="0"/>
              <a:t>         </a:t>
            </a:r>
            <a:r>
              <a:rPr lang="it-IT" dirty="0" smtClean="0">
                <a:hlinkClick r:id="rId2" action="ppaction://hlinkfile"/>
              </a:rPr>
              <a:t>Scheda operativa di lavoro</a:t>
            </a:r>
            <a:endParaRPr lang="it-IT" dirty="0"/>
          </a:p>
        </p:txBody>
      </p:sp>
    </p:spTree>
    <p:extLst>
      <p:ext uri="{BB962C8B-B14F-4D97-AF65-F5344CB8AC3E}">
        <p14:creationId xmlns:p14="http://schemas.microsoft.com/office/powerpoint/2010/main" val="4218191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260648"/>
            <a:ext cx="7992888"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b="1" dirty="0" smtClean="0"/>
              <a:t>Nota n. 7354 del 26/11/2014 </a:t>
            </a:r>
          </a:p>
          <a:p>
            <a:r>
              <a:rPr lang="en-US" b="1" dirty="0" smtClean="0"/>
              <a:t>Schema </a:t>
            </a:r>
            <a:r>
              <a:rPr lang="en-US" b="1" dirty="0"/>
              <a:t>di </a:t>
            </a:r>
            <a:r>
              <a:rPr lang="en-US" b="1" dirty="0" err="1"/>
              <a:t>Regolamento</a:t>
            </a:r>
            <a:r>
              <a:rPr lang="en-US" b="1" dirty="0"/>
              <a:t> </a:t>
            </a:r>
            <a:r>
              <a:rPr lang="en-US" b="1" dirty="0" err="1"/>
              <a:t>recante</a:t>
            </a:r>
            <a:r>
              <a:rPr lang="en-US" b="1" dirty="0"/>
              <a:t> </a:t>
            </a:r>
            <a:r>
              <a:rPr lang="en-US" b="1" dirty="0" err="1"/>
              <a:t>norme</a:t>
            </a:r>
            <a:r>
              <a:rPr lang="en-US" b="1" dirty="0"/>
              <a:t> per lo </a:t>
            </a:r>
            <a:r>
              <a:rPr lang="en-US" b="1" dirty="0" err="1"/>
              <a:t>svolgimento</a:t>
            </a:r>
            <a:r>
              <a:rPr lang="en-US" b="1" dirty="0"/>
              <a:t> </a:t>
            </a:r>
            <a:r>
              <a:rPr lang="en-US" b="1" dirty="0" err="1"/>
              <a:t>della</a:t>
            </a:r>
            <a:r>
              <a:rPr lang="en-US" b="1" dirty="0"/>
              <a:t> </a:t>
            </a:r>
            <a:r>
              <a:rPr lang="en-US" b="1" dirty="0" err="1"/>
              <a:t>seconda</a:t>
            </a:r>
            <a:r>
              <a:rPr lang="en-US" b="1" dirty="0"/>
              <a:t> </a:t>
            </a:r>
            <a:r>
              <a:rPr lang="en-US" b="1" dirty="0" err="1"/>
              <a:t>prova</a:t>
            </a:r>
            <a:r>
              <a:rPr lang="en-US" b="1" dirty="0"/>
              <a:t> </a:t>
            </a:r>
            <a:r>
              <a:rPr lang="en-US" b="1" dirty="0" err="1"/>
              <a:t>scritta</a:t>
            </a:r>
            <a:r>
              <a:rPr lang="en-US" b="1" dirty="0"/>
              <a:t> </a:t>
            </a:r>
            <a:r>
              <a:rPr lang="en-US" b="1" dirty="0" err="1"/>
              <a:t>negli</a:t>
            </a:r>
            <a:r>
              <a:rPr lang="en-US" b="1" dirty="0"/>
              <a:t> </a:t>
            </a:r>
            <a:r>
              <a:rPr lang="en-US" b="1" dirty="0" err="1"/>
              <a:t>esami</a:t>
            </a:r>
            <a:r>
              <a:rPr lang="en-US" b="1" dirty="0"/>
              <a:t> di </a:t>
            </a:r>
            <a:r>
              <a:rPr lang="en-US" b="1" dirty="0" err="1"/>
              <a:t>Stato</a:t>
            </a:r>
            <a:r>
              <a:rPr lang="en-US" b="1" dirty="0"/>
              <a:t> </a:t>
            </a:r>
            <a:r>
              <a:rPr lang="en-US" b="1" dirty="0" err="1"/>
              <a:t>conclusivi</a:t>
            </a:r>
            <a:r>
              <a:rPr lang="en-US" b="1" dirty="0"/>
              <a:t> </a:t>
            </a:r>
            <a:r>
              <a:rPr lang="en-US" b="1" dirty="0" err="1"/>
              <a:t>dei</a:t>
            </a:r>
            <a:r>
              <a:rPr lang="en-US" b="1" dirty="0"/>
              <a:t> </a:t>
            </a:r>
            <a:r>
              <a:rPr lang="en-US" b="1" dirty="0" err="1"/>
              <a:t>corsi</a:t>
            </a:r>
            <a:r>
              <a:rPr lang="en-US" b="1" dirty="0"/>
              <a:t> di studio di </a:t>
            </a:r>
            <a:r>
              <a:rPr lang="en-US" b="1" dirty="0" err="1"/>
              <a:t>istruzione</a:t>
            </a:r>
            <a:r>
              <a:rPr lang="en-US" b="1" dirty="0"/>
              <a:t> </a:t>
            </a:r>
            <a:r>
              <a:rPr lang="en-US" b="1" dirty="0" err="1"/>
              <a:t>secondaria</a:t>
            </a:r>
            <a:r>
              <a:rPr lang="en-US" b="1" dirty="0"/>
              <a:t> di secondo </a:t>
            </a:r>
            <a:r>
              <a:rPr lang="en-US" b="1" dirty="0" err="1"/>
              <a:t>grado</a:t>
            </a:r>
            <a:r>
              <a:rPr lang="en-US" b="1" dirty="0"/>
              <a:t>, a </a:t>
            </a:r>
            <a:r>
              <a:rPr lang="en-US" b="1" dirty="0" err="1"/>
              <a:t>decorrere</a:t>
            </a:r>
            <a:r>
              <a:rPr lang="en-US" b="1" dirty="0"/>
              <a:t> </a:t>
            </a:r>
            <a:r>
              <a:rPr lang="en-US" b="1" dirty="0" err="1"/>
              <a:t>dall'anno</a:t>
            </a:r>
            <a:r>
              <a:rPr lang="en-US" b="1" dirty="0"/>
              <a:t> </a:t>
            </a:r>
            <a:r>
              <a:rPr lang="en-US" b="1" dirty="0" err="1"/>
              <a:t>scolastico</a:t>
            </a:r>
            <a:r>
              <a:rPr lang="en-US" b="1" dirty="0"/>
              <a:t> 2014-2015 .</a:t>
            </a:r>
            <a:endParaRPr lang="it-IT" b="1" dirty="0"/>
          </a:p>
        </p:txBody>
      </p:sp>
      <p:sp>
        <p:nvSpPr>
          <p:cNvPr id="3" name="Rettangolo 2"/>
          <p:cNvSpPr/>
          <p:nvPr/>
        </p:nvSpPr>
        <p:spPr>
          <a:xfrm>
            <a:off x="395536" y="2060848"/>
            <a:ext cx="8064896" cy="23083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285750" indent="-285750">
              <a:buFont typeface="Wingdings" panose="05000000000000000000" pitchFamily="2" charset="2"/>
              <a:buChar char="Ø"/>
            </a:pPr>
            <a:r>
              <a:rPr lang="en-US" dirty="0" err="1" smtClean="0"/>
              <a:t>Necessità</a:t>
            </a:r>
            <a:r>
              <a:rPr lang="en-US" dirty="0" smtClean="0"/>
              <a:t> </a:t>
            </a:r>
            <a:r>
              <a:rPr lang="en-US" dirty="0"/>
              <a:t>e </a:t>
            </a:r>
            <a:r>
              <a:rPr lang="en-US" dirty="0" err="1" smtClean="0"/>
              <a:t>urgenza</a:t>
            </a:r>
            <a:r>
              <a:rPr lang="en-US" dirty="0" smtClean="0"/>
              <a:t> </a:t>
            </a:r>
            <a:r>
              <a:rPr lang="en-US" dirty="0"/>
              <a:t>di </a:t>
            </a:r>
            <a:r>
              <a:rPr lang="en-US" dirty="0" err="1"/>
              <a:t>rendere</a:t>
            </a:r>
            <a:r>
              <a:rPr lang="en-US" dirty="0"/>
              <a:t> </a:t>
            </a:r>
            <a:r>
              <a:rPr lang="en-US" dirty="0" err="1"/>
              <a:t>conformi</a:t>
            </a:r>
            <a:r>
              <a:rPr lang="en-US" dirty="0"/>
              <a:t> al </a:t>
            </a:r>
            <a:r>
              <a:rPr lang="en-US" dirty="0" err="1"/>
              <a:t>nuovo</a:t>
            </a:r>
            <a:r>
              <a:rPr lang="en-US" dirty="0"/>
              <a:t> </a:t>
            </a:r>
            <a:r>
              <a:rPr lang="en-US" dirty="0" err="1"/>
              <a:t>assetto</a:t>
            </a:r>
            <a:r>
              <a:rPr lang="en-US" dirty="0"/>
              <a:t> </a:t>
            </a:r>
            <a:r>
              <a:rPr lang="en-US" dirty="0" err="1"/>
              <a:t>normativo</a:t>
            </a:r>
            <a:r>
              <a:rPr lang="en-US" dirty="0"/>
              <a:t> </a:t>
            </a:r>
            <a:r>
              <a:rPr lang="en-US" dirty="0" err="1"/>
              <a:t>dell'istruzione</a:t>
            </a:r>
            <a:r>
              <a:rPr lang="en-US" dirty="0"/>
              <a:t> </a:t>
            </a:r>
            <a:r>
              <a:rPr lang="en-US" dirty="0" err="1"/>
              <a:t>secondaria</a:t>
            </a:r>
            <a:r>
              <a:rPr lang="en-US" dirty="0"/>
              <a:t> di secondo </a:t>
            </a:r>
            <a:r>
              <a:rPr lang="en-US" dirty="0" err="1" smtClean="0"/>
              <a:t>grado</a:t>
            </a:r>
            <a:r>
              <a:rPr lang="en-US" dirty="0" smtClean="0"/>
              <a:t>,</a:t>
            </a:r>
            <a:r>
              <a:rPr lang="en-US" dirty="0"/>
              <a:t> a </a:t>
            </a:r>
            <a:r>
              <a:rPr lang="en-US" dirty="0" err="1"/>
              <a:t>seguito</a:t>
            </a:r>
            <a:r>
              <a:rPr lang="en-US" dirty="0"/>
              <a:t> del </a:t>
            </a:r>
            <a:r>
              <a:rPr lang="en-US" dirty="0" err="1"/>
              <a:t>riordino</a:t>
            </a:r>
            <a:r>
              <a:rPr lang="en-US" dirty="0"/>
              <a:t> </a:t>
            </a:r>
            <a:r>
              <a:rPr lang="en-US" dirty="0" err="1"/>
              <a:t>avviato</a:t>
            </a:r>
            <a:r>
              <a:rPr lang="en-US" dirty="0"/>
              <a:t> </a:t>
            </a:r>
            <a:r>
              <a:rPr lang="en-US" dirty="0" smtClean="0"/>
              <a:t>  con I DPR  </a:t>
            </a:r>
            <a:r>
              <a:rPr lang="en-US" dirty="0"/>
              <a:t>87, 88 e </a:t>
            </a:r>
            <a:r>
              <a:rPr lang="en-US" dirty="0" smtClean="0"/>
              <a:t>89/2010  </a:t>
            </a:r>
            <a:r>
              <a:rPr lang="en-US" dirty="0" err="1"/>
              <a:t>anche</a:t>
            </a:r>
            <a:r>
              <a:rPr lang="en-US" dirty="0"/>
              <a:t> le </a:t>
            </a:r>
            <a:r>
              <a:rPr lang="en-US" dirty="0" err="1" smtClean="0"/>
              <a:t>modalità</a:t>
            </a:r>
            <a:r>
              <a:rPr lang="en-US" dirty="0" smtClean="0"/>
              <a:t> </a:t>
            </a:r>
            <a:r>
              <a:rPr lang="en-US" dirty="0"/>
              <a:t>di </a:t>
            </a:r>
            <a:r>
              <a:rPr lang="en-US" dirty="0" err="1"/>
              <a:t>svolgimento</a:t>
            </a:r>
            <a:r>
              <a:rPr lang="en-US" dirty="0"/>
              <a:t> </a:t>
            </a:r>
            <a:r>
              <a:rPr lang="en-US" dirty="0" err="1"/>
              <a:t>dell'esame</a:t>
            </a:r>
            <a:r>
              <a:rPr lang="en-US" dirty="0"/>
              <a:t> di </a:t>
            </a:r>
            <a:r>
              <a:rPr lang="en-US" dirty="0" err="1"/>
              <a:t>stato</a:t>
            </a:r>
            <a:r>
              <a:rPr lang="en-US" dirty="0"/>
              <a:t> e in </a:t>
            </a:r>
            <a:r>
              <a:rPr lang="en-US" dirty="0" err="1"/>
              <a:t>particolare</a:t>
            </a:r>
            <a:r>
              <a:rPr lang="en-US" dirty="0"/>
              <a:t> </a:t>
            </a:r>
            <a:r>
              <a:rPr lang="en-US" dirty="0" err="1"/>
              <a:t>della</a:t>
            </a:r>
            <a:r>
              <a:rPr lang="en-US" dirty="0"/>
              <a:t> </a:t>
            </a:r>
            <a:r>
              <a:rPr lang="en-US" dirty="0" err="1"/>
              <a:t>seconda</a:t>
            </a:r>
            <a:r>
              <a:rPr lang="en-US" dirty="0"/>
              <a:t> </a:t>
            </a:r>
            <a:r>
              <a:rPr lang="en-US" dirty="0" err="1"/>
              <a:t>prova</a:t>
            </a:r>
            <a:r>
              <a:rPr lang="en-US" dirty="0"/>
              <a:t> </a:t>
            </a:r>
            <a:r>
              <a:rPr lang="en-US" dirty="0" err="1" smtClean="0"/>
              <a:t>scritta</a:t>
            </a:r>
            <a:endParaRPr lang="en-US" dirty="0" smtClean="0"/>
          </a:p>
          <a:p>
            <a:endParaRPr lang="en-US" dirty="0" smtClean="0"/>
          </a:p>
          <a:p>
            <a:pPr marL="285750" indent="-285750">
              <a:buFont typeface="Wingdings" panose="05000000000000000000" pitchFamily="2" charset="2"/>
              <a:buChar char="Ø"/>
            </a:pPr>
            <a:r>
              <a:rPr lang="en-US" dirty="0" smtClean="0"/>
              <a:t>(</a:t>
            </a:r>
            <a:r>
              <a:rPr lang="en-US" dirty="0" err="1" smtClean="0"/>
              <a:t>legge</a:t>
            </a:r>
            <a:r>
              <a:rPr lang="en-US" dirty="0" smtClean="0"/>
              <a:t> </a:t>
            </a:r>
            <a:r>
              <a:rPr lang="en-US" dirty="0"/>
              <a:t>10 </a:t>
            </a:r>
            <a:r>
              <a:rPr lang="en-US" dirty="0" err="1"/>
              <a:t>dicembre</a:t>
            </a:r>
            <a:r>
              <a:rPr lang="en-US" dirty="0"/>
              <a:t> 1997, n. 425 come </a:t>
            </a:r>
            <a:r>
              <a:rPr lang="en-US" dirty="0" err="1"/>
              <a:t>modificata</a:t>
            </a:r>
            <a:r>
              <a:rPr lang="en-US" dirty="0"/>
              <a:t> </a:t>
            </a:r>
            <a:r>
              <a:rPr lang="en-US" dirty="0" err="1"/>
              <a:t>dalla</a:t>
            </a:r>
            <a:r>
              <a:rPr lang="en-US" dirty="0"/>
              <a:t> </a:t>
            </a:r>
            <a:r>
              <a:rPr lang="en-US" dirty="0" err="1"/>
              <a:t>legge</a:t>
            </a:r>
            <a:r>
              <a:rPr lang="en-US" dirty="0"/>
              <a:t> </a:t>
            </a:r>
            <a:r>
              <a:rPr lang="en-US" dirty="0">
                <a:hlinkClick r:id="rId3" action="ppaction://hlinkfile"/>
              </a:rPr>
              <a:t>11 </a:t>
            </a:r>
            <a:r>
              <a:rPr lang="en-US" dirty="0" err="1">
                <a:hlinkClick r:id="rId3" action="ppaction://hlinkfile"/>
              </a:rPr>
              <a:t>gennaio</a:t>
            </a:r>
            <a:r>
              <a:rPr lang="en-US" dirty="0">
                <a:hlinkClick r:id="rId3" action="ppaction://hlinkfile"/>
              </a:rPr>
              <a:t> 2007, n. </a:t>
            </a:r>
            <a:r>
              <a:rPr lang="en-US" dirty="0" smtClean="0">
                <a:hlinkClick r:id="rId3" action="ppaction://hlinkfile"/>
              </a:rPr>
              <a:t>1</a:t>
            </a:r>
            <a:r>
              <a:rPr lang="en-US" dirty="0" smtClean="0"/>
              <a:t>,  </a:t>
            </a:r>
            <a:r>
              <a:rPr lang="en-US" dirty="0" smtClean="0">
                <a:hlinkClick r:id="rId4" action="ppaction://hlinkfile"/>
              </a:rPr>
              <a:t>DM n. 139  </a:t>
            </a:r>
            <a:r>
              <a:rPr lang="en-US" dirty="0" smtClean="0"/>
              <a:t>(non 41) 23 </a:t>
            </a:r>
            <a:r>
              <a:rPr lang="en-US" dirty="0" err="1" smtClean="0"/>
              <a:t>aprile</a:t>
            </a:r>
            <a:r>
              <a:rPr lang="en-US" dirty="0" smtClean="0"/>
              <a:t> 2003)</a:t>
            </a:r>
            <a:endParaRPr lang="it-IT" dirty="0"/>
          </a:p>
          <a:p>
            <a:endParaRPr lang="it-IT" dirty="0"/>
          </a:p>
        </p:txBody>
      </p:sp>
    </p:spTree>
    <p:extLst>
      <p:ext uri="{BB962C8B-B14F-4D97-AF65-F5344CB8AC3E}">
        <p14:creationId xmlns:p14="http://schemas.microsoft.com/office/powerpoint/2010/main" val="3834944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pPr eaLnBrk="1" hangingPunct="1"/>
            <a:r>
              <a:rPr lang="it-IT" altLang="it-IT" sz="4000" smtClean="0"/>
              <a:t>I nuovi saperi e le competenze</a:t>
            </a:r>
            <a:br>
              <a:rPr lang="it-IT" altLang="it-IT" sz="4000" smtClean="0"/>
            </a:br>
            <a:r>
              <a:rPr lang="it-IT" altLang="it-IT" sz="4000" smtClean="0"/>
              <a:t>strumentali, umanistiche</a:t>
            </a:r>
          </a:p>
        </p:txBody>
      </p:sp>
      <p:pic>
        <p:nvPicPr>
          <p:cNvPr id="20483"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639888"/>
            <a:ext cx="8229600" cy="4525962"/>
          </a:xfrm>
        </p:spPr>
      </p:pic>
    </p:spTree>
    <p:extLst>
      <p:ext uri="{BB962C8B-B14F-4D97-AF65-F5344CB8AC3E}">
        <p14:creationId xmlns:p14="http://schemas.microsoft.com/office/powerpoint/2010/main" val="269963767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it-IT" altLang="it-IT" smtClean="0"/>
              <a:t>I nuovi sapere e le competenze</a:t>
            </a:r>
          </a:p>
        </p:txBody>
      </p:sp>
      <p:pic>
        <p:nvPicPr>
          <p:cNvPr id="21507"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32338742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pPr eaLnBrk="1" hangingPunct="1"/>
            <a:r>
              <a:rPr lang="it-IT" altLang="it-IT" smtClean="0"/>
              <a:t>le competenze</a:t>
            </a:r>
          </a:p>
        </p:txBody>
      </p:sp>
      <p:pic>
        <p:nvPicPr>
          <p:cNvPr id="22531"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79514600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it-IT" altLang="it-IT" sz="2400" b="1" smtClean="0"/>
              <a:t>Sono state elaborate, a livello internazionale/nazionale  molte liste delle competenze. Si possono distinguere le seguenti tipologie di competenze  Gauthier (2006</a:t>
            </a:r>
            <a:r>
              <a:rPr lang="it-IT" altLang="it-IT" sz="2800" b="1" smtClean="0"/>
              <a:t>):</a:t>
            </a:r>
            <a:r>
              <a:rPr lang="it-IT" altLang="it-IT" sz="3200" b="1" smtClean="0"/>
              <a:t/>
            </a:r>
            <a:br>
              <a:rPr lang="it-IT" altLang="it-IT" sz="3200" b="1" smtClean="0"/>
            </a:br>
            <a:endParaRPr lang="it-IT" altLang="it-IT" sz="3200" b="1" smtClean="0"/>
          </a:p>
        </p:txBody>
      </p:sp>
      <p:sp>
        <p:nvSpPr>
          <p:cNvPr id="23555" name="Rectangle 3"/>
          <p:cNvSpPr>
            <a:spLocks noGrp="1" noChangeArrowheads="1"/>
          </p:cNvSpPr>
          <p:nvPr>
            <p:ph type="body" idx="1"/>
          </p:nvPr>
        </p:nvSpPr>
        <p:spPr/>
        <p:txBody>
          <a:bodyPr/>
          <a:lstStyle/>
          <a:p>
            <a:pPr eaLnBrk="1" hangingPunct="1"/>
            <a:r>
              <a:rPr lang="it-IT" altLang="it-IT" sz="2400" smtClean="0"/>
              <a:t>Competenze legate alla literacy fondamentali, es. lettura, matematica, scienze)</a:t>
            </a:r>
          </a:p>
          <a:p>
            <a:pPr eaLnBrk="1" hangingPunct="1"/>
            <a:r>
              <a:rPr lang="it-IT" altLang="it-IT" sz="2400" smtClean="0"/>
              <a:t>Competenze strumentali da integrare nei curricoli</a:t>
            </a:r>
          </a:p>
          <a:p>
            <a:pPr eaLnBrk="1" hangingPunct="1"/>
            <a:r>
              <a:rPr lang="it-IT" altLang="it-IT" sz="2400" smtClean="0"/>
              <a:t>Competenze di utilizzazione dei saperi, cioè orientate all’uso dei saperi a livello personale, sociale, professionale</a:t>
            </a:r>
          </a:p>
          <a:p>
            <a:pPr eaLnBrk="1" hangingPunct="1"/>
            <a:r>
              <a:rPr lang="it-IT" altLang="it-IT" sz="2400" smtClean="0"/>
              <a:t>Competenze generali relative al lavoro intellettuale globalmente inteso</a:t>
            </a:r>
          </a:p>
          <a:p>
            <a:pPr eaLnBrk="1" hangingPunct="1"/>
            <a:r>
              <a:rPr lang="it-IT" altLang="it-IT" sz="2400" smtClean="0"/>
              <a:t>Competenze concernenti l’attività umana nella vita personale professionale o di cittadinanza (life skills)</a:t>
            </a:r>
          </a:p>
          <a:p>
            <a:pPr eaLnBrk="1" hangingPunct="1"/>
            <a:endParaRPr lang="it-IT" altLang="it-IT" sz="2400" smtClean="0"/>
          </a:p>
          <a:p>
            <a:pPr eaLnBrk="1" hangingPunct="1"/>
            <a:endParaRPr lang="it-IT" altLang="it-IT" sz="2400" smtClean="0"/>
          </a:p>
          <a:p>
            <a:pPr eaLnBrk="1" hangingPunct="1"/>
            <a:endParaRPr lang="it-IT" altLang="it-IT" sz="2400" smtClean="0"/>
          </a:p>
          <a:p>
            <a:pPr eaLnBrk="1" hangingPunct="1"/>
            <a:endParaRPr lang="it-IT" altLang="it-IT" sz="2400" smtClean="0"/>
          </a:p>
        </p:txBody>
      </p:sp>
    </p:spTree>
    <p:extLst>
      <p:ext uri="{BB962C8B-B14F-4D97-AF65-F5344CB8AC3E}">
        <p14:creationId xmlns:p14="http://schemas.microsoft.com/office/powerpoint/2010/main" val="179815460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p:txBody>
          <a:bodyPr/>
          <a:lstStyle/>
          <a:p>
            <a:pPr eaLnBrk="1" hangingPunct="1"/>
            <a:r>
              <a:rPr lang="it-IT" altLang="it-IT" smtClean="0"/>
              <a:t>le competenze</a:t>
            </a:r>
          </a:p>
        </p:txBody>
      </p:sp>
      <p:pic>
        <p:nvPicPr>
          <p:cNvPr id="24579"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p:pic>
      <p:sp>
        <p:nvSpPr>
          <p:cNvPr id="24580" name="CasellaDiTesto 1"/>
          <p:cNvSpPr txBox="1">
            <a:spLocks noChangeArrowheads="1"/>
          </p:cNvSpPr>
          <p:nvPr/>
        </p:nvSpPr>
        <p:spPr bwMode="auto">
          <a:xfrm>
            <a:off x="1187450" y="6308725"/>
            <a:ext cx="5472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it-IT"/>
              <a:t>* ILO Organizzazione Internazionale del  Lavoro</a:t>
            </a:r>
          </a:p>
        </p:txBody>
      </p:sp>
    </p:spTree>
    <p:extLst>
      <p:ext uri="{BB962C8B-B14F-4D97-AF65-F5344CB8AC3E}">
        <p14:creationId xmlns:p14="http://schemas.microsoft.com/office/powerpoint/2010/main" val="40691582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title"/>
          </p:nvPr>
        </p:nvSpPr>
        <p:spPr/>
        <p:txBody>
          <a:bodyPr/>
          <a:lstStyle/>
          <a:p>
            <a:pPr eaLnBrk="1" hangingPunct="1"/>
            <a:r>
              <a:rPr lang="it-IT" altLang="it-IT" smtClean="0"/>
              <a:t>le competenze</a:t>
            </a:r>
          </a:p>
        </p:txBody>
      </p:sp>
      <p:pic>
        <p:nvPicPr>
          <p:cNvPr id="25603"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03360399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it-IT" altLang="it-IT" sz="4000" smtClean="0"/>
              <a:t>I profili di competenza </a:t>
            </a:r>
            <a:br>
              <a:rPr lang="it-IT" altLang="it-IT" sz="4000" smtClean="0"/>
            </a:br>
            <a:r>
              <a:rPr lang="it-IT" altLang="it-IT" sz="2400" smtClean="0"/>
              <a:t>fanno riferimento:</a:t>
            </a:r>
            <a:endParaRPr lang="it-IT" altLang="it-IT" sz="4000" smtClean="0"/>
          </a:p>
        </p:txBody>
      </p:sp>
      <p:sp>
        <p:nvSpPr>
          <p:cNvPr id="26627" name="Rectangle 3"/>
          <p:cNvSpPr>
            <a:spLocks noGrp="1" noChangeArrowheads="1"/>
          </p:cNvSpPr>
          <p:nvPr>
            <p:ph type="body" idx="1"/>
          </p:nvPr>
        </p:nvSpPr>
        <p:spPr/>
        <p:txBody>
          <a:bodyPr/>
          <a:lstStyle/>
          <a:p>
            <a:pPr eaLnBrk="1" hangingPunct="1"/>
            <a:r>
              <a:rPr lang="it-IT" altLang="it-IT" smtClean="0"/>
              <a:t>Livello professionale di riferimento</a:t>
            </a:r>
          </a:p>
          <a:p>
            <a:pPr eaLnBrk="1" hangingPunct="1"/>
            <a:r>
              <a:rPr lang="it-IT" altLang="it-IT" smtClean="0"/>
              <a:t>I ruoli (orientati al compito o al processo)</a:t>
            </a:r>
          </a:p>
          <a:p>
            <a:pPr eaLnBrk="1" hangingPunct="1"/>
            <a:r>
              <a:rPr lang="it-IT" altLang="it-IT" smtClean="0"/>
              <a:t>Ciclo di sviluppo organizzativo</a:t>
            </a:r>
          </a:p>
          <a:p>
            <a:pPr eaLnBrk="1" hangingPunct="1"/>
            <a:r>
              <a:rPr lang="it-IT" altLang="it-IT" smtClean="0"/>
              <a:t>Le varianti di contesto</a:t>
            </a:r>
          </a:p>
          <a:p>
            <a:pPr eaLnBrk="1" hangingPunct="1"/>
            <a:r>
              <a:rPr lang="it-IT" altLang="it-IT" smtClean="0"/>
              <a:t>Gli indicatori comportamentali ( che definiscono le competenze in termini osservabili e misurabili – livelli di padronanza</a:t>
            </a:r>
          </a:p>
          <a:p>
            <a:pPr eaLnBrk="1" hangingPunct="1"/>
            <a:endParaRPr lang="it-IT" altLang="it-IT" smtClean="0"/>
          </a:p>
          <a:p>
            <a:pPr eaLnBrk="1" hangingPunct="1"/>
            <a:endParaRPr lang="it-IT" altLang="it-IT" smtClean="0"/>
          </a:p>
        </p:txBody>
      </p:sp>
    </p:spTree>
    <p:extLst>
      <p:ext uri="{BB962C8B-B14F-4D97-AF65-F5344CB8AC3E}">
        <p14:creationId xmlns:p14="http://schemas.microsoft.com/office/powerpoint/2010/main" val="356392366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eaLnBrk="1" hangingPunct="1"/>
            <a:r>
              <a:rPr lang="it-IT" altLang="it-IT" smtClean="0"/>
              <a:t>Curricolo e competenze</a:t>
            </a:r>
          </a:p>
        </p:txBody>
      </p:sp>
      <p:pic>
        <p:nvPicPr>
          <p:cNvPr id="27651"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99895158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lstStyle/>
          <a:p>
            <a:pPr eaLnBrk="1" hangingPunct="1"/>
            <a:r>
              <a:rPr lang="it-IT" altLang="it-IT" smtClean="0"/>
              <a:t>Curricolo e competenze</a:t>
            </a:r>
          </a:p>
        </p:txBody>
      </p:sp>
      <p:graphicFrame>
        <p:nvGraphicFramePr>
          <p:cNvPr id="28675" name="Object 3"/>
          <p:cNvGraphicFramePr>
            <a:graphicFrameLocks noGrp="1" noChangeAspect="1"/>
          </p:cNvGraphicFramePr>
          <p:nvPr>
            <p:ph idx="1"/>
          </p:nvPr>
        </p:nvGraphicFramePr>
        <p:xfrm>
          <a:off x="1554163" y="1600200"/>
          <a:ext cx="6034087" cy="4525963"/>
        </p:xfrm>
        <a:graphic>
          <a:graphicData uri="http://schemas.openxmlformats.org/presentationml/2006/ole">
            <mc:AlternateContent xmlns:mc="http://schemas.openxmlformats.org/markup-compatibility/2006">
              <mc:Choice xmlns:v="urn:schemas-microsoft-com:vml" Requires="v">
                <p:oleObj spid="_x0000_s1033" name="Documento" r:id="rId4" imgW="6111976" imgH="4585311" progId="Word.Document.8">
                  <p:embed/>
                </p:oleObj>
              </mc:Choice>
              <mc:Fallback>
                <p:oleObj name="Documento" r:id="rId4" imgW="6111976" imgH="4585311"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4163" y="1600200"/>
                        <a:ext cx="6034087"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84463862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260648"/>
            <a:ext cx="8892480" cy="646330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it-IT" b="1" dirty="0" smtClean="0"/>
              <a:t>Legge n. 1/2007 - Art. 3. - </a:t>
            </a:r>
            <a:r>
              <a:rPr lang="it-IT" b="1" i="1" dirty="0" smtClean="0"/>
              <a:t>(Contenuto ed esito dell'esame)</a:t>
            </a:r>
            <a:r>
              <a:rPr lang="it-IT" b="1" dirty="0" smtClean="0"/>
              <a:t>. </a:t>
            </a:r>
            <a:r>
              <a:rPr lang="it-IT" dirty="0" smtClean="0"/>
              <a:t>- 1. L'esame di Stato conclusivo dei corsi di studio di istruzione secondaria superiore </a:t>
            </a:r>
            <a:r>
              <a:rPr lang="it-IT" dirty="0" err="1" smtClean="0"/>
              <a:t>e'</a:t>
            </a:r>
            <a:r>
              <a:rPr lang="it-IT" dirty="0" smtClean="0"/>
              <a:t> finalizzato all'accertamento delle </a:t>
            </a:r>
            <a:r>
              <a:rPr lang="it-IT" b="1" dirty="0" smtClean="0"/>
              <a:t>conoscenze e delle competenze</a:t>
            </a:r>
            <a:r>
              <a:rPr lang="it-IT" dirty="0" smtClean="0"/>
              <a:t> acquisite </a:t>
            </a:r>
            <a:r>
              <a:rPr lang="it-IT" b="1" dirty="0" smtClean="0"/>
              <a:t>nell'ultimo anno del corso di studi </a:t>
            </a:r>
            <a:r>
              <a:rPr lang="it-IT" dirty="0" smtClean="0"/>
              <a:t>in relazione agli obiettivi generali e specifici propri di ciascun indirizzo e delle basi culturali generali, </a:t>
            </a:r>
            <a:r>
              <a:rPr lang="it-IT" dirty="0" err="1" smtClean="0"/>
              <a:t>nonche</a:t>
            </a:r>
            <a:r>
              <a:rPr lang="it-IT" dirty="0" smtClean="0"/>
              <a:t>' delle capacità critiche del candidato.  2. L'esame di Stato comprende tre prove scritte ed un colloquio. La prima prova scritta </a:t>
            </a:r>
            <a:r>
              <a:rPr lang="it-IT" dirty="0" err="1" smtClean="0"/>
              <a:t>e'</a:t>
            </a:r>
            <a:r>
              <a:rPr lang="it-IT" dirty="0" smtClean="0"/>
              <a:t> intesa ad accertare la padronanza della lingua italiana o della lingua nella quale si svolge l'insegnamento, </a:t>
            </a:r>
            <a:r>
              <a:rPr lang="it-IT" dirty="0" err="1" smtClean="0"/>
              <a:t>nonche</a:t>
            </a:r>
            <a:r>
              <a:rPr lang="it-IT" dirty="0" smtClean="0"/>
              <a:t>' le capacità espressive, logico-linguistiche e critiche del candidato; </a:t>
            </a:r>
            <a:r>
              <a:rPr lang="it-IT" b="1" dirty="0" smtClean="0"/>
              <a:t>la seconda prova, che può essere anche grafica o scrittografica, ha per oggetto una delle materie caratterizzanti il corso di studio</a:t>
            </a:r>
            <a:r>
              <a:rPr lang="it-IT" dirty="0" smtClean="0"/>
              <a:t>. Negli istituti tecnici, negli istituti professionali, negli istituti d'arte e nei licei artistici le modalità di svolgimento tengono conto della dimensione tecnico-pratica e laboratoriale delle discipline coinvolte e possono articolarsi anche in più di un giorno di lavoro</a:t>
            </a:r>
          </a:p>
          <a:p>
            <a:r>
              <a:rPr lang="it-IT" b="1" dirty="0" smtClean="0"/>
              <a:t>DM 141/2003  Art. 2. Seconda prova scritta</a:t>
            </a:r>
            <a:endParaRPr lang="it-IT" dirty="0" smtClean="0"/>
          </a:p>
          <a:p>
            <a:r>
              <a:rPr lang="it-IT" dirty="0" smtClean="0"/>
              <a:t>1. La seconda prova scritta, che </a:t>
            </a:r>
            <a:r>
              <a:rPr lang="it-IT" dirty="0" err="1" smtClean="0"/>
              <a:t>puo'</a:t>
            </a:r>
            <a:r>
              <a:rPr lang="it-IT" dirty="0" smtClean="0"/>
              <a:t> essere anche grafica o scrittografica, ha lo scopo di accertare il possesso delle conoscenze specifiche del corso di studi frequentato dal candidato ed ha per oggetto una delle materie caratterizzanti il medesimo corso di studi, per le quali l'ordinamento vigente o le disposizioni relative alla sperimentazione  prevedono  verifiche  scritte,  grafiche  o scrittografiche. Al candidato </a:t>
            </a:r>
            <a:r>
              <a:rPr lang="it-IT" dirty="0" err="1" smtClean="0"/>
              <a:t>puo'</a:t>
            </a:r>
            <a:r>
              <a:rPr lang="it-IT" dirty="0" smtClean="0"/>
              <a:t> essere data </a:t>
            </a:r>
            <a:r>
              <a:rPr lang="it-IT" dirty="0" err="1" smtClean="0"/>
              <a:t>facolta'</a:t>
            </a:r>
            <a:r>
              <a:rPr lang="it-IT" dirty="0" smtClean="0"/>
              <a:t> di scegliere tra </a:t>
            </a:r>
            <a:r>
              <a:rPr lang="it-IT" dirty="0" err="1" smtClean="0"/>
              <a:t>piu'</a:t>
            </a:r>
            <a:r>
              <a:rPr lang="it-IT" dirty="0" smtClean="0"/>
              <a:t> proposte. La suddetta materia </a:t>
            </a:r>
            <a:r>
              <a:rPr lang="it-IT" dirty="0" err="1" smtClean="0"/>
              <a:t>e'</a:t>
            </a:r>
            <a:r>
              <a:rPr lang="it-IT" dirty="0" smtClean="0"/>
              <a:t> individuata con decreto del Ministro dell'istruzione, </a:t>
            </a:r>
            <a:r>
              <a:rPr lang="it-IT" dirty="0" err="1" smtClean="0"/>
              <a:t>dell'universita'</a:t>
            </a:r>
            <a:r>
              <a:rPr lang="it-IT" dirty="0" smtClean="0"/>
              <a:t> e della ricerca, entro la prima decade del mese di aprile.</a:t>
            </a:r>
            <a:endParaRPr lang="it-IT" dirty="0"/>
          </a:p>
        </p:txBody>
      </p:sp>
    </p:spTree>
    <p:extLst>
      <p:ext uri="{BB962C8B-B14F-4D97-AF65-F5344CB8AC3E}">
        <p14:creationId xmlns:p14="http://schemas.microsoft.com/office/powerpoint/2010/main" val="635370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332656"/>
            <a:ext cx="8280920" cy="286232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85750" indent="-285750">
              <a:buFont typeface="Wingdings" panose="05000000000000000000" pitchFamily="2" charset="2"/>
              <a:buChar char="Ø"/>
            </a:pPr>
            <a:r>
              <a:rPr lang="en-US" dirty="0" smtClean="0">
                <a:hlinkClick r:id="rId3" action="ppaction://hlinkfile"/>
              </a:rPr>
              <a:t>La C.M</a:t>
            </a:r>
            <a:r>
              <a:rPr lang="en-US" dirty="0">
                <a:hlinkClick r:id="rId3" action="ppaction://hlinkfile"/>
              </a:rPr>
              <a:t>. n.89 </a:t>
            </a:r>
            <a:r>
              <a:rPr lang="en-US" dirty="0"/>
              <a:t>del 18 </a:t>
            </a:r>
            <a:r>
              <a:rPr lang="en-US" dirty="0" err="1"/>
              <a:t>ottobre</a:t>
            </a:r>
            <a:r>
              <a:rPr lang="en-US" dirty="0"/>
              <a:t> 2012 </a:t>
            </a:r>
            <a:r>
              <a:rPr lang="en-US" dirty="0" err="1"/>
              <a:t>relativa</a:t>
            </a:r>
            <a:r>
              <a:rPr lang="en-US" dirty="0"/>
              <a:t> </a:t>
            </a:r>
            <a:r>
              <a:rPr lang="en-US" dirty="0" err="1"/>
              <a:t>alle</a:t>
            </a:r>
            <a:r>
              <a:rPr lang="en-US" dirty="0"/>
              <a:t> </a:t>
            </a:r>
            <a:r>
              <a:rPr lang="en-US" dirty="0" err="1"/>
              <a:t>valutazioni</a:t>
            </a:r>
            <a:r>
              <a:rPr lang="en-US" dirty="0"/>
              <a:t> </a:t>
            </a:r>
            <a:r>
              <a:rPr lang="en-US" dirty="0" err="1"/>
              <a:t>periodiche</a:t>
            </a:r>
            <a:r>
              <a:rPr lang="en-US" dirty="0"/>
              <a:t> </a:t>
            </a:r>
            <a:r>
              <a:rPr lang="en-US" dirty="0" err="1"/>
              <a:t>aveva</a:t>
            </a:r>
            <a:r>
              <a:rPr lang="en-US" dirty="0"/>
              <a:t> </a:t>
            </a:r>
            <a:r>
              <a:rPr lang="en-US" dirty="0" err="1"/>
              <a:t>previsto</a:t>
            </a:r>
            <a:r>
              <a:rPr lang="en-US" dirty="0"/>
              <a:t> </a:t>
            </a:r>
            <a:r>
              <a:rPr lang="en-US" dirty="0" err="1"/>
              <a:t>che</a:t>
            </a:r>
            <a:r>
              <a:rPr lang="en-US" dirty="0"/>
              <a:t> ii </a:t>
            </a:r>
            <a:r>
              <a:rPr lang="en-US" dirty="0" err="1"/>
              <a:t>voto</a:t>
            </a:r>
            <a:r>
              <a:rPr lang="en-US" dirty="0"/>
              <a:t> </a:t>
            </a:r>
            <a:r>
              <a:rPr lang="en-US" dirty="0" err="1"/>
              <a:t>debba</a:t>
            </a:r>
            <a:r>
              <a:rPr lang="en-US" dirty="0"/>
              <a:t> </a:t>
            </a:r>
            <a:r>
              <a:rPr lang="en-US" dirty="0" err="1"/>
              <a:t>essere</a:t>
            </a:r>
            <a:r>
              <a:rPr lang="en-US" dirty="0"/>
              <a:t> </a:t>
            </a:r>
            <a:r>
              <a:rPr lang="en-US" dirty="0" err="1"/>
              <a:t>espressione</a:t>
            </a:r>
            <a:r>
              <a:rPr lang="en-US" dirty="0"/>
              <a:t> di </a:t>
            </a:r>
            <a:r>
              <a:rPr lang="en-US" dirty="0" err="1"/>
              <a:t>sintesi</a:t>
            </a:r>
            <a:r>
              <a:rPr lang="en-US" dirty="0"/>
              <a:t> </a:t>
            </a:r>
            <a:r>
              <a:rPr lang="en-US" dirty="0" err="1"/>
              <a:t>valutativa</a:t>
            </a:r>
            <a:r>
              <a:rPr lang="en-US" dirty="0"/>
              <a:t> e </a:t>
            </a:r>
            <a:r>
              <a:rPr lang="en-US" dirty="0" err="1"/>
              <a:t>debba</a:t>
            </a:r>
            <a:r>
              <a:rPr lang="en-US" dirty="0"/>
              <a:t> </a:t>
            </a:r>
            <a:r>
              <a:rPr lang="en-US" dirty="0" err="1"/>
              <a:t>fondarsi</a:t>
            </a:r>
            <a:r>
              <a:rPr lang="en-US" dirty="0"/>
              <a:t> </a:t>
            </a:r>
            <a:r>
              <a:rPr lang="en-US" dirty="0" err="1"/>
              <a:t>su</a:t>
            </a:r>
            <a:r>
              <a:rPr lang="en-US" dirty="0"/>
              <a:t> </a:t>
            </a:r>
            <a:r>
              <a:rPr lang="en-US" dirty="0" err="1"/>
              <a:t>una</a:t>
            </a:r>
            <a:r>
              <a:rPr lang="en-US" dirty="0"/>
              <a:t> </a:t>
            </a:r>
            <a:r>
              <a:rPr lang="en-US" dirty="0" err="1"/>
              <a:t>pluralita</a:t>
            </a:r>
            <a:r>
              <a:rPr lang="en-US" dirty="0"/>
              <a:t> di prove di </a:t>
            </a:r>
            <a:r>
              <a:rPr lang="en-US" dirty="0" err="1"/>
              <a:t>verifica</a:t>
            </a:r>
            <a:r>
              <a:rPr lang="en-US" dirty="0"/>
              <a:t> </a:t>
            </a:r>
            <a:r>
              <a:rPr lang="en-US" dirty="0" err="1"/>
              <a:t>riconducibili</a:t>
            </a:r>
            <a:r>
              <a:rPr lang="en-US" dirty="0"/>
              <a:t> a diverse </a:t>
            </a:r>
            <a:r>
              <a:rPr lang="en-US" dirty="0" err="1"/>
              <a:t>tipologie</a:t>
            </a:r>
            <a:r>
              <a:rPr lang="en-US" dirty="0"/>
              <a:t>, </a:t>
            </a:r>
            <a:r>
              <a:rPr lang="en-US" dirty="0" err="1"/>
              <a:t>coerenti</a:t>
            </a:r>
            <a:r>
              <a:rPr lang="en-US" dirty="0"/>
              <a:t> con le </a:t>
            </a:r>
            <a:r>
              <a:rPr lang="en-US" dirty="0" err="1"/>
              <a:t>strategie</a:t>
            </a:r>
            <a:r>
              <a:rPr lang="en-US" dirty="0"/>
              <a:t> </a:t>
            </a:r>
            <a:r>
              <a:rPr lang="en-US" dirty="0" err="1"/>
              <a:t>metodologiche-didattiche</a:t>
            </a:r>
            <a:r>
              <a:rPr lang="en-US" dirty="0"/>
              <a:t> </a:t>
            </a:r>
            <a:r>
              <a:rPr lang="en-US" dirty="0" err="1"/>
              <a:t>adottate</a:t>
            </a:r>
            <a:r>
              <a:rPr lang="en-US" dirty="0"/>
              <a:t> </a:t>
            </a:r>
            <a:r>
              <a:rPr lang="en-US" dirty="0" err="1"/>
              <a:t>dai</a:t>
            </a:r>
            <a:r>
              <a:rPr lang="en-US" dirty="0"/>
              <a:t> </a:t>
            </a:r>
            <a:r>
              <a:rPr lang="en-US" dirty="0" err="1"/>
              <a:t>docenti</a:t>
            </a:r>
            <a:r>
              <a:rPr lang="en-US" dirty="0" smtClean="0"/>
              <a:t>.</a:t>
            </a:r>
          </a:p>
          <a:p>
            <a:endParaRPr lang="en-US" dirty="0" smtClean="0"/>
          </a:p>
          <a:p>
            <a:pPr marL="285750" indent="-285750">
              <a:buFont typeface="Wingdings" panose="05000000000000000000" pitchFamily="2" charset="2"/>
              <a:buChar char="Ø"/>
            </a:pPr>
            <a:r>
              <a:rPr lang="en-US" dirty="0" err="1"/>
              <a:t>Pertanto</a:t>
            </a:r>
            <a:r>
              <a:rPr lang="en-US" dirty="0"/>
              <a:t>, </a:t>
            </a:r>
            <a:r>
              <a:rPr lang="en-US" dirty="0" err="1"/>
              <a:t>si</a:t>
            </a:r>
            <a:r>
              <a:rPr lang="en-US" dirty="0"/>
              <a:t> </a:t>
            </a:r>
            <a:r>
              <a:rPr lang="en-US" dirty="0" err="1"/>
              <a:t>invitano</a:t>
            </a:r>
            <a:r>
              <a:rPr lang="en-US" dirty="0"/>
              <a:t> le </a:t>
            </a:r>
            <a:r>
              <a:rPr lang="en-US" dirty="0" err="1"/>
              <a:t>scuole</a:t>
            </a:r>
            <a:r>
              <a:rPr lang="en-US" dirty="0"/>
              <a:t>, </a:t>
            </a:r>
            <a:r>
              <a:rPr lang="en-US" dirty="0" err="1"/>
              <a:t>pur</a:t>
            </a:r>
            <a:r>
              <a:rPr lang="en-US" dirty="0"/>
              <a:t> </a:t>
            </a:r>
            <a:r>
              <a:rPr lang="en-US" dirty="0" err="1"/>
              <a:t>nel</a:t>
            </a:r>
            <a:r>
              <a:rPr lang="en-US" dirty="0"/>
              <a:t> </a:t>
            </a:r>
            <a:r>
              <a:rPr lang="en-US" dirty="0" err="1"/>
              <a:t>rispetto</a:t>
            </a:r>
            <a:r>
              <a:rPr lang="en-US" dirty="0"/>
              <a:t> </a:t>
            </a:r>
            <a:r>
              <a:rPr lang="en-US" dirty="0" err="1"/>
              <a:t>della</a:t>
            </a:r>
            <a:r>
              <a:rPr lang="en-US" dirty="0"/>
              <a:t> </a:t>
            </a:r>
            <a:r>
              <a:rPr lang="en-US" dirty="0" err="1"/>
              <a:t>loro</a:t>
            </a:r>
            <a:r>
              <a:rPr lang="en-US" dirty="0"/>
              <a:t> </a:t>
            </a:r>
            <a:r>
              <a:rPr lang="en-US" dirty="0" err="1"/>
              <a:t>autonomia</a:t>
            </a:r>
            <a:r>
              <a:rPr lang="en-US" dirty="0"/>
              <a:t> </a:t>
            </a:r>
            <a:r>
              <a:rPr lang="en-US" dirty="0" err="1"/>
              <a:t>didattica</a:t>
            </a:r>
            <a:r>
              <a:rPr lang="en-US" dirty="0"/>
              <a:t> </a:t>
            </a:r>
            <a:r>
              <a:rPr lang="en-US" dirty="0" smtClean="0"/>
              <a:t>,</a:t>
            </a:r>
          </a:p>
          <a:p>
            <a:r>
              <a:rPr lang="en-US" dirty="0" smtClean="0"/>
              <a:t> </a:t>
            </a:r>
            <a:r>
              <a:rPr lang="en-US" dirty="0"/>
              <a:t>a far </a:t>
            </a:r>
            <a:r>
              <a:rPr lang="en-US" dirty="0" err="1"/>
              <a:t>effettuare</a:t>
            </a:r>
            <a:r>
              <a:rPr lang="en-US" dirty="0"/>
              <a:t> </a:t>
            </a:r>
            <a:r>
              <a:rPr lang="en-US" dirty="0" err="1"/>
              <a:t>agli</a:t>
            </a:r>
            <a:r>
              <a:rPr lang="en-US" dirty="0"/>
              <a:t> </a:t>
            </a:r>
            <a:r>
              <a:rPr lang="en-US" dirty="0" err="1"/>
              <a:t>studenti</a:t>
            </a:r>
            <a:r>
              <a:rPr lang="en-US" dirty="0"/>
              <a:t> </a:t>
            </a:r>
            <a:r>
              <a:rPr lang="en-US" dirty="0" err="1"/>
              <a:t>delle</a:t>
            </a:r>
            <a:r>
              <a:rPr lang="en-US" dirty="0"/>
              <a:t> </a:t>
            </a:r>
            <a:r>
              <a:rPr lang="en-US" dirty="0" err="1"/>
              <a:t>classi</a:t>
            </a:r>
            <a:r>
              <a:rPr lang="en-US" dirty="0"/>
              <a:t> </a:t>
            </a:r>
            <a:r>
              <a:rPr lang="en-US" dirty="0" err="1"/>
              <a:t>dell'ultimo</a:t>
            </a:r>
            <a:r>
              <a:rPr lang="en-US" dirty="0"/>
              <a:t> anno </a:t>
            </a:r>
            <a:r>
              <a:rPr lang="en-US" dirty="0" err="1"/>
              <a:t>anche</a:t>
            </a:r>
            <a:r>
              <a:rPr lang="en-US" dirty="0"/>
              <a:t> </a:t>
            </a:r>
            <a:r>
              <a:rPr lang="en-US" dirty="0" err="1"/>
              <a:t>verifiche</a:t>
            </a:r>
            <a:r>
              <a:rPr lang="en-US" dirty="0"/>
              <a:t> </a:t>
            </a:r>
            <a:r>
              <a:rPr lang="en-US" dirty="0" err="1"/>
              <a:t>scritte</a:t>
            </a:r>
            <a:r>
              <a:rPr lang="en-US" dirty="0"/>
              <a:t> </a:t>
            </a:r>
            <a:r>
              <a:rPr lang="en-US" dirty="0" err="1"/>
              <a:t>nelle</a:t>
            </a:r>
            <a:r>
              <a:rPr lang="en-US" dirty="0"/>
              <a:t> </a:t>
            </a:r>
            <a:r>
              <a:rPr lang="en-US" dirty="0" err="1"/>
              <a:t>materie</a:t>
            </a:r>
            <a:r>
              <a:rPr lang="en-US" dirty="0"/>
              <a:t> </a:t>
            </a:r>
            <a:r>
              <a:rPr lang="en-US" dirty="0" err="1"/>
              <a:t>caratterizzanti</a:t>
            </a:r>
            <a:r>
              <a:rPr lang="en-US" dirty="0"/>
              <a:t> </a:t>
            </a:r>
            <a:r>
              <a:rPr lang="en-US" dirty="0" err="1"/>
              <a:t>i</a:t>
            </a:r>
            <a:r>
              <a:rPr lang="en-US" dirty="0"/>
              <a:t> </a:t>
            </a:r>
            <a:r>
              <a:rPr lang="en-US" dirty="0" err="1"/>
              <a:t>relativi</a:t>
            </a:r>
            <a:r>
              <a:rPr lang="en-US" dirty="0"/>
              <a:t> </a:t>
            </a:r>
            <a:r>
              <a:rPr lang="en-US" dirty="0" err="1"/>
              <a:t>indirizzi</a:t>
            </a:r>
            <a:r>
              <a:rPr lang="en-US" dirty="0"/>
              <a:t> di studio, in </a:t>
            </a:r>
            <a:r>
              <a:rPr lang="en-US" dirty="0" err="1"/>
              <a:t>coerenza</a:t>
            </a:r>
            <a:r>
              <a:rPr lang="en-US" dirty="0"/>
              <a:t> </a:t>
            </a:r>
            <a:r>
              <a:rPr lang="en-US" b="1" dirty="0"/>
              <a:t>con </a:t>
            </a:r>
            <a:r>
              <a:rPr lang="en-US" b="1" dirty="0" err="1"/>
              <a:t>gli</a:t>
            </a:r>
            <a:r>
              <a:rPr lang="en-US" b="1" dirty="0"/>
              <a:t> </a:t>
            </a:r>
            <a:r>
              <a:rPr lang="en-US" b="1" dirty="0" err="1"/>
              <a:t>obiettivi</a:t>
            </a:r>
            <a:r>
              <a:rPr lang="en-US" b="1" dirty="0"/>
              <a:t> di </a:t>
            </a:r>
            <a:r>
              <a:rPr lang="en-US" b="1" dirty="0" err="1"/>
              <a:t>apprendimento</a:t>
            </a:r>
            <a:r>
              <a:rPr lang="en-US" b="1" dirty="0"/>
              <a:t> di </a:t>
            </a:r>
            <a:r>
              <a:rPr lang="en-US" b="1" dirty="0" err="1"/>
              <a:t>linee</a:t>
            </a:r>
            <a:r>
              <a:rPr lang="en-US" b="1" dirty="0"/>
              <a:t> </a:t>
            </a:r>
            <a:r>
              <a:rPr lang="en-US" b="1" dirty="0" err="1"/>
              <a:t>guida</a:t>
            </a:r>
            <a:r>
              <a:rPr lang="en-US" b="1" dirty="0"/>
              <a:t> e </a:t>
            </a:r>
            <a:r>
              <a:rPr lang="en-US" b="1" dirty="0" err="1"/>
              <a:t>indicazioni</a:t>
            </a:r>
            <a:r>
              <a:rPr lang="en-US" b="1" dirty="0"/>
              <a:t> </a:t>
            </a:r>
            <a:r>
              <a:rPr lang="en-US" b="1" dirty="0" err="1"/>
              <a:t>nazionali</a:t>
            </a:r>
            <a:r>
              <a:rPr lang="en-US" b="1" dirty="0"/>
              <a:t>.</a:t>
            </a:r>
            <a:endParaRPr lang="it-IT" b="1" dirty="0"/>
          </a:p>
          <a:p>
            <a:endParaRPr lang="it-IT" dirty="0"/>
          </a:p>
        </p:txBody>
      </p:sp>
      <p:sp>
        <p:nvSpPr>
          <p:cNvPr id="3" name="Rettangolo 2"/>
          <p:cNvSpPr/>
          <p:nvPr/>
        </p:nvSpPr>
        <p:spPr>
          <a:xfrm>
            <a:off x="467544" y="3284984"/>
            <a:ext cx="7920880" cy="203132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i="1" dirty="0" err="1"/>
              <a:t>Modalita</a:t>
            </a:r>
            <a:r>
              <a:rPr lang="en-US" b="1" i="1" dirty="0"/>
              <a:t>  di </a:t>
            </a:r>
            <a:r>
              <a:rPr lang="en-US" b="1" i="1" dirty="0" err="1" smtClean="0"/>
              <a:t>svolgimento</a:t>
            </a:r>
            <a:r>
              <a:rPr lang="en-US" b="1" i="1" dirty="0" smtClean="0"/>
              <a:t>   </a:t>
            </a:r>
            <a:r>
              <a:rPr lang="en-US" b="1" i="1" dirty="0"/>
              <a:t>de/la </a:t>
            </a:r>
            <a:r>
              <a:rPr lang="en-US" b="1" i="1" dirty="0" err="1"/>
              <a:t>seconda</a:t>
            </a:r>
            <a:r>
              <a:rPr lang="en-US" b="1" i="1" dirty="0"/>
              <a:t> </a:t>
            </a:r>
            <a:r>
              <a:rPr lang="en-US" b="1" i="1" dirty="0" err="1"/>
              <a:t>prova</a:t>
            </a:r>
            <a:r>
              <a:rPr lang="en-US" b="1" i="1" dirty="0"/>
              <a:t>  </a:t>
            </a:r>
            <a:r>
              <a:rPr lang="en-US" b="1" i="1" dirty="0" err="1"/>
              <a:t>scritta</a:t>
            </a:r>
            <a:endParaRPr lang="it-IT" dirty="0"/>
          </a:p>
          <a:p>
            <a:r>
              <a:rPr lang="en-US" b="1" i="1" dirty="0"/>
              <a:t> </a:t>
            </a:r>
            <a:endParaRPr lang="it-IT" dirty="0"/>
          </a:p>
          <a:p>
            <a:pPr marL="285750" indent="-285750">
              <a:buFont typeface="Wingdings" panose="05000000000000000000" pitchFamily="2" charset="2"/>
              <a:buChar char="Ø"/>
            </a:pPr>
            <a:r>
              <a:rPr lang="en-US" dirty="0"/>
              <a:t>Con la </a:t>
            </a:r>
            <a:r>
              <a:rPr lang="en-US" dirty="0" err="1"/>
              <a:t>stesso</a:t>
            </a:r>
            <a:r>
              <a:rPr lang="en-US" dirty="0"/>
              <a:t> schema di </a:t>
            </a:r>
            <a:r>
              <a:rPr lang="en-US" dirty="0" err="1"/>
              <a:t>regolamento</a:t>
            </a:r>
            <a:r>
              <a:rPr lang="en-US" dirty="0"/>
              <a:t> </a:t>
            </a:r>
            <a:r>
              <a:rPr lang="en-US" dirty="0" err="1"/>
              <a:t>sono</a:t>
            </a:r>
            <a:r>
              <a:rPr lang="en-US" dirty="0"/>
              <a:t> indicate, </a:t>
            </a:r>
            <a:r>
              <a:rPr lang="en-US" dirty="0" err="1"/>
              <a:t>inoltre</a:t>
            </a:r>
            <a:r>
              <a:rPr lang="en-US" dirty="0"/>
              <a:t>, le diverse </a:t>
            </a:r>
            <a:r>
              <a:rPr lang="en-US" dirty="0" err="1"/>
              <a:t>tipologie</a:t>
            </a:r>
            <a:r>
              <a:rPr lang="en-US" dirty="0"/>
              <a:t> e </a:t>
            </a:r>
            <a:r>
              <a:rPr lang="en-US" dirty="0" err="1" smtClean="0"/>
              <a:t>modalità</a:t>
            </a:r>
            <a:r>
              <a:rPr lang="en-US" dirty="0" smtClean="0"/>
              <a:t> </a:t>
            </a:r>
            <a:r>
              <a:rPr lang="en-US" dirty="0"/>
              <a:t>con cui </a:t>
            </a:r>
            <a:r>
              <a:rPr lang="en-US" dirty="0" err="1"/>
              <a:t>si</a:t>
            </a:r>
            <a:r>
              <a:rPr lang="en-US" dirty="0"/>
              <a:t> </a:t>
            </a:r>
            <a:r>
              <a:rPr lang="en-US" dirty="0" err="1"/>
              <a:t>svolgera</a:t>
            </a:r>
            <a:r>
              <a:rPr lang="en-US" dirty="0"/>
              <a:t> la </a:t>
            </a:r>
            <a:r>
              <a:rPr lang="en-US" dirty="0" err="1"/>
              <a:t>seconda</a:t>
            </a:r>
            <a:r>
              <a:rPr lang="en-US" dirty="0"/>
              <a:t> </a:t>
            </a:r>
            <a:r>
              <a:rPr lang="en-US" dirty="0" err="1"/>
              <a:t>prova</a:t>
            </a:r>
            <a:r>
              <a:rPr lang="en-US" dirty="0"/>
              <a:t> </a:t>
            </a:r>
            <a:r>
              <a:rPr lang="en-US" dirty="0" err="1"/>
              <a:t>scritta</a:t>
            </a:r>
            <a:r>
              <a:rPr lang="en-US" dirty="0"/>
              <a:t>, individuate </a:t>
            </a:r>
            <a:r>
              <a:rPr lang="en-US" dirty="0" err="1"/>
              <a:t>sulla</a:t>
            </a:r>
            <a:r>
              <a:rPr lang="en-US" dirty="0"/>
              <a:t> base </a:t>
            </a:r>
            <a:r>
              <a:rPr lang="en-US" dirty="0" err="1"/>
              <a:t>degli</a:t>
            </a:r>
            <a:r>
              <a:rPr lang="en-US" dirty="0"/>
              <a:t> </a:t>
            </a:r>
            <a:r>
              <a:rPr lang="en-US" dirty="0" err="1"/>
              <a:t>elementi</a:t>
            </a:r>
            <a:r>
              <a:rPr lang="en-US" dirty="0"/>
              <a:t> </a:t>
            </a:r>
            <a:r>
              <a:rPr lang="en-US" dirty="0" err="1"/>
              <a:t>innovativi</a:t>
            </a:r>
            <a:r>
              <a:rPr lang="en-US" dirty="0"/>
              <a:t> e </a:t>
            </a:r>
            <a:r>
              <a:rPr lang="en-US" dirty="0" err="1"/>
              <a:t>comunque</a:t>
            </a:r>
            <a:r>
              <a:rPr lang="en-US" dirty="0"/>
              <a:t> </a:t>
            </a:r>
            <a:r>
              <a:rPr lang="en-US" dirty="0" err="1"/>
              <a:t>caratterizzanti</a:t>
            </a:r>
            <a:r>
              <a:rPr lang="en-US" dirty="0"/>
              <a:t> </a:t>
            </a:r>
            <a:r>
              <a:rPr lang="en-US" dirty="0" err="1"/>
              <a:t>introdotti</a:t>
            </a:r>
            <a:r>
              <a:rPr lang="en-US" dirty="0"/>
              <a:t> con le </a:t>
            </a:r>
            <a:r>
              <a:rPr lang="en-US" dirty="0" err="1"/>
              <a:t>citate</a:t>
            </a:r>
            <a:r>
              <a:rPr lang="en-US" dirty="0"/>
              <a:t> "</a:t>
            </a:r>
            <a:r>
              <a:rPr lang="en-US" b="1" dirty="0" err="1"/>
              <a:t>lndicazioni</a:t>
            </a:r>
            <a:r>
              <a:rPr lang="en-US" b="1" dirty="0"/>
              <a:t> </a:t>
            </a:r>
            <a:r>
              <a:rPr lang="en-US" b="1" dirty="0" smtClean="0"/>
              <a:t> </a:t>
            </a:r>
            <a:r>
              <a:rPr lang="en-US" b="1" dirty="0" err="1" smtClean="0"/>
              <a:t>nazionali</a:t>
            </a:r>
            <a:r>
              <a:rPr lang="en-US" b="1" dirty="0"/>
              <a:t>", per </a:t>
            </a:r>
            <a:r>
              <a:rPr lang="en-US" b="1" dirty="0" err="1"/>
              <a:t>i</a:t>
            </a:r>
            <a:r>
              <a:rPr lang="en-US" b="1" dirty="0"/>
              <a:t> </a:t>
            </a:r>
            <a:r>
              <a:rPr lang="en-US" b="1" dirty="0" err="1"/>
              <a:t>licei</a:t>
            </a:r>
            <a:r>
              <a:rPr lang="en-US" b="1" dirty="0"/>
              <a:t>, e "</a:t>
            </a:r>
            <a:r>
              <a:rPr lang="en-US" b="1" dirty="0" err="1"/>
              <a:t>Linee</a:t>
            </a:r>
            <a:r>
              <a:rPr lang="en-US" b="1" dirty="0"/>
              <a:t> </a:t>
            </a:r>
            <a:r>
              <a:rPr lang="en-US" b="1" dirty="0" err="1"/>
              <a:t>guida</a:t>
            </a:r>
            <a:r>
              <a:rPr lang="en-US" b="1" dirty="0"/>
              <a:t>", per </a:t>
            </a:r>
            <a:r>
              <a:rPr lang="en-US" b="1" dirty="0" err="1"/>
              <a:t>i</a:t>
            </a:r>
            <a:r>
              <a:rPr lang="en-US" b="1" dirty="0"/>
              <a:t> </a:t>
            </a:r>
            <a:r>
              <a:rPr lang="en-US" b="1" dirty="0" err="1"/>
              <a:t>tecnici</a:t>
            </a:r>
            <a:r>
              <a:rPr lang="en-US" b="1" dirty="0"/>
              <a:t> e </a:t>
            </a:r>
            <a:r>
              <a:rPr lang="en-US" b="1" dirty="0" err="1"/>
              <a:t>professionali</a:t>
            </a:r>
            <a:endParaRPr lang="it-IT" b="1" dirty="0"/>
          </a:p>
        </p:txBody>
      </p:sp>
      <p:sp>
        <p:nvSpPr>
          <p:cNvPr id="4" name="Rettangolo 3"/>
          <p:cNvSpPr/>
          <p:nvPr/>
        </p:nvSpPr>
        <p:spPr>
          <a:xfrm>
            <a:off x="467544" y="5445224"/>
            <a:ext cx="8352928"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buFont typeface="Wingdings" panose="05000000000000000000" pitchFamily="2" charset="2"/>
              <a:buChar char="q"/>
            </a:pPr>
            <a:r>
              <a:rPr lang="en-US" dirty="0"/>
              <a:t>Per lo </a:t>
            </a:r>
            <a:r>
              <a:rPr lang="en-US" dirty="0" err="1"/>
              <a:t>svolgimento</a:t>
            </a:r>
            <a:r>
              <a:rPr lang="en-US" dirty="0"/>
              <a:t> </a:t>
            </a:r>
            <a:r>
              <a:rPr lang="en-US" dirty="0" err="1"/>
              <a:t>della</a:t>
            </a:r>
            <a:r>
              <a:rPr lang="en-US" dirty="0"/>
              <a:t> </a:t>
            </a:r>
            <a:r>
              <a:rPr lang="en-US" dirty="0" err="1"/>
              <a:t>seconda</a:t>
            </a:r>
            <a:r>
              <a:rPr lang="en-US" dirty="0"/>
              <a:t> </a:t>
            </a:r>
            <a:r>
              <a:rPr lang="en-US" dirty="0" err="1"/>
              <a:t>prova</a:t>
            </a:r>
            <a:r>
              <a:rPr lang="en-US" dirty="0"/>
              <a:t>, in </a:t>
            </a:r>
            <a:r>
              <a:rPr lang="en-US" dirty="0" err="1"/>
              <a:t>particolare</a:t>
            </a:r>
            <a:r>
              <a:rPr lang="en-US" dirty="0"/>
              <a:t> </a:t>
            </a:r>
            <a:r>
              <a:rPr lang="en-US" dirty="0" err="1"/>
              <a:t>negli</a:t>
            </a:r>
            <a:r>
              <a:rPr lang="en-US" dirty="0"/>
              <a:t> </a:t>
            </a:r>
            <a:r>
              <a:rPr lang="en-US" dirty="0" err="1"/>
              <a:t>istituti</a:t>
            </a:r>
            <a:r>
              <a:rPr lang="en-US" dirty="0"/>
              <a:t> </a:t>
            </a:r>
            <a:r>
              <a:rPr lang="en-US" dirty="0" err="1"/>
              <a:t>tecnici</a:t>
            </a:r>
            <a:r>
              <a:rPr lang="en-US" dirty="0"/>
              <a:t> e </a:t>
            </a:r>
            <a:r>
              <a:rPr lang="en-US" dirty="0" err="1"/>
              <a:t>professionali</a:t>
            </a:r>
            <a:r>
              <a:rPr lang="en-US" dirty="0"/>
              <a:t>, </a:t>
            </a:r>
            <a:r>
              <a:rPr lang="en-US" dirty="0" err="1"/>
              <a:t>gli</a:t>
            </a:r>
            <a:r>
              <a:rPr lang="en-US" dirty="0"/>
              <a:t> </a:t>
            </a:r>
            <a:r>
              <a:rPr lang="en-US" dirty="0" err="1"/>
              <a:t>studenti</a:t>
            </a:r>
            <a:r>
              <a:rPr lang="en-US" dirty="0"/>
              <a:t> </a:t>
            </a:r>
            <a:r>
              <a:rPr lang="en-US" dirty="0" err="1"/>
              <a:t>potranno</a:t>
            </a:r>
            <a:r>
              <a:rPr lang="en-US" dirty="0"/>
              <a:t> </a:t>
            </a:r>
            <a:r>
              <a:rPr lang="en-US" dirty="0" err="1"/>
              <a:t>eventualmente</a:t>
            </a:r>
            <a:r>
              <a:rPr lang="en-US" dirty="0"/>
              <a:t> </a:t>
            </a:r>
            <a:r>
              <a:rPr lang="en-US" dirty="0" err="1"/>
              <a:t>avvalersi</a:t>
            </a:r>
            <a:r>
              <a:rPr lang="en-US" dirty="0"/>
              <a:t> </a:t>
            </a:r>
            <a:r>
              <a:rPr lang="en-US" dirty="0" err="1"/>
              <a:t>anche</a:t>
            </a:r>
            <a:r>
              <a:rPr lang="en-US" dirty="0"/>
              <a:t> </a:t>
            </a:r>
            <a:r>
              <a:rPr lang="en-US" dirty="0" err="1"/>
              <a:t>delle</a:t>
            </a:r>
            <a:r>
              <a:rPr lang="en-US" dirty="0"/>
              <a:t> </a:t>
            </a:r>
            <a:r>
              <a:rPr lang="en-US" dirty="0" err="1"/>
              <a:t>conoscenze</a:t>
            </a:r>
            <a:r>
              <a:rPr lang="en-US" dirty="0"/>
              <a:t> e </a:t>
            </a:r>
            <a:r>
              <a:rPr lang="en-US" dirty="0" err="1"/>
              <a:t>competenze</a:t>
            </a:r>
            <a:r>
              <a:rPr lang="en-US" dirty="0"/>
              <a:t> maturate </a:t>
            </a:r>
            <a:r>
              <a:rPr lang="en-US" dirty="0" err="1"/>
              <a:t>attraverso</a:t>
            </a:r>
            <a:r>
              <a:rPr lang="en-US" dirty="0"/>
              <a:t> le </a:t>
            </a:r>
            <a:r>
              <a:rPr lang="en-US" dirty="0" err="1"/>
              <a:t>esperienze</a:t>
            </a:r>
            <a:r>
              <a:rPr lang="en-US" dirty="0"/>
              <a:t> di </a:t>
            </a:r>
            <a:r>
              <a:rPr lang="en-US" b="1" dirty="0" err="1"/>
              <a:t>alternanza</a:t>
            </a:r>
            <a:r>
              <a:rPr lang="en-US" b="1" dirty="0"/>
              <a:t> </a:t>
            </a:r>
            <a:r>
              <a:rPr lang="en-US" b="1" dirty="0" err="1"/>
              <a:t>scuola</a:t>
            </a:r>
            <a:r>
              <a:rPr lang="en-US" b="1" dirty="0"/>
              <a:t> </a:t>
            </a:r>
            <a:r>
              <a:rPr lang="en-US" b="1" dirty="0" err="1"/>
              <a:t>lavoro</a:t>
            </a:r>
            <a:r>
              <a:rPr lang="en-US" b="1" dirty="0"/>
              <a:t>,</a:t>
            </a:r>
            <a:r>
              <a:rPr lang="en-US" dirty="0"/>
              <a:t> stage e </a:t>
            </a:r>
            <a:r>
              <a:rPr lang="en-US" dirty="0" err="1"/>
              <a:t>formazione</a:t>
            </a:r>
            <a:r>
              <a:rPr lang="en-US" dirty="0"/>
              <a:t> in </a:t>
            </a:r>
            <a:r>
              <a:rPr lang="en-US" dirty="0" err="1"/>
              <a:t>azienda</a:t>
            </a:r>
            <a:r>
              <a:rPr lang="en-US" dirty="0"/>
              <a:t>.</a:t>
            </a:r>
            <a:endParaRPr lang="it-IT" dirty="0"/>
          </a:p>
        </p:txBody>
      </p:sp>
    </p:spTree>
    <p:extLst>
      <p:ext uri="{BB962C8B-B14F-4D97-AF65-F5344CB8AC3E}">
        <p14:creationId xmlns:p14="http://schemas.microsoft.com/office/powerpoint/2010/main" val="3787841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27584" y="476672"/>
            <a:ext cx="7920880"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285750" indent="-285750">
              <a:buFont typeface="Wingdings" panose="05000000000000000000" pitchFamily="2" charset="2"/>
              <a:buChar char="Ø"/>
            </a:pPr>
            <a:r>
              <a:rPr lang="it-IT" dirty="0" smtClean="0"/>
              <a:t>Decreto 39  Individuazione materie oggetto seconda prova scritta ed Affidamento materie ai commissari esterni </a:t>
            </a:r>
            <a:endParaRPr lang="it-IT" dirty="0"/>
          </a:p>
        </p:txBody>
      </p:sp>
      <p:sp>
        <p:nvSpPr>
          <p:cNvPr id="3" name="Rettangolo 2"/>
          <p:cNvSpPr/>
          <p:nvPr/>
        </p:nvSpPr>
        <p:spPr>
          <a:xfrm>
            <a:off x="827762" y="1628798"/>
            <a:ext cx="7920880" cy="2585323"/>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US" b="1" dirty="0" smtClean="0">
                <a:hlinkClick r:id="rId2" action="ppaction://hlinkfile"/>
              </a:rPr>
              <a:t>C.M. n. 1/2015 </a:t>
            </a:r>
            <a:r>
              <a:rPr lang="en-US" dirty="0" err="1" smtClean="0"/>
              <a:t>Materie</a:t>
            </a:r>
            <a:r>
              <a:rPr lang="en-US" dirty="0" smtClean="0"/>
              <a:t> </a:t>
            </a:r>
            <a:r>
              <a:rPr lang="en-US" dirty="0"/>
              <a:t>e </a:t>
            </a:r>
            <a:r>
              <a:rPr lang="en-US" dirty="0" err="1"/>
              <a:t>svolgimento</a:t>
            </a:r>
            <a:r>
              <a:rPr lang="en-US" dirty="0"/>
              <a:t> </a:t>
            </a:r>
            <a:r>
              <a:rPr lang="en-US" dirty="0" err="1"/>
              <a:t>della</a:t>
            </a:r>
            <a:r>
              <a:rPr lang="en-US" dirty="0"/>
              <a:t>  </a:t>
            </a:r>
            <a:r>
              <a:rPr lang="en-US" dirty="0" err="1"/>
              <a:t>seconda</a:t>
            </a:r>
            <a:r>
              <a:rPr lang="en-US" dirty="0"/>
              <a:t>  </a:t>
            </a:r>
            <a:r>
              <a:rPr lang="en-US" dirty="0" err="1"/>
              <a:t>prova</a:t>
            </a:r>
            <a:r>
              <a:rPr lang="en-US" dirty="0"/>
              <a:t>  </a:t>
            </a:r>
            <a:r>
              <a:rPr lang="en-US" dirty="0" err="1"/>
              <a:t>scritta</a:t>
            </a:r>
            <a:r>
              <a:rPr lang="en-US" dirty="0"/>
              <a:t>  </a:t>
            </a:r>
            <a:r>
              <a:rPr lang="en-US" dirty="0" err="1"/>
              <a:t>degli</a:t>
            </a:r>
            <a:r>
              <a:rPr lang="en-US" dirty="0"/>
              <a:t>  </a:t>
            </a:r>
            <a:r>
              <a:rPr lang="en-US" dirty="0" err="1"/>
              <a:t>esami</a:t>
            </a:r>
            <a:r>
              <a:rPr lang="en-US" dirty="0"/>
              <a:t>  di </a:t>
            </a:r>
            <a:r>
              <a:rPr lang="en-US" dirty="0" err="1" smtClean="0"/>
              <a:t>Stato</a:t>
            </a:r>
            <a:r>
              <a:rPr lang="en-US" dirty="0" smtClean="0"/>
              <a:t> </a:t>
            </a:r>
            <a:r>
              <a:rPr lang="en-US" dirty="0" err="1" smtClean="0"/>
              <a:t>Elementi</a:t>
            </a:r>
            <a:r>
              <a:rPr lang="en-US" dirty="0" smtClean="0"/>
              <a:t> </a:t>
            </a:r>
            <a:r>
              <a:rPr lang="en-US" dirty="0" err="1" smtClean="0"/>
              <a:t>caratterizzanti</a:t>
            </a:r>
            <a:r>
              <a:rPr lang="en-US" dirty="0" smtClean="0"/>
              <a:t> </a:t>
            </a:r>
            <a:r>
              <a:rPr lang="en-US" dirty="0" err="1" smtClean="0"/>
              <a:t>seconda</a:t>
            </a:r>
            <a:r>
              <a:rPr lang="en-US" dirty="0" smtClean="0"/>
              <a:t> </a:t>
            </a:r>
            <a:r>
              <a:rPr lang="en-US" dirty="0" err="1" smtClean="0"/>
              <a:t>prova</a:t>
            </a:r>
            <a:r>
              <a:rPr lang="en-US" dirty="0" smtClean="0"/>
              <a:t> </a:t>
            </a:r>
            <a:r>
              <a:rPr lang="en-US" dirty="0" err="1" smtClean="0"/>
              <a:t>scritta</a:t>
            </a:r>
            <a:endParaRPr lang="en-US" dirty="0" smtClean="0"/>
          </a:p>
          <a:p>
            <a:pPr algn="ctr"/>
            <a:endParaRPr lang="en-US" dirty="0"/>
          </a:p>
          <a:p>
            <a:pPr algn="ctr"/>
            <a:r>
              <a:rPr lang="en-US" dirty="0" err="1"/>
              <a:t>Tali</a:t>
            </a:r>
            <a:r>
              <a:rPr lang="en-US" dirty="0"/>
              <a:t> </a:t>
            </a:r>
            <a:r>
              <a:rPr lang="en-US" dirty="0" err="1"/>
              <a:t>tipologie</a:t>
            </a:r>
            <a:r>
              <a:rPr lang="en-US" dirty="0"/>
              <a:t> e </a:t>
            </a:r>
            <a:r>
              <a:rPr lang="en-US" dirty="0" err="1"/>
              <a:t>modalita</a:t>
            </a:r>
            <a:r>
              <a:rPr lang="en-US" dirty="0"/>
              <a:t> </a:t>
            </a:r>
            <a:r>
              <a:rPr lang="en-US" dirty="0" err="1"/>
              <a:t>sono</a:t>
            </a:r>
            <a:r>
              <a:rPr lang="en-US" dirty="0"/>
              <a:t> state individuate </a:t>
            </a:r>
            <a:r>
              <a:rPr lang="en-US" dirty="0" err="1"/>
              <a:t>sulla</a:t>
            </a:r>
            <a:r>
              <a:rPr lang="en-US" dirty="0"/>
              <a:t> base </a:t>
            </a:r>
            <a:r>
              <a:rPr lang="en-US" dirty="0" err="1"/>
              <a:t>degli</a:t>
            </a:r>
            <a:r>
              <a:rPr lang="en-US" dirty="0"/>
              <a:t> </a:t>
            </a:r>
            <a:r>
              <a:rPr lang="en-US" dirty="0" err="1"/>
              <a:t>elementi</a:t>
            </a:r>
            <a:r>
              <a:rPr lang="en-US" dirty="0"/>
              <a:t> </a:t>
            </a:r>
            <a:r>
              <a:rPr lang="en-US" dirty="0" err="1"/>
              <a:t>innovativi</a:t>
            </a:r>
            <a:r>
              <a:rPr lang="en-US" dirty="0"/>
              <a:t> e </a:t>
            </a:r>
            <a:r>
              <a:rPr lang="en-US" dirty="0" err="1"/>
              <a:t>caratterizzanti</a:t>
            </a:r>
            <a:r>
              <a:rPr lang="en-US" dirty="0"/>
              <a:t> </a:t>
            </a:r>
            <a:r>
              <a:rPr lang="en-US" dirty="0" err="1"/>
              <a:t>introdotti</a:t>
            </a:r>
            <a:r>
              <a:rPr lang="en-US" dirty="0"/>
              <a:t> con </a:t>
            </a:r>
            <a:r>
              <a:rPr lang="en-US" dirty="0" err="1"/>
              <a:t>i</a:t>
            </a:r>
            <a:r>
              <a:rPr lang="en-US" dirty="0"/>
              <a:t> </a:t>
            </a:r>
            <a:r>
              <a:rPr lang="en-US" dirty="0" err="1"/>
              <a:t>Decreti</a:t>
            </a:r>
            <a:r>
              <a:rPr lang="en-US" dirty="0"/>
              <a:t> del </a:t>
            </a:r>
            <a:r>
              <a:rPr lang="en-US" dirty="0" err="1"/>
              <a:t>Presidente</a:t>
            </a:r>
            <a:r>
              <a:rPr lang="en-US" dirty="0"/>
              <a:t> </a:t>
            </a:r>
            <a:r>
              <a:rPr lang="en-US" dirty="0" err="1"/>
              <a:t>della</a:t>
            </a:r>
            <a:r>
              <a:rPr lang="en-US" dirty="0"/>
              <a:t> </a:t>
            </a:r>
            <a:r>
              <a:rPr lang="en-US" dirty="0" err="1"/>
              <a:t>Repubblica</a:t>
            </a:r>
            <a:r>
              <a:rPr lang="en-US" dirty="0"/>
              <a:t> </a:t>
            </a:r>
            <a:r>
              <a:rPr lang="en-US" dirty="0" err="1"/>
              <a:t>nn</a:t>
            </a:r>
            <a:r>
              <a:rPr lang="en-US" dirty="0"/>
              <a:t>. 87, 88 e 89 del 2010 e </a:t>
            </a:r>
            <a:r>
              <a:rPr lang="en-US" dirty="0" err="1"/>
              <a:t>quindi</a:t>
            </a:r>
            <a:r>
              <a:rPr lang="en-US" dirty="0"/>
              <a:t> con le "</a:t>
            </a:r>
            <a:r>
              <a:rPr lang="en-US" dirty="0" err="1"/>
              <a:t>lndicazioni</a:t>
            </a:r>
            <a:r>
              <a:rPr lang="en-US" dirty="0"/>
              <a:t>  </a:t>
            </a:r>
            <a:r>
              <a:rPr lang="en-US" dirty="0" err="1"/>
              <a:t>nazionali</a:t>
            </a:r>
            <a:r>
              <a:rPr lang="en-US" dirty="0"/>
              <a:t>",  per  </a:t>
            </a:r>
            <a:r>
              <a:rPr lang="en-US" dirty="0" err="1"/>
              <a:t>i</a:t>
            </a:r>
            <a:r>
              <a:rPr lang="en-US" dirty="0"/>
              <a:t> </a:t>
            </a:r>
            <a:r>
              <a:rPr lang="en-US" dirty="0" err="1"/>
              <a:t>licei</a:t>
            </a:r>
            <a:r>
              <a:rPr lang="en-US" dirty="0"/>
              <a:t>, e le "</a:t>
            </a:r>
            <a:r>
              <a:rPr lang="en-US" dirty="0" err="1"/>
              <a:t>Linee</a:t>
            </a:r>
            <a:r>
              <a:rPr lang="en-US" dirty="0"/>
              <a:t> </a:t>
            </a:r>
            <a:r>
              <a:rPr lang="en-US" dirty="0" err="1"/>
              <a:t>guida</a:t>
            </a:r>
            <a:r>
              <a:rPr lang="en-US" dirty="0"/>
              <a:t>", per </a:t>
            </a:r>
            <a:r>
              <a:rPr lang="en-US" dirty="0" err="1"/>
              <a:t>i</a:t>
            </a:r>
            <a:r>
              <a:rPr lang="en-US" dirty="0"/>
              <a:t> </a:t>
            </a:r>
            <a:r>
              <a:rPr lang="en-US" dirty="0" err="1"/>
              <a:t>tecnici</a:t>
            </a:r>
            <a:r>
              <a:rPr lang="en-US" dirty="0"/>
              <a:t> e </a:t>
            </a:r>
            <a:r>
              <a:rPr lang="en-US" dirty="0" err="1"/>
              <a:t>professionali</a:t>
            </a:r>
            <a:r>
              <a:rPr lang="en-US" dirty="0"/>
              <a:t>, secondo quanta </a:t>
            </a:r>
            <a:r>
              <a:rPr lang="en-US" dirty="0" err="1"/>
              <a:t>previsto</a:t>
            </a:r>
            <a:r>
              <a:rPr lang="en-US" dirty="0"/>
              <a:t> </a:t>
            </a:r>
            <a:r>
              <a:rPr lang="en-US" dirty="0" err="1"/>
              <a:t>nel</a:t>
            </a:r>
            <a:r>
              <a:rPr lang="en-US" dirty="0"/>
              <a:t> citato schema  di </a:t>
            </a:r>
            <a:r>
              <a:rPr lang="en-US" dirty="0" err="1"/>
              <a:t>Regolamento</a:t>
            </a:r>
            <a:r>
              <a:rPr lang="en-US" dirty="0"/>
              <a:t>.</a:t>
            </a:r>
            <a:endParaRPr lang="it-IT" dirty="0"/>
          </a:p>
          <a:p>
            <a:pPr algn="ctr"/>
            <a:endParaRPr lang="it-IT" dirty="0"/>
          </a:p>
        </p:txBody>
      </p:sp>
      <p:sp>
        <p:nvSpPr>
          <p:cNvPr id="5" name="CasellaDiTesto 4"/>
          <p:cNvSpPr txBox="1"/>
          <p:nvPr/>
        </p:nvSpPr>
        <p:spPr>
          <a:xfrm>
            <a:off x="1032388" y="5013176"/>
            <a:ext cx="5832648" cy="584775"/>
          </a:xfrm>
          <a:prstGeom prst="rect">
            <a:avLst/>
          </a:prstGeom>
          <a:noFill/>
        </p:spPr>
        <p:txBody>
          <a:bodyPr wrap="square" rtlCol="0">
            <a:spAutoFit/>
          </a:bodyPr>
          <a:lstStyle/>
          <a:p>
            <a:r>
              <a:rPr lang="it-IT" sz="3200" dirty="0" smtClean="0"/>
              <a:t>e , finalmente</a:t>
            </a:r>
            <a:r>
              <a:rPr lang="it-IT" dirty="0" smtClean="0"/>
              <a:t>……………</a:t>
            </a:r>
            <a:endParaRPr lang="it-IT" dirty="0"/>
          </a:p>
        </p:txBody>
      </p:sp>
    </p:spTree>
    <p:extLst>
      <p:ext uri="{BB962C8B-B14F-4D97-AF65-F5344CB8AC3E}">
        <p14:creationId xmlns:p14="http://schemas.microsoft.com/office/powerpoint/2010/main" val="3783398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945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it-IT" altLang="it-IT" b="1" dirty="0">
              <a:latin typeface="Arial" pitchFamily="34" charset="0"/>
              <a:cs typeface="Arial" pitchFamily="34" charset="0"/>
            </a:endParaRPr>
          </a:p>
        </p:txBody>
      </p:sp>
      <p:sp>
        <p:nvSpPr>
          <p:cNvPr id="3" name="Rettangolo 2"/>
          <p:cNvSpPr/>
          <p:nvPr/>
        </p:nvSpPr>
        <p:spPr>
          <a:xfrm>
            <a:off x="395536" y="404664"/>
            <a:ext cx="8280920" cy="2031325"/>
          </a:xfrm>
          <a:prstGeom prst="rect">
            <a:avLst/>
          </a:prstGeom>
        </p:spPr>
        <p:txBody>
          <a:bodyPr wrap="square">
            <a:spAutoFit/>
          </a:bodyPr>
          <a:lstStyle/>
          <a:p>
            <a:r>
              <a:rPr lang="it-IT" b="1" dirty="0" smtClean="0"/>
              <a:t>MINISTERO DELL'ISTRUZIONE, DELL'UNIVERSITA' E DELLA RICERCA</a:t>
            </a:r>
          </a:p>
          <a:p>
            <a:r>
              <a:rPr lang="it-IT" b="1" dirty="0" smtClean="0">
                <a:hlinkClick r:id="rId3" action="ppaction://hlinkfile"/>
              </a:rPr>
              <a:t>DECRETO 29 gennaio 2015, n. 10 </a:t>
            </a:r>
            <a:r>
              <a:rPr lang="it-IT" b="1" dirty="0" smtClean="0"/>
              <a:t>        (identica a C.M. 1/2015, a parte </a:t>
            </a:r>
            <a:r>
              <a:rPr lang="it-IT" b="1" dirty="0" err="1" smtClean="0"/>
              <a:t>art.i</a:t>
            </a:r>
            <a:r>
              <a:rPr lang="it-IT" b="1" dirty="0" smtClean="0"/>
              <a:t>)</a:t>
            </a:r>
          </a:p>
          <a:p>
            <a:endParaRPr lang="it-IT" b="1" dirty="0" smtClean="0"/>
          </a:p>
          <a:p>
            <a:r>
              <a:rPr lang="it-IT" b="1" dirty="0" smtClean="0"/>
              <a:t>Regolamento recante norme per  lo  svolgimento  della  seconda  prova</a:t>
            </a:r>
          </a:p>
          <a:p>
            <a:r>
              <a:rPr lang="it-IT" b="1" dirty="0" smtClean="0"/>
              <a:t>scritta degli esami di  Stato  conclusivi  dei  corsi  di  studio  di</a:t>
            </a:r>
          </a:p>
          <a:p>
            <a:r>
              <a:rPr lang="it-IT" b="1" dirty="0" smtClean="0"/>
              <a:t>istruzione secondaria di secondo grado. (15G00021) </a:t>
            </a:r>
          </a:p>
          <a:p>
            <a:r>
              <a:rPr lang="it-IT" b="1" dirty="0" smtClean="0"/>
              <a:t>(GU n.45 del 24-2-2015) </a:t>
            </a:r>
            <a:endParaRPr lang="it-IT" b="1" dirty="0"/>
          </a:p>
        </p:txBody>
      </p:sp>
      <p:sp>
        <p:nvSpPr>
          <p:cNvPr id="6" name="Rettangolo 5"/>
          <p:cNvSpPr/>
          <p:nvPr/>
        </p:nvSpPr>
        <p:spPr>
          <a:xfrm>
            <a:off x="243950" y="2708920"/>
            <a:ext cx="8792546" cy="34778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it-IT" dirty="0" smtClean="0"/>
              <a:t>Seconda prova scritta degli esami di Stato conclusivi  dei corsi di studio di istruzione secondaria  di secondo grado </a:t>
            </a:r>
          </a:p>
          <a:p>
            <a:r>
              <a:rPr lang="it-IT" dirty="0" smtClean="0"/>
              <a:t> </a:t>
            </a:r>
          </a:p>
          <a:p>
            <a:r>
              <a:rPr lang="it-IT" dirty="0" smtClean="0"/>
              <a:t>  1. La seconda prova scritta degli esami  di  Stato  conclusivi  dei corsi di studio di istruzione secondaria di secondo grado,  che  </a:t>
            </a:r>
            <a:r>
              <a:rPr lang="it-IT" dirty="0" err="1" smtClean="0"/>
              <a:t>puo‘</a:t>
            </a:r>
            <a:r>
              <a:rPr lang="it-IT" dirty="0" smtClean="0"/>
              <a:t> essere anche grafica o scrittografica, compositivo/esecutiva musicale e coreutica, </a:t>
            </a:r>
          </a:p>
          <a:p>
            <a:r>
              <a:rPr lang="it-IT" dirty="0" smtClean="0"/>
              <a:t>ha lo scopo di accertare il </a:t>
            </a:r>
            <a:r>
              <a:rPr lang="it-IT" sz="2000" b="1" dirty="0" smtClean="0"/>
              <a:t>possesso  delle  conoscenze, </a:t>
            </a:r>
            <a:r>
              <a:rPr lang="it-IT" sz="2000" b="1" dirty="0" err="1" smtClean="0"/>
              <a:t>abilita'</a:t>
            </a:r>
            <a:r>
              <a:rPr lang="it-IT" sz="2000" b="1" dirty="0" smtClean="0"/>
              <a:t> e competenze </a:t>
            </a:r>
            <a:r>
              <a:rPr lang="it-IT" dirty="0" smtClean="0"/>
              <a:t>specifiche acquisite dal candidato  nell'ultimo anno del corso di studio frequentato, relativamente ai  </a:t>
            </a:r>
            <a:r>
              <a:rPr lang="it-IT" b="1" dirty="0" smtClean="0"/>
              <a:t>risultati  di apprendimento </a:t>
            </a:r>
            <a:r>
              <a:rPr lang="it-IT" dirty="0" smtClean="0"/>
              <a:t>indicati nei decreti del  Presidente  della  Repubblica </a:t>
            </a:r>
            <a:r>
              <a:rPr lang="it-IT" dirty="0" err="1" smtClean="0"/>
              <a:t>nn</a:t>
            </a:r>
            <a:r>
              <a:rPr lang="it-IT" dirty="0" smtClean="0"/>
              <a:t>. 87, 88, 89 del 2010, e verte </a:t>
            </a:r>
            <a:r>
              <a:rPr lang="it-IT" b="1" dirty="0" smtClean="0"/>
              <a:t>su una delle materie caratterizzanti il corso di studio</a:t>
            </a:r>
            <a:r>
              <a:rPr lang="it-IT" dirty="0" smtClean="0"/>
              <a:t>, tenuto conto degli  indirizzi,  articolazioni  ed opzioni in cui sia eventualmente strutturato. </a:t>
            </a:r>
            <a:endParaRPr lang="it-IT" dirty="0"/>
          </a:p>
        </p:txBody>
      </p:sp>
    </p:spTree>
    <p:extLst>
      <p:ext uri="{BB962C8B-B14F-4D97-AF65-F5344CB8AC3E}">
        <p14:creationId xmlns:p14="http://schemas.microsoft.com/office/powerpoint/2010/main" val="2106892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548680"/>
            <a:ext cx="7992888" cy="20313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it-IT" dirty="0" smtClean="0"/>
              <a:t>Analizziamo quindi in profondità i DPR 87, 88, 89  con particolare riferimento </a:t>
            </a:r>
          </a:p>
          <a:p>
            <a:r>
              <a:rPr lang="it-IT" dirty="0" smtClean="0"/>
              <a:t>all’ identità degli Istituti, rispetto al precedente ordinamento,  alla nuova organizzazione dei percorsi formativi, alle connessioni con i processi di valutazione,  con le competenze, con la valutazione delle competenze , ed infine in relazione  e collegamento al </a:t>
            </a:r>
            <a:r>
              <a:rPr lang="it-IT" b="1" dirty="0">
                <a:solidFill>
                  <a:srgbClr val="FF0000"/>
                </a:solidFill>
                <a:hlinkClick r:id="rId2" action="ppaction://hlinkfile"/>
              </a:rPr>
              <a:t>DECRETO 29 gennaio 2015, n. 10 </a:t>
            </a:r>
            <a:endParaRPr lang="it-IT" b="1" dirty="0" smtClean="0">
              <a:solidFill>
                <a:srgbClr val="FF0000"/>
              </a:solidFill>
            </a:endParaRPr>
          </a:p>
          <a:p>
            <a:r>
              <a:rPr lang="it-IT" b="1" dirty="0" smtClean="0">
                <a:solidFill>
                  <a:srgbClr val="FF0000"/>
                </a:solidFill>
              </a:rPr>
              <a:t>ed a quanto indicato per lo svolgimento della seconda prova scritta degli Esami di Stato.</a:t>
            </a:r>
            <a:endParaRPr lang="it-IT" dirty="0">
              <a:solidFill>
                <a:srgbClr val="FF0000"/>
              </a:solidFill>
            </a:endParaRPr>
          </a:p>
        </p:txBody>
      </p:sp>
      <p:sp>
        <p:nvSpPr>
          <p:cNvPr id="4" name="CasellaDiTesto 3"/>
          <p:cNvSpPr txBox="1"/>
          <p:nvPr/>
        </p:nvSpPr>
        <p:spPr>
          <a:xfrm>
            <a:off x="755576" y="3645024"/>
            <a:ext cx="5184576" cy="1200329"/>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it-IT" dirty="0" smtClean="0"/>
              <a:t>SECONDA PARTE COLLEGAMENTO CON DOCUMENTO PDF </a:t>
            </a:r>
          </a:p>
          <a:p>
            <a:r>
              <a:rPr lang="it-IT" dirty="0" smtClean="0">
                <a:hlinkClick r:id="rId3"/>
              </a:rPr>
              <a:t>Confronto Istituti e Licei Regolamenti </a:t>
            </a:r>
            <a:endParaRPr lang="it-IT" dirty="0"/>
          </a:p>
          <a:p>
            <a:endParaRPr lang="it-IT" dirty="0"/>
          </a:p>
        </p:txBody>
      </p:sp>
      <p:sp>
        <p:nvSpPr>
          <p:cNvPr id="3" name="CasellaDiTesto 2"/>
          <p:cNvSpPr txBox="1"/>
          <p:nvPr/>
        </p:nvSpPr>
        <p:spPr>
          <a:xfrm>
            <a:off x="827584" y="5445224"/>
            <a:ext cx="7920880" cy="92333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dirty="0" smtClean="0">
                <a:hlinkClick r:id="rId4" action="ppaction://hlinkfile"/>
              </a:rPr>
              <a:t>LICEO DELLE SCIENZE UMANE OPZIONE ECONOMICO SOCIALE</a:t>
            </a:r>
            <a:endParaRPr lang="it-IT" dirty="0" smtClean="0"/>
          </a:p>
          <a:p>
            <a:endParaRPr lang="it-IT" dirty="0" smtClean="0"/>
          </a:p>
          <a:p>
            <a:r>
              <a:rPr lang="it-IT" dirty="0" smtClean="0">
                <a:hlinkClick r:id="rId5"/>
              </a:rPr>
              <a:t>www.liceoeconomicosociale.it</a:t>
            </a:r>
            <a:endParaRPr lang="it-IT" dirty="0"/>
          </a:p>
        </p:txBody>
      </p:sp>
    </p:spTree>
    <p:extLst>
      <p:ext uri="{BB962C8B-B14F-4D97-AF65-F5344CB8AC3E}">
        <p14:creationId xmlns:p14="http://schemas.microsoft.com/office/powerpoint/2010/main" val="4181952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8"/>
          <p:cNvSpPr>
            <a:spLocks noChangeArrowheads="1"/>
          </p:cNvSpPr>
          <p:nvPr/>
        </p:nvSpPr>
        <p:spPr bwMode="auto">
          <a:xfrm>
            <a:off x="3635375" y="5445125"/>
            <a:ext cx="2376488" cy="1223963"/>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a:p>
        </p:txBody>
      </p:sp>
      <p:sp>
        <p:nvSpPr>
          <p:cNvPr id="3075" name="AutoShape 5"/>
          <p:cNvSpPr>
            <a:spLocks noChangeArrowheads="1"/>
          </p:cNvSpPr>
          <p:nvPr/>
        </p:nvSpPr>
        <p:spPr bwMode="auto">
          <a:xfrm>
            <a:off x="1908175" y="0"/>
            <a:ext cx="4751388" cy="1871663"/>
          </a:xfrm>
          <a:prstGeom prst="horizontalScroll">
            <a:avLst>
              <a:gd name="adj" fmla="val 12500"/>
            </a:avLst>
          </a:prstGeom>
          <a:solidFill>
            <a:schemeClr val="accent1"/>
          </a:solidFill>
          <a:ln w="9525">
            <a:solidFill>
              <a:schemeClr val="tx1"/>
            </a:solidFill>
            <a:round/>
            <a:headEnd/>
            <a:tailEnd/>
          </a:ln>
          <a:effectLst>
            <a:outerShdw dist="107763" dir="13500000" algn="ctr" rotWithShape="0">
              <a:schemeClr val="bg2">
                <a:alpha val="50000"/>
              </a:schemeClr>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a:p>
        </p:txBody>
      </p:sp>
      <p:sp>
        <p:nvSpPr>
          <p:cNvPr id="3076" name="Text Box 6"/>
          <p:cNvSpPr txBox="1">
            <a:spLocks noChangeArrowheads="1"/>
          </p:cNvSpPr>
          <p:nvPr/>
        </p:nvSpPr>
        <p:spPr bwMode="auto">
          <a:xfrm>
            <a:off x="2268538" y="549275"/>
            <a:ext cx="4321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it-IT" altLang="it-IT" sz="1800" b="1"/>
              <a:t>QUALE  DIDATTICA</a:t>
            </a:r>
          </a:p>
        </p:txBody>
      </p:sp>
      <p:sp>
        <p:nvSpPr>
          <p:cNvPr id="3077" name="Rectangle 9"/>
          <p:cNvSpPr>
            <a:spLocks noChangeArrowheads="1"/>
          </p:cNvSpPr>
          <p:nvPr/>
        </p:nvSpPr>
        <p:spPr bwMode="auto">
          <a:xfrm>
            <a:off x="395288" y="1700213"/>
            <a:ext cx="8497887" cy="1368425"/>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a:p>
        </p:txBody>
      </p:sp>
      <p:sp>
        <p:nvSpPr>
          <p:cNvPr id="3078" name="Text Box 10"/>
          <p:cNvSpPr txBox="1">
            <a:spLocks noChangeArrowheads="1"/>
          </p:cNvSpPr>
          <p:nvPr/>
        </p:nvSpPr>
        <p:spPr bwMode="auto">
          <a:xfrm>
            <a:off x="539750" y="1844675"/>
            <a:ext cx="820896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it-IT" altLang="it-IT" sz="1800" b="1" u="sng"/>
              <a:t>Didattica</a:t>
            </a:r>
            <a:r>
              <a:rPr lang="it-IT" altLang="it-IT" sz="1800" b="1"/>
              <a:t>: complesso di interventi volti a progettare, allestire, gestire, valutare ambienti di apprendimento (adesso si parla di didattica laboratoriale, didattica per competenze, </a:t>
            </a:r>
            <a:r>
              <a:rPr lang="it-IT" altLang="it-IT" sz="1600" b="1"/>
              <a:t>progettazione curricolare</a:t>
            </a:r>
            <a:r>
              <a:rPr lang="it-IT" altLang="it-IT" sz="1800" b="1"/>
              <a:t>, progettazione formativa, formare per competenze)</a:t>
            </a:r>
          </a:p>
        </p:txBody>
      </p:sp>
      <p:sp>
        <p:nvSpPr>
          <p:cNvPr id="3079" name="Rectangle 11"/>
          <p:cNvSpPr>
            <a:spLocks noChangeArrowheads="1"/>
          </p:cNvSpPr>
          <p:nvPr/>
        </p:nvSpPr>
        <p:spPr bwMode="auto">
          <a:xfrm>
            <a:off x="1908175" y="3213100"/>
            <a:ext cx="5903913" cy="576263"/>
          </a:xfrm>
          <a:prstGeom prst="rect">
            <a:avLst/>
          </a:prstGeom>
          <a:solidFill>
            <a:srgbClr val="EBB3C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a:p>
        </p:txBody>
      </p:sp>
      <p:sp>
        <p:nvSpPr>
          <p:cNvPr id="3080" name="Text Box 12"/>
          <p:cNvSpPr txBox="1">
            <a:spLocks noChangeArrowheads="1"/>
          </p:cNvSpPr>
          <p:nvPr/>
        </p:nvSpPr>
        <p:spPr bwMode="auto">
          <a:xfrm>
            <a:off x="2124075" y="3284538"/>
            <a:ext cx="532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it-IT" altLang="it-IT" sz="1800" b="1"/>
              <a:t>Ambiti della progettualità didattica</a:t>
            </a:r>
          </a:p>
        </p:txBody>
      </p:sp>
      <p:sp>
        <p:nvSpPr>
          <p:cNvPr id="3081" name="AutoShape 14"/>
          <p:cNvSpPr>
            <a:spLocks noChangeArrowheads="1"/>
          </p:cNvSpPr>
          <p:nvPr/>
        </p:nvSpPr>
        <p:spPr bwMode="auto">
          <a:xfrm>
            <a:off x="4427538" y="3573463"/>
            <a:ext cx="576262" cy="936625"/>
          </a:xfrm>
          <a:prstGeom prst="downArrow">
            <a:avLst>
              <a:gd name="adj1" fmla="val 50000"/>
              <a:gd name="adj2" fmla="val 40634"/>
            </a:avLst>
          </a:prstGeom>
          <a:solidFill>
            <a:srgbClr val="FF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a:p>
        </p:txBody>
      </p:sp>
      <p:sp>
        <p:nvSpPr>
          <p:cNvPr id="3082" name="AutoShape 15"/>
          <p:cNvSpPr>
            <a:spLocks noChangeArrowheads="1"/>
          </p:cNvSpPr>
          <p:nvPr/>
        </p:nvSpPr>
        <p:spPr bwMode="auto">
          <a:xfrm>
            <a:off x="2268538" y="3573463"/>
            <a:ext cx="576262" cy="936625"/>
          </a:xfrm>
          <a:prstGeom prst="downArrow">
            <a:avLst>
              <a:gd name="adj1" fmla="val 50000"/>
              <a:gd name="adj2" fmla="val 40634"/>
            </a:avLst>
          </a:prstGeom>
          <a:solidFill>
            <a:srgbClr val="FF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a:p>
        </p:txBody>
      </p:sp>
      <p:sp>
        <p:nvSpPr>
          <p:cNvPr id="3083" name="AutoShape 17"/>
          <p:cNvSpPr>
            <a:spLocks noChangeArrowheads="1"/>
          </p:cNvSpPr>
          <p:nvPr/>
        </p:nvSpPr>
        <p:spPr bwMode="auto">
          <a:xfrm>
            <a:off x="6877050" y="3644900"/>
            <a:ext cx="576263" cy="936625"/>
          </a:xfrm>
          <a:prstGeom prst="downArrow">
            <a:avLst>
              <a:gd name="adj1" fmla="val 50000"/>
              <a:gd name="adj2" fmla="val 40634"/>
            </a:avLst>
          </a:prstGeom>
          <a:solidFill>
            <a:srgbClr val="FF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a:p>
        </p:txBody>
      </p:sp>
      <p:sp>
        <p:nvSpPr>
          <p:cNvPr id="3084" name="Text Box 25"/>
          <p:cNvSpPr txBox="1">
            <a:spLocks noChangeArrowheads="1"/>
          </p:cNvSpPr>
          <p:nvPr/>
        </p:nvSpPr>
        <p:spPr bwMode="auto">
          <a:xfrm>
            <a:off x="3708400" y="5516563"/>
            <a:ext cx="26654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it-IT" altLang="it-IT" sz="1600" b="1"/>
              <a:t>Organizzazione di strumenti, metodi</a:t>
            </a:r>
            <a:r>
              <a:rPr lang="it-IT" altLang="it-IT" sz="1800" b="1"/>
              <a:t>, (</a:t>
            </a:r>
            <a:r>
              <a:rPr lang="it-IT" altLang="it-IT" sz="1600" b="1" i="1"/>
              <a:t>approccio curricolare</a:t>
            </a:r>
            <a:r>
              <a:rPr lang="it-IT" altLang="it-IT" sz="1800" b="1"/>
              <a:t>)</a:t>
            </a:r>
          </a:p>
        </p:txBody>
      </p:sp>
      <p:sp>
        <p:nvSpPr>
          <p:cNvPr id="3085" name="Rectangle 26"/>
          <p:cNvSpPr>
            <a:spLocks noChangeArrowheads="1"/>
          </p:cNvSpPr>
          <p:nvPr/>
        </p:nvSpPr>
        <p:spPr bwMode="auto">
          <a:xfrm>
            <a:off x="1042988" y="5445125"/>
            <a:ext cx="2376487" cy="1223963"/>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a:p>
        </p:txBody>
      </p:sp>
      <p:sp>
        <p:nvSpPr>
          <p:cNvPr id="3086" name="Text Box 27"/>
          <p:cNvSpPr txBox="1">
            <a:spLocks noChangeArrowheads="1"/>
          </p:cNvSpPr>
          <p:nvPr/>
        </p:nvSpPr>
        <p:spPr bwMode="auto">
          <a:xfrm>
            <a:off x="1258888" y="5516563"/>
            <a:ext cx="19446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it-IT" altLang="it-IT" sz="1600" b="1"/>
              <a:t>Gestore umano: L’insegnante</a:t>
            </a:r>
          </a:p>
        </p:txBody>
      </p:sp>
      <p:sp>
        <p:nvSpPr>
          <p:cNvPr id="3087" name="Rectangle 29"/>
          <p:cNvSpPr>
            <a:spLocks noChangeArrowheads="1"/>
          </p:cNvSpPr>
          <p:nvPr/>
        </p:nvSpPr>
        <p:spPr bwMode="auto">
          <a:xfrm>
            <a:off x="6156325" y="5445125"/>
            <a:ext cx="2376488" cy="1223963"/>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a:p>
        </p:txBody>
      </p:sp>
      <p:sp>
        <p:nvSpPr>
          <p:cNvPr id="3088" name="Text Box 30"/>
          <p:cNvSpPr txBox="1">
            <a:spLocks noChangeArrowheads="1"/>
          </p:cNvSpPr>
          <p:nvPr/>
        </p:nvSpPr>
        <p:spPr bwMode="auto">
          <a:xfrm>
            <a:off x="6156325" y="5516563"/>
            <a:ext cx="2519363"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it-IT" altLang="it-IT" sz="1600" b="1"/>
              <a:t>Impiego di dispositivi: meccanici, interpersonali               (modelli costruttivistici</a:t>
            </a:r>
          </a:p>
        </p:txBody>
      </p:sp>
      <p:sp>
        <p:nvSpPr>
          <p:cNvPr id="3089" name="Text Box 31"/>
          <p:cNvSpPr txBox="1">
            <a:spLocks noChangeArrowheads="1"/>
          </p:cNvSpPr>
          <p:nvPr/>
        </p:nvSpPr>
        <p:spPr bwMode="auto">
          <a:xfrm>
            <a:off x="1619250" y="4581525"/>
            <a:ext cx="6264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it-IT" altLang="it-IT" sz="1800" b="1"/>
              <a:t>m o d e l l i    e   t e o r i e    d e l l a    c on o s c e n z a</a:t>
            </a:r>
          </a:p>
        </p:txBody>
      </p:sp>
      <p:sp>
        <p:nvSpPr>
          <p:cNvPr id="3090" name="Text Box 32"/>
          <p:cNvSpPr txBox="1">
            <a:spLocks noChangeArrowheads="1"/>
          </p:cNvSpPr>
          <p:nvPr/>
        </p:nvSpPr>
        <p:spPr bwMode="auto">
          <a:xfrm>
            <a:off x="179388" y="5013325"/>
            <a:ext cx="8424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it-IT" altLang="it-IT" sz="1800"/>
              <a:t>Livelli:       </a:t>
            </a:r>
            <a:r>
              <a:rPr lang="it-IT" altLang="it-IT" sz="1800" i="1"/>
              <a:t>teorico-epistemico           didattico-progettuale           tecnologico</a:t>
            </a:r>
          </a:p>
        </p:txBody>
      </p:sp>
    </p:spTree>
    <p:extLst>
      <p:ext uri="{BB962C8B-B14F-4D97-AF65-F5344CB8AC3E}">
        <p14:creationId xmlns:p14="http://schemas.microsoft.com/office/powerpoint/2010/main" val="147148059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3"/>
          <p:cNvSpPr>
            <a:spLocks noChangeArrowheads="1"/>
          </p:cNvSpPr>
          <p:nvPr/>
        </p:nvSpPr>
        <p:spPr bwMode="auto">
          <a:xfrm>
            <a:off x="2051050" y="-171450"/>
            <a:ext cx="4751388" cy="1871663"/>
          </a:xfrm>
          <a:prstGeom prst="horizontalScroll">
            <a:avLst>
              <a:gd name="adj" fmla="val 12500"/>
            </a:avLst>
          </a:prstGeom>
          <a:solidFill>
            <a:schemeClr val="accent1"/>
          </a:solidFill>
          <a:ln w="9525">
            <a:solidFill>
              <a:schemeClr val="tx1"/>
            </a:solidFill>
            <a:round/>
            <a:headEnd/>
            <a:tailEnd/>
          </a:ln>
          <a:effectLst>
            <a:outerShdw dist="107763" dir="13500000" algn="ctr" rotWithShape="0">
              <a:schemeClr val="bg2">
                <a:alpha val="50000"/>
              </a:schemeClr>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a:p>
        </p:txBody>
      </p:sp>
      <p:sp>
        <p:nvSpPr>
          <p:cNvPr id="9219" name="Text Box 4"/>
          <p:cNvSpPr txBox="1">
            <a:spLocks noChangeArrowheads="1"/>
          </p:cNvSpPr>
          <p:nvPr/>
        </p:nvSpPr>
        <p:spPr bwMode="auto">
          <a:xfrm>
            <a:off x="2627313" y="333375"/>
            <a:ext cx="3959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it-IT" altLang="it-IT" sz="2400" b="1"/>
              <a:t>Come si apprende</a:t>
            </a:r>
          </a:p>
        </p:txBody>
      </p:sp>
      <p:sp>
        <p:nvSpPr>
          <p:cNvPr id="9220" name="Text Box 18"/>
          <p:cNvSpPr txBox="1">
            <a:spLocks noChangeArrowheads="1"/>
          </p:cNvSpPr>
          <p:nvPr/>
        </p:nvSpPr>
        <p:spPr bwMode="auto">
          <a:xfrm>
            <a:off x="179388" y="5013325"/>
            <a:ext cx="8424862"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it-IT" altLang="it-IT" sz="1800" i="1"/>
          </a:p>
          <a:p>
            <a:pPr eaLnBrk="1" hangingPunct="1">
              <a:spcBef>
                <a:spcPct val="50000"/>
              </a:spcBef>
              <a:buFontTx/>
              <a:buNone/>
            </a:pPr>
            <a:endParaRPr lang="it-IT" altLang="it-IT" sz="1800" i="1"/>
          </a:p>
        </p:txBody>
      </p:sp>
      <p:sp>
        <p:nvSpPr>
          <p:cNvPr id="9221" name="Text Box 27"/>
          <p:cNvSpPr txBox="1">
            <a:spLocks noChangeArrowheads="1"/>
          </p:cNvSpPr>
          <p:nvPr/>
        </p:nvSpPr>
        <p:spPr bwMode="auto">
          <a:xfrm>
            <a:off x="1908175" y="1557338"/>
            <a:ext cx="4464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it-IT" altLang="it-IT" sz="1800"/>
              <a:t>           </a:t>
            </a:r>
            <a:r>
              <a:rPr lang="it-IT" altLang="it-IT" sz="1800" i="1"/>
              <a:t>due svolte  fondamentali</a:t>
            </a:r>
            <a:r>
              <a:rPr lang="it-IT" altLang="it-IT" sz="1800"/>
              <a:t>:</a:t>
            </a:r>
          </a:p>
        </p:txBody>
      </p:sp>
      <p:sp>
        <p:nvSpPr>
          <p:cNvPr id="9222" name="AutoShape 28"/>
          <p:cNvSpPr>
            <a:spLocks noChangeArrowheads="1"/>
          </p:cNvSpPr>
          <p:nvPr/>
        </p:nvSpPr>
        <p:spPr bwMode="auto">
          <a:xfrm>
            <a:off x="179388" y="2636838"/>
            <a:ext cx="3097212" cy="3241675"/>
          </a:xfrm>
          <a:prstGeom prst="verticalScroll">
            <a:avLst>
              <a:gd name="adj" fmla="val 12500"/>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a:p>
        </p:txBody>
      </p:sp>
      <p:sp>
        <p:nvSpPr>
          <p:cNvPr id="9223" name="Text Box 29"/>
          <p:cNvSpPr txBox="1">
            <a:spLocks noChangeArrowheads="1"/>
          </p:cNvSpPr>
          <p:nvPr/>
        </p:nvSpPr>
        <p:spPr bwMode="auto">
          <a:xfrm>
            <a:off x="1187450" y="2636838"/>
            <a:ext cx="1655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it-IT" altLang="it-IT" sz="1800"/>
              <a:t>Anni ‘50</a:t>
            </a:r>
          </a:p>
        </p:txBody>
      </p:sp>
      <p:sp>
        <p:nvSpPr>
          <p:cNvPr id="9224" name="Text Box 30"/>
          <p:cNvSpPr txBox="1">
            <a:spLocks noChangeArrowheads="1"/>
          </p:cNvSpPr>
          <p:nvPr/>
        </p:nvSpPr>
        <p:spPr bwMode="auto">
          <a:xfrm>
            <a:off x="539750" y="2205038"/>
            <a:ext cx="287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it-IT" altLang="it-IT" sz="1800"/>
              <a:t>Taglio oggettivistico</a:t>
            </a:r>
          </a:p>
        </p:txBody>
      </p:sp>
      <p:sp>
        <p:nvSpPr>
          <p:cNvPr id="9225" name="Text Box 31"/>
          <p:cNvSpPr txBox="1">
            <a:spLocks noChangeArrowheads="1"/>
          </p:cNvSpPr>
          <p:nvPr/>
        </p:nvSpPr>
        <p:spPr bwMode="auto">
          <a:xfrm>
            <a:off x="611188" y="3213100"/>
            <a:ext cx="2160587"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it-IT" altLang="it-IT" sz="1600" b="1"/>
              <a:t>Comportamentismo skinneriano …..                  nascita della scienza cognitiva…. con i suoi risvolti sul versante cibernetico, psico-neurologico obiettivi…U.D.</a:t>
            </a:r>
          </a:p>
        </p:txBody>
      </p:sp>
      <p:sp>
        <p:nvSpPr>
          <p:cNvPr id="9226" name="Rectangle 34"/>
          <p:cNvSpPr>
            <a:spLocks noChangeArrowheads="1"/>
          </p:cNvSpPr>
          <p:nvPr/>
        </p:nvSpPr>
        <p:spPr bwMode="auto">
          <a:xfrm>
            <a:off x="179388" y="6092825"/>
            <a:ext cx="3744912" cy="431800"/>
          </a:xfrm>
          <a:prstGeom prst="rect">
            <a:avLst/>
          </a:prstGeom>
          <a:solidFill>
            <a:srgbClr val="EBB3C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a:p>
        </p:txBody>
      </p:sp>
      <p:sp>
        <p:nvSpPr>
          <p:cNvPr id="9227" name="Text Box 35"/>
          <p:cNvSpPr txBox="1">
            <a:spLocks noChangeArrowheads="1"/>
          </p:cNvSpPr>
          <p:nvPr/>
        </p:nvSpPr>
        <p:spPr bwMode="auto">
          <a:xfrm>
            <a:off x="323850" y="6165850"/>
            <a:ext cx="3671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it-IT" altLang="it-IT" sz="1600" b="1"/>
              <a:t>tecnologie istruzione programmata</a:t>
            </a:r>
          </a:p>
        </p:txBody>
      </p:sp>
      <p:sp>
        <p:nvSpPr>
          <p:cNvPr id="9228" name="AutoShape 36"/>
          <p:cNvSpPr>
            <a:spLocks noChangeArrowheads="1"/>
          </p:cNvSpPr>
          <p:nvPr/>
        </p:nvSpPr>
        <p:spPr bwMode="auto">
          <a:xfrm>
            <a:off x="2916238" y="2565400"/>
            <a:ext cx="3097212" cy="3097213"/>
          </a:xfrm>
          <a:prstGeom prst="verticalScroll">
            <a:avLst>
              <a:gd name="adj" fmla="val 12500"/>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a:p>
        </p:txBody>
      </p:sp>
      <p:sp>
        <p:nvSpPr>
          <p:cNvPr id="9229" name="Text Box 37"/>
          <p:cNvSpPr txBox="1">
            <a:spLocks noChangeArrowheads="1"/>
          </p:cNvSpPr>
          <p:nvPr/>
        </p:nvSpPr>
        <p:spPr bwMode="auto">
          <a:xfrm>
            <a:off x="3348038" y="2060575"/>
            <a:ext cx="287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it-IT" altLang="it-IT" sz="1800"/>
              <a:t>Taglio costruttivistico</a:t>
            </a:r>
          </a:p>
        </p:txBody>
      </p:sp>
      <p:sp>
        <p:nvSpPr>
          <p:cNvPr id="9230" name="Text Box 38"/>
          <p:cNvSpPr txBox="1">
            <a:spLocks noChangeArrowheads="1"/>
          </p:cNvSpPr>
          <p:nvPr/>
        </p:nvSpPr>
        <p:spPr bwMode="auto">
          <a:xfrm>
            <a:off x="4067175" y="2565400"/>
            <a:ext cx="1584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it-IT" altLang="it-IT" sz="1800"/>
              <a:t>Anni ‘ 80</a:t>
            </a:r>
          </a:p>
        </p:txBody>
      </p:sp>
      <p:sp>
        <p:nvSpPr>
          <p:cNvPr id="9231" name="Text Box 39"/>
          <p:cNvSpPr txBox="1">
            <a:spLocks noChangeArrowheads="1"/>
          </p:cNvSpPr>
          <p:nvPr/>
        </p:nvSpPr>
        <p:spPr bwMode="auto">
          <a:xfrm>
            <a:off x="3419475" y="2997200"/>
            <a:ext cx="21590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it-IT" altLang="it-IT" sz="1600" b="1"/>
              <a:t>Conoscenza come prodotto di una costruzione attiva del soggetto,              che si svolge in un contesto concreto in forme di collaborazione e negoziazione sociale</a:t>
            </a:r>
          </a:p>
        </p:txBody>
      </p:sp>
      <p:sp>
        <p:nvSpPr>
          <p:cNvPr id="9232" name="Rectangle 40"/>
          <p:cNvSpPr>
            <a:spLocks noChangeArrowheads="1"/>
          </p:cNvSpPr>
          <p:nvPr/>
        </p:nvSpPr>
        <p:spPr bwMode="auto">
          <a:xfrm>
            <a:off x="5399088" y="6092825"/>
            <a:ext cx="3744912" cy="431800"/>
          </a:xfrm>
          <a:prstGeom prst="rect">
            <a:avLst/>
          </a:prstGeom>
          <a:solidFill>
            <a:srgbClr val="EBB3C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a:p>
        </p:txBody>
      </p:sp>
      <p:sp>
        <p:nvSpPr>
          <p:cNvPr id="9233" name="Rectangle 41"/>
          <p:cNvSpPr>
            <a:spLocks noChangeArrowheads="1"/>
          </p:cNvSpPr>
          <p:nvPr/>
        </p:nvSpPr>
        <p:spPr bwMode="auto">
          <a:xfrm>
            <a:off x="4067175" y="6092825"/>
            <a:ext cx="1152525" cy="431800"/>
          </a:xfrm>
          <a:prstGeom prst="rect">
            <a:avLst/>
          </a:prstGeom>
          <a:solidFill>
            <a:srgbClr val="EBB3CA"/>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a:p>
        </p:txBody>
      </p:sp>
      <p:sp>
        <p:nvSpPr>
          <p:cNvPr id="9234" name="Text Box 42"/>
          <p:cNvSpPr txBox="1">
            <a:spLocks noChangeArrowheads="1"/>
          </p:cNvSpPr>
          <p:nvPr/>
        </p:nvSpPr>
        <p:spPr bwMode="auto">
          <a:xfrm>
            <a:off x="4067175" y="6165850"/>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it-IT" altLang="it-IT" sz="1800"/>
              <a:t>H.I.P./I.A.</a:t>
            </a:r>
          </a:p>
        </p:txBody>
      </p:sp>
      <p:sp>
        <p:nvSpPr>
          <p:cNvPr id="9235" name="Text Box 43"/>
          <p:cNvSpPr txBox="1">
            <a:spLocks noChangeArrowheads="1"/>
          </p:cNvSpPr>
          <p:nvPr/>
        </p:nvSpPr>
        <p:spPr bwMode="auto">
          <a:xfrm>
            <a:off x="5580063" y="6092825"/>
            <a:ext cx="338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it-IT" altLang="it-IT" sz="1800"/>
              <a:t>Le nuove tecnologie, internet</a:t>
            </a:r>
          </a:p>
        </p:txBody>
      </p:sp>
      <p:sp>
        <p:nvSpPr>
          <p:cNvPr id="9236" name="AutoShape 36"/>
          <p:cNvSpPr>
            <a:spLocks noChangeArrowheads="1"/>
          </p:cNvSpPr>
          <p:nvPr/>
        </p:nvSpPr>
        <p:spPr bwMode="auto">
          <a:xfrm>
            <a:off x="5795963" y="2565400"/>
            <a:ext cx="3097212" cy="3097213"/>
          </a:xfrm>
          <a:prstGeom prst="verticalScroll">
            <a:avLst>
              <a:gd name="adj" fmla="val 12500"/>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a:p>
        </p:txBody>
      </p:sp>
      <p:sp>
        <p:nvSpPr>
          <p:cNvPr id="9237" name="Text Box 21"/>
          <p:cNvSpPr txBox="1">
            <a:spLocks noChangeArrowheads="1"/>
          </p:cNvSpPr>
          <p:nvPr/>
        </p:nvSpPr>
        <p:spPr bwMode="auto">
          <a:xfrm>
            <a:off x="6588125" y="2636838"/>
            <a:ext cx="2305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it-IT" altLang="it-IT" sz="1800"/>
              <a:t>Anni  recenti</a:t>
            </a:r>
          </a:p>
        </p:txBody>
      </p:sp>
      <p:sp>
        <p:nvSpPr>
          <p:cNvPr id="9238" name="Text Box 22"/>
          <p:cNvSpPr txBox="1">
            <a:spLocks noChangeArrowheads="1"/>
          </p:cNvSpPr>
          <p:nvPr/>
        </p:nvSpPr>
        <p:spPr bwMode="auto">
          <a:xfrm>
            <a:off x="6372225" y="3213100"/>
            <a:ext cx="2087563"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it-IT" altLang="it-IT" sz="1800" b="1"/>
              <a:t>Unità di apprendimento</a:t>
            </a:r>
          </a:p>
          <a:p>
            <a:pPr eaLnBrk="1" hangingPunct="1">
              <a:spcBef>
                <a:spcPct val="50000"/>
              </a:spcBef>
              <a:buFontTx/>
              <a:buNone/>
            </a:pPr>
            <a:endParaRPr lang="it-IT" altLang="it-IT" sz="1800"/>
          </a:p>
          <a:p>
            <a:pPr eaLnBrk="1" hangingPunct="1">
              <a:spcBef>
                <a:spcPct val="50000"/>
              </a:spcBef>
              <a:buFontTx/>
              <a:buNone/>
            </a:pPr>
            <a:r>
              <a:rPr lang="it-IT" altLang="it-IT" sz="1800" b="1"/>
              <a:t>Didattica basata sulle competenze</a:t>
            </a:r>
          </a:p>
        </p:txBody>
      </p:sp>
    </p:spTree>
    <p:extLst>
      <p:ext uri="{BB962C8B-B14F-4D97-AF65-F5344CB8AC3E}">
        <p14:creationId xmlns:p14="http://schemas.microsoft.com/office/powerpoint/2010/main" val="418071344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2659</Words>
  <Application>Microsoft Office PowerPoint</Application>
  <PresentationFormat>Presentazione su schermo (4:3)</PresentationFormat>
  <Paragraphs>210</Paragraphs>
  <Slides>28</Slides>
  <Notes>19</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28</vt:i4>
      </vt:variant>
    </vt:vector>
  </HeadingPairs>
  <TitlesOfParts>
    <vt:vector size="30" baseType="lpstr">
      <vt:lpstr>Struttura predefinita</vt:lpstr>
      <vt:lpstr>Documento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 nuovi saperi e le competenze strumentali, umanistiche</vt:lpstr>
      <vt:lpstr>I nuovi sapere e le competenze</vt:lpstr>
      <vt:lpstr>le competenze</vt:lpstr>
      <vt:lpstr>Sono state elaborate, a livello internazionale/nazionale  molte liste delle competenze. Si possono distinguere le seguenti tipologie di competenze  Gauthier (2006): </vt:lpstr>
      <vt:lpstr>le competenze</vt:lpstr>
      <vt:lpstr>le competenze</vt:lpstr>
      <vt:lpstr>I profili di competenza  fanno riferimento:</vt:lpstr>
      <vt:lpstr>Curricolo e competenze</vt:lpstr>
      <vt:lpstr>Curricolo e competenze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venanzio</dc:creator>
  <cp:lastModifiedBy>venanzio</cp:lastModifiedBy>
  <cp:revision>19</cp:revision>
  <dcterms:created xsi:type="dcterms:W3CDTF">2015-03-13T10:12:06Z</dcterms:created>
  <dcterms:modified xsi:type="dcterms:W3CDTF">2015-03-28T18:29:16Z</dcterms:modified>
</cp:coreProperties>
</file>