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0" r:id="rId18"/>
  </p:sldIdLst>
  <p:sldSz cx="18288000" cy="10287000"/>
  <p:notesSz cx="6858000" cy="9144000"/>
  <p:embeddedFontLst>
    <p:embeddedFont>
      <p:font typeface="More Sugar Thin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andy Casual" panose="020B060402020202020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Sanchez" panose="020B0604020202020204" charset="0"/>
      <p:regular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  <p:embeddedFont>
      <p:font typeface="League Spartan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D11F-3560-44DC-A93F-DBDE3B40F096}" type="datetimeFigureOut">
              <a:rPr lang="es-PA" smtClean="0"/>
              <a:t>09/25/2023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14AF-1478-4E35-9C54-47F69BDCAE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8012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14AF-1478-4E35-9C54-47F69BDCAE19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9120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14AF-1478-4E35-9C54-47F69BDCAE19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64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1951178"/>
            <a:ext cx="13034964" cy="376382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1"/>
            <a:ext cx="13034964" cy="2057399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1" y="6434061"/>
            <a:ext cx="15546648" cy="121741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7116" y="1047392"/>
            <a:ext cx="14733798" cy="482120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7663092"/>
            <a:ext cx="15546678" cy="1023708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914399"/>
            <a:ext cx="15546678" cy="5140868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307232"/>
            <a:ext cx="15546678" cy="237957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8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8921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6559195"/>
            <a:ext cx="15546678" cy="213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2232" y="113124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6337" y="44903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34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3208082"/>
            <a:ext cx="15546678" cy="376775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993503"/>
            <a:ext cx="15546678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61" y="914400"/>
            <a:ext cx="15546678" cy="240764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61" y="3550640"/>
            <a:ext cx="494846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61" y="4415033"/>
            <a:ext cx="4948464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584" y="3550640"/>
            <a:ext cx="493728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2023" y="4415033"/>
            <a:ext cx="4955027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7" y="3550640"/>
            <a:ext cx="49573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59947" y="4415033"/>
            <a:ext cx="4957392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61" y="916158"/>
            <a:ext cx="15546678" cy="240588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62" y="6307230"/>
            <a:ext cx="494461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0662" y="3550640"/>
            <a:ext cx="4944614" cy="2286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62" y="7171623"/>
            <a:ext cx="4944614" cy="1515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139" y="6307230"/>
            <a:ext cx="495274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62022" y="3550640"/>
            <a:ext cx="4955028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71621"/>
            <a:ext cx="4955028" cy="151517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6307230"/>
            <a:ext cx="495102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959947" y="3550640"/>
            <a:ext cx="4957392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760" y="7171618"/>
            <a:ext cx="4957580" cy="151518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3550640"/>
            <a:ext cx="15546678" cy="513616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914402"/>
            <a:ext cx="3829989" cy="7772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914402"/>
            <a:ext cx="11488086" cy="77723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15545739" cy="513616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1242845"/>
            <a:ext cx="15527628" cy="410522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1" y="5486186"/>
            <a:ext cx="15527628" cy="20522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7659039" cy="513616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258300" y="3550639"/>
            <a:ext cx="7658100" cy="513616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92" y="3556527"/>
            <a:ext cx="7310211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370662" y="4576519"/>
            <a:ext cx="7659041" cy="41102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4635" y="3556527"/>
            <a:ext cx="7322706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9258301" y="4576519"/>
            <a:ext cx="7658102" cy="41102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7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914400"/>
            <a:ext cx="5903532" cy="303487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617094" y="914401"/>
            <a:ext cx="9300245" cy="77723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2" y="3949278"/>
            <a:ext cx="5903534" cy="4737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2" y="914400"/>
            <a:ext cx="8902454" cy="303488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5" y="914402"/>
            <a:ext cx="4883037" cy="77724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3949278"/>
            <a:ext cx="8902424" cy="4737521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3" y="3550640"/>
            <a:ext cx="15546678" cy="513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6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62" y="8824913"/>
            <a:ext cx="1000933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4632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tx1"/>
        </a:buClr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14.png"/><Relationship Id="rId12" Type="http://schemas.openxmlformats.org/officeDocument/2006/relationships/image" Target="../media/image12.png"/><Relationship Id="rId17" Type="http://schemas.openxmlformats.org/officeDocument/2006/relationships/image" Target="../media/image46.svg"/><Relationship Id="rId2" Type="http://schemas.openxmlformats.org/officeDocument/2006/relationships/image" Target="../media/image23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0.svg"/><Relationship Id="rId24" Type="http://schemas.openxmlformats.org/officeDocument/2006/relationships/image" Target="../media/image15.png"/><Relationship Id="rId5" Type="http://schemas.openxmlformats.org/officeDocument/2006/relationships/image" Target="../media/image38.svg"/><Relationship Id="rId23" Type="http://schemas.openxmlformats.org/officeDocument/2006/relationships/image" Target="../media/image48.svg"/><Relationship Id="rId28" Type="http://schemas.openxmlformats.org/officeDocument/2006/relationships/image" Target="../media/image10.png"/><Relationship Id="rId14" Type="http://schemas.openxmlformats.org/officeDocument/2006/relationships/image" Target="../media/image13.png"/><Relationship Id="rId27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5.png"/><Relationship Id="rId3" Type="http://schemas.openxmlformats.org/officeDocument/2006/relationships/image" Target="../media/image23.png"/><Relationship Id="rId21" Type="http://schemas.openxmlformats.org/officeDocument/2006/relationships/image" Target="../media/image12.svg"/><Relationship Id="rId12" Type="http://schemas.openxmlformats.org/officeDocument/2006/relationships/image" Target="../media/image12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0.svg"/><Relationship Id="rId24" Type="http://schemas.openxmlformats.org/officeDocument/2006/relationships/image" Target="../media/image15.png"/><Relationship Id="rId5" Type="http://schemas.openxmlformats.org/officeDocument/2006/relationships/image" Target="../media/image38.svg"/><Relationship Id="rId15" Type="http://schemas.openxmlformats.org/officeDocument/2006/relationships/image" Target="../media/image44.svg"/><Relationship Id="rId23" Type="http://schemas.openxmlformats.org/officeDocument/2006/relationships/image" Target="../media/image48.svg"/><Relationship Id="rId28" Type="http://schemas.openxmlformats.org/officeDocument/2006/relationships/image" Target="../media/image10.png"/><Relationship Id="rId14" Type="http://schemas.openxmlformats.org/officeDocument/2006/relationships/image" Target="../media/image24.png"/><Relationship Id="rId22" Type="http://schemas.openxmlformats.org/officeDocument/2006/relationships/image" Target="../media/image14.png"/><Relationship Id="rId27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18" Type="http://schemas.openxmlformats.org/officeDocument/2006/relationships/image" Target="../media/image16.png"/><Relationship Id="rId21" Type="http://schemas.openxmlformats.org/officeDocument/2006/relationships/image" Target="../media/image50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18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23" Type="http://schemas.openxmlformats.org/officeDocument/2006/relationships/image" Target="../media/image60.sv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23" Type="http://schemas.openxmlformats.org/officeDocument/2006/relationships/image" Target="../media/image60.svg"/><Relationship Id="rId19" Type="http://schemas.openxmlformats.org/officeDocument/2006/relationships/image" Target="../media/image48.sv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18" Type="http://schemas.openxmlformats.org/officeDocument/2006/relationships/image" Target="../media/image25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23" Type="http://schemas.openxmlformats.org/officeDocument/2006/relationships/image" Target="../media/image60.sv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8.png"/><Relationship Id="rId3" Type="http://schemas.openxmlformats.org/officeDocument/2006/relationships/image" Target="../media/image62.svg"/><Relationship Id="rId21" Type="http://schemas.openxmlformats.org/officeDocument/2006/relationships/image" Target="../media/image20.svg"/><Relationship Id="rId17" Type="http://schemas.openxmlformats.org/officeDocument/2006/relationships/image" Target="../media/image14.svg"/><Relationship Id="rId2" Type="http://schemas.openxmlformats.org/officeDocument/2006/relationships/image" Target="../media/image26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.svg"/><Relationship Id="rId23" Type="http://schemas.openxmlformats.org/officeDocument/2006/relationships/image" Target="../media/image22.svg"/><Relationship Id="rId19" Type="http://schemas.openxmlformats.org/officeDocument/2006/relationships/image" Target="../media/image16.svg"/><Relationship Id="rId4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.svg"/><Relationship Id="rId2" Type="http://schemas.openxmlformats.org/officeDocument/2006/relationships/image" Target="../media/image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9" Type="http://schemas.openxmlformats.org/officeDocument/2006/relationships/image" Target="../media/image32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18" Type="http://schemas.openxmlformats.org/officeDocument/2006/relationships/image" Target="../media/image5.png"/><Relationship Id="rId21" Type="http://schemas.openxmlformats.org/officeDocument/2006/relationships/image" Target="../media/image12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image" Target="../media/image46.svg"/><Relationship Id="rId2" Type="http://schemas.openxmlformats.org/officeDocument/2006/relationships/image" Target="../media/image4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24" Type="http://schemas.openxmlformats.org/officeDocument/2006/relationships/image" Target="../media/image15.png"/><Relationship Id="rId23" Type="http://schemas.openxmlformats.org/officeDocument/2006/relationships/image" Target="../media/image48.svg"/><Relationship Id="rId28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4.png"/><Relationship Id="rId27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2.svg"/><Relationship Id="rId18" Type="http://schemas.openxmlformats.org/officeDocument/2006/relationships/image" Target="../media/image5.png"/><Relationship Id="rId26" Type="http://schemas.openxmlformats.org/officeDocument/2006/relationships/image" Target="../media/image15.png"/><Relationship Id="rId21" Type="http://schemas.openxmlformats.org/officeDocument/2006/relationships/image" Target="../media/image12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image" Target="../media/image46.svg"/><Relationship Id="rId25" Type="http://schemas.openxmlformats.org/officeDocument/2006/relationships/image" Target="../media/image50.svg"/><Relationship Id="rId2" Type="http://schemas.openxmlformats.org/officeDocument/2006/relationships/image" Target="../media/image4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24" Type="http://schemas.openxmlformats.org/officeDocument/2006/relationships/image" Target="../media/image16.png"/><Relationship Id="rId23" Type="http://schemas.openxmlformats.org/officeDocument/2006/relationships/image" Target="../media/image48.svg"/><Relationship Id="rId28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4.png"/><Relationship Id="rId27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6" Type="http://schemas.openxmlformats.org/officeDocument/2006/relationships/image" Target="../media/image21.png"/><Relationship Id="rId21" Type="http://schemas.openxmlformats.org/officeDocument/2006/relationships/image" Target="../media/image54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9" Type="http://schemas.openxmlformats.org/officeDocument/2006/relationships/image" Target="../media/image8.svg"/><Relationship Id="rId22" Type="http://schemas.openxmlformats.org/officeDocument/2006/relationships/image" Target="../media/image8.png"/><Relationship Id="rId27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9.png"/><Relationship Id="rId26" Type="http://schemas.openxmlformats.org/officeDocument/2006/relationships/image" Target="../media/image21.png"/><Relationship Id="rId21" Type="http://schemas.openxmlformats.org/officeDocument/2006/relationships/image" Target="../media/image54.svg"/><Relationship Id="rId12" Type="http://schemas.openxmlformats.org/officeDocument/2006/relationships/image" Target="../media/image4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8.png"/><Relationship Id="rId27" Type="http://schemas.openxmlformats.org/officeDocument/2006/relationships/image" Target="../media/image58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6" Type="http://schemas.openxmlformats.org/officeDocument/2006/relationships/image" Target="../media/image21.png"/><Relationship Id="rId21" Type="http://schemas.openxmlformats.org/officeDocument/2006/relationships/image" Target="../media/image54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9" Type="http://schemas.openxmlformats.org/officeDocument/2006/relationships/image" Target="../media/image8.svg"/><Relationship Id="rId22" Type="http://schemas.openxmlformats.org/officeDocument/2006/relationships/image" Target="../media/image8.png"/><Relationship Id="rId27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26" Type="http://schemas.openxmlformats.org/officeDocument/2006/relationships/image" Target="../media/image21.png"/><Relationship Id="rId21" Type="http://schemas.openxmlformats.org/officeDocument/2006/relationships/image" Target="../media/image54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9" Type="http://schemas.openxmlformats.org/officeDocument/2006/relationships/image" Target="../media/image8.svg"/><Relationship Id="rId22" Type="http://schemas.openxmlformats.org/officeDocument/2006/relationships/image" Target="../media/image8.png"/><Relationship Id="rId27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12" Type="http://schemas.openxmlformats.org/officeDocument/2006/relationships/image" Target="../media/image12.png"/><Relationship Id="rId17" Type="http://schemas.openxmlformats.org/officeDocument/2006/relationships/image" Target="../media/image46.svg"/><Relationship Id="rId2" Type="http://schemas.openxmlformats.org/officeDocument/2006/relationships/image" Target="../media/image22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0.svg"/><Relationship Id="rId5" Type="http://schemas.openxmlformats.org/officeDocument/2006/relationships/image" Target="../media/image38.svg"/><Relationship Id="rId28" Type="http://schemas.openxmlformats.org/officeDocument/2006/relationships/image" Target="../media/image10.png"/><Relationship Id="rId4" Type="http://schemas.openxmlformats.org/officeDocument/2006/relationships/image" Target="../media/image23.png"/><Relationship Id="rId14" Type="http://schemas.openxmlformats.org/officeDocument/2006/relationships/image" Target="../media/image13.png"/><Relationship Id="rId27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75329">
            <a:off x="10831178" y="-3013047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8" y="0"/>
                </a:lnTo>
                <a:lnTo>
                  <a:pt x="9374538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3" name="Freeform 3"/>
          <p:cNvSpPr/>
          <p:nvPr/>
        </p:nvSpPr>
        <p:spPr>
          <a:xfrm rot="2405708">
            <a:off x="-3336054" y="8047354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3"/>
                </a:lnTo>
                <a:lnTo>
                  <a:pt x="0" y="69967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4" name="Freeform 4"/>
          <p:cNvSpPr/>
          <p:nvPr/>
        </p:nvSpPr>
        <p:spPr>
          <a:xfrm rot="-5527056">
            <a:off x="-2991288" y="-5838369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 rot="-4143192">
            <a:off x="12100504" y="9265823"/>
            <a:ext cx="8034626" cy="6587360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9377189" y="-3700436"/>
            <a:ext cx="715821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064" y="803910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32293" y="3900721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75229">
            <a:off x="6905424" y="7807226"/>
            <a:ext cx="4477152" cy="1245462"/>
          </a:xfrm>
          <a:custGeom>
            <a:avLst/>
            <a:gdLst/>
            <a:ahLst/>
            <a:cxnLst/>
            <a:rect l="l" t="t" r="r" b="b"/>
            <a:pathLst>
              <a:path w="4477152" h="1245462">
                <a:moveTo>
                  <a:pt x="0" y="0"/>
                </a:moveTo>
                <a:lnTo>
                  <a:pt x="4477152" y="0"/>
                </a:lnTo>
                <a:lnTo>
                  <a:pt x="4477152" y="1245462"/>
                </a:lnTo>
                <a:lnTo>
                  <a:pt x="0" y="12454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272167">
            <a:off x="4642510" y="2196266"/>
            <a:ext cx="1936471" cy="874717"/>
          </a:xfrm>
          <a:custGeom>
            <a:avLst/>
            <a:gdLst/>
            <a:ahLst/>
            <a:cxnLst/>
            <a:rect l="l" t="t" r="r" b="b"/>
            <a:pathLst>
              <a:path w="1936471" h="874717">
                <a:moveTo>
                  <a:pt x="0" y="0"/>
                </a:moveTo>
                <a:lnTo>
                  <a:pt x="1936471" y="0"/>
                </a:lnTo>
                <a:lnTo>
                  <a:pt x="1936471" y="874718"/>
                </a:lnTo>
                <a:lnTo>
                  <a:pt x="0" y="8747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66801" y="2758485"/>
            <a:ext cx="16761186" cy="634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12"/>
              </a:lnSpc>
            </a:pPr>
            <a:r>
              <a:rPr lang="en-US" sz="9154" dirty="0">
                <a:solidFill>
                  <a:srgbClr val="474747"/>
                </a:solidFill>
                <a:latin typeface="Handy Casual"/>
              </a:rPr>
              <a:t>DIRECCIÓN GENERAL DE EDUCACIÓN</a:t>
            </a:r>
          </a:p>
          <a:p>
            <a:pPr algn="ctr">
              <a:lnSpc>
                <a:spcPts val="9612"/>
              </a:lnSpc>
            </a:pP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Dirección</a:t>
            </a:r>
            <a:r>
              <a:rPr lang="en-US" sz="9154" dirty="0">
                <a:solidFill>
                  <a:srgbClr val="474747"/>
                </a:solidFill>
                <a:latin typeface="Handy Casual"/>
              </a:rPr>
              <a:t> Nacional de </a:t>
            </a: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Educación</a:t>
            </a:r>
            <a:r>
              <a:rPr lang="en-US" sz="9154" dirty="0">
                <a:solidFill>
                  <a:srgbClr val="474747"/>
                </a:solidFill>
                <a:latin typeface="Handy Casual"/>
              </a:rPr>
              <a:t> de </a:t>
            </a: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Jóvenes</a:t>
            </a:r>
            <a:r>
              <a:rPr lang="en-US" sz="9154" dirty="0">
                <a:solidFill>
                  <a:srgbClr val="474747"/>
                </a:solidFill>
                <a:latin typeface="Handy Casual"/>
              </a:rPr>
              <a:t> y </a:t>
            </a: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Adultos</a:t>
            </a:r>
            <a:endParaRPr lang="en-US" sz="9154" dirty="0">
              <a:solidFill>
                <a:srgbClr val="474747"/>
              </a:solidFill>
              <a:latin typeface="Handy Casual"/>
            </a:endParaRPr>
          </a:p>
          <a:p>
            <a:pPr algn="ctr">
              <a:lnSpc>
                <a:spcPts val="9612"/>
              </a:lnSpc>
            </a:pPr>
            <a:r>
              <a:rPr lang="en-US" sz="9154" dirty="0">
                <a:solidFill>
                  <a:srgbClr val="474747"/>
                </a:solidFill>
                <a:latin typeface="Handy Casual"/>
              </a:rPr>
              <a:t>Plan de </a:t>
            </a: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Intervención</a:t>
            </a:r>
            <a:r>
              <a:rPr lang="en-US" sz="9154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9154" dirty="0" err="1">
                <a:solidFill>
                  <a:srgbClr val="474747"/>
                </a:solidFill>
                <a:latin typeface="Handy Casual"/>
              </a:rPr>
              <a:t>Andragógica</a:t>
            </a:r>
            <a:endParaRPr lang="en-US" sz="9154" dirty="0">
              <a:solidFill>
                <a:srgbClr val="474747"/>
              </a:solidFill>
              <a:latin typeface="Handy Casual"/>
            </a:endParaRPr>
          </a:p>
          <a:p>
            <a:pPr algn="ctr">
              <a:lnSpc>
                <a:spcPts val="9612"/>
              </a:lnSpc>
            </a:pPr>
            <a:r>
              <a:rPr lang="en-US" sz="9154" dirty="0">
                <a:solidFill>
                  <a:srgbClr val="474747"/>
                </a:solidFill>
                <a:latin typeface="Handy Casual"/>
              </a:rPr>
              <a:t>(P.I.A.)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527292" y="-372822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6157698" y="834336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9652" y="3880920"/>
            <a:ext cx="5035118" cy="5215282"/>
          </a:xfrm>
          <a:custGeom>
            <a:avLst/>
            <a:gdLst/>
            <a:ahLst/>
            <a:cxnLst/>
            <a:rect l="l" t="t" r="r" b="b"/>
            <a:pathLst>
              <a:path w="5035118" h="5215282">
                <a:moveTo>
                  <a:pt x="0" y="0"/>
                </a:moveTo>
                <a:lnTo>
                  <a:pt x="5035118" y="0"/>
                </a:lnTo>
                <a:lnTo>
                  <a:pt x="5035118" y="5215281"/>
                </a:lnTo>
                <a:lnTo>
                  <a:pt x="0" y="5215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9" name="Freeform 9"/>
          <p:cNvSpPr/>
          <p:nvPr/>
        </p:nvSpPr>
        <p:spPr>
          <a:xfrm rot="-214886">
            <a:off x="3343396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34149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5" y="0"/>
                </a:lnTo>
                <a:lnTo>
                  <a:pt x="4616505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8259280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53230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13" name="Freeform 13"/>
          <p:cNvSpPr/>
          <p:nvPr/>
        </p:nvSpPr>
        <p:spPr>
          <a:xfrm rot="-211641">
            <a:off x="13178362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</p:sp>
      <p:sp>
        <p:nvSpPr>
          <p:cNvPr id="15" name="Freeform 15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16" name="Freeform 16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</p:sp>
      <p:sp>
        <p:nvSpPr>
          <p:cNvPr id="18" name="TextBox 18"/>
          <p:cNvSpPr txBox="1"/>
          <p:nvPr/>
        </p:nvSpPr>
        <p:spPr>
          <a:xfrm>
            <a:off x="6837346" y="4688074"/>
            <a:ext cx="4613308" cy="301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6"/>
              </a:lnSpc>
              <a:spcBef>
                <a:spcPct val="0"/>
              </a:spcBef>
            </a:pPr>
            <a:r>
              <a:rPr lang="en-US" sz="4520">
                <a:solidFill>
                  <a:srgbClr val="474747"/>
                </a:solidFill>
                <a:latin typeface="Sanchez"/>
              </a:rPr>
              <a:t>5. Adecuación a los contextos socioculturales de los participantes</a:t>
            </a:r>
          </a:p>
        </p:txBody>
      </p:sp>
      <p:sp>
        <p:nvSpPr>
          <p:cNvPr id="19" name="Freeform 19"/>
          <p:cNvSpPr/>
          <p:nvPr/>
        </p:nvSpPr>
        <p:spPr>
          <a:xfrm rot="-616061">
            <a:off x="11628318" y="7383037"/>
            <a:ext cx="742475" cy="1660286"/>
          </a:xfrm>
          <a:custGeom>
            <a:avLst/>
            <a:gdLst/>
            <a:ahLst/>
            <a:cxnLst/>
            <a:rect l="l" t="t" r="r" b="b"/>
            <a:pathLst>
              <a:path w="742475" h="1660286">
                <a:moveTo>
                  <a:pt x="0" y="0"/>
                </a:moveTo>
                <a:lnTo>
                  <a:pt x="742475" y="0"/>
                </a:lnTo>
                <a:lnTo>
                  <a:pt x="742475" y="1660286"/>
                </a:lnTo>
                <a:lnTo>
                  <a:pt x="0" y="16602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99652" y="4697599"/>
            <a:ext cx="5035118" cy="397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2"/>
              </a:lnSpc>
              <a:spcBef>
                <a:spcPct val="0"/>
              </a:spcBef>
            </a:pPr>
            <a:r>
              <a:rPr lang="en-US" sz="5021">
                <a:solidFill>
                  <a:srgbClr val="474747"/>
                </a:solidFill>
                <a:latin typeface="Sanchez"/>
              </a:rPr>
              <a:t>4. Flexibilidad de los horarios y adecuación epistemológica de los contenidos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50709" y="4577332"/>
            <a:ext cx="4192430" cy="322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6"/>
              </a:lnSpc>
              <a:spcBef>
                <a:spcPct val="0"/>
              </a:spcBef>
            </a:pPr>
            <a:r>
              <a:rPr lang="en-US" sz="4034">
                <a:solidFill>
                  <a:srgbClr val="474747"/>
                </a:solidFill>
                <a:latin typeface="Sanchez"/>
              </a:rPr>
              <a:t>6. Énfasis en el equilibrio de los contenidos conceptuales, procedimentales y actitudinales</a:t>
            </a:r>
          </a:p>
        </p:txBody>
      </p:sp>
      <p:sp>
        <p:nvSpPr>
          <p:cNvPr id="22" name="Freeform 22"/>
          <p:cNvSpPr/>
          <p:nvPr/>
        </p:nvSpPr>
        <p:spPr>
          <a:xfrm rot="-4288530" flipH="1">
            <a:off x="1883011" y="2538130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2259" y="494889"/>
            <a:ext cx="17550743" cy="187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6"/>
              </a:lnSpc>
            </a:pPr>
            <a:r>
              <a:rPr lang="en-US" sz="6939">
                <a:solidFill>
                  <a:srgbClr val="474747"/>
                </a:solidFill>
                <a:ea typeface="Handy Casual"/>
              </a:rPr>
              <a:t>﻿EL PLAN DE INTERVENCIÓN ANDRAGÓGICA ESTÁ SUSTENTADO EN LOS PRINCIPIOS DE LA CIENCIA ANDRAGÓGICA: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527292" y="-3687050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/>
          <a:lstStyle/>
          <a:p>
            <a:endParaRPr lang="es-MX" dirty="0" smtClean="0"/>
          </a:p>
          <a:p>
            <a:endParaRPr lang="es-PA" dirty="0"/>
          </a:p>
        </p:txBody>
      </p:sp>
      <p:sp>
        <p:nvSpPr>
          <p:cNvPr id="3" name="Freeform 3"/>
          <p:cNvSpPr/>
          <p:nvPr/>
        </p:nvSpPr>
        <p:spPr>
          <a:xfrm>
            <a:off x="16157698" y="834336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9652" y="3880920"/>
            <a:ext cx="5661050" cy="5863611"/>
          </a:xfrm>
          <a:custGeom>
            <a:avLst/>
            <a:gdLst/>
            <a:ahLst/>
            <a:cxnLst/>
            <a:rect l="l" t="t" r="r" b="b"/>
            <a:pathLst>
              <a:path w="5661050" h="5863611">
                <a:moveTo>
                  <a:pt x="0" y="0"/>
                </a:moveTo>
                <a:lnTo>
                  <a:pt x="5661050" y="0"/>
                </a:lnTo>
                <a:lnTo>
                  <a:pt x="5661050" y="5863611"/>
                </a:lnTo>
                <a:lnTo>
                  <a:pt x="0" y="5863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14886">
            <a:off x="3343396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80127" y="3880920"/>
            <a:ext cx="6189608" cy="6411082"/>
          </a:xfrm>
          <a:custGeom>
            <a:avLst/>
            <a:gdLst/>
            <a:ahLst/>
            <a:cxnLst/>
            <a:rect l="l" t="t" r="r" b="b"/>
            <a:pathLst>
              <a:path w="6189608" h="6411082">
                <a:moveTo>
                  <a:pt x="0" y="0"/>
                </a:moveTo>
                <a:lnTo>
                  <a:pt x="6189609" y="0"/>
                </a:lnTo>
                <a:lnTo>
                  <a:pt x="6189609" y="6411081"/>
                </a:lnTo>
                <a:lnTo>
                  <a:pt x="0" y="64110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11641">
            <a:off x="11998170" y="2511662"/>
            <a:ext cx="2615235" cy="1623359"/>
          </a:xfrm>
          <a:custGeom>
            <a:avLst/>
            <a:gdLst/>
            <a:ahLst/>
            <a:cxnLst/>
            <a:rect l="l" t="t" r="r" b="b"/>
            <a:pathLst>
              <a:path w="2615235" h="1623359">
                <a:moveTo>
                  <a:pt x="0" y="0"/>
                </a:moveTo>
                <a:lnTo>
                  <a:pt x="2615236" y="0"/>
                </a:lnTo>
                <a:lnTo>
                  <a:pt x="2615236" y="1623360"/>
                </a:lnTo>
                <a:lnTo>
                  <a:pt x="0" y="16233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13" name="Freeform 13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</p:sp>
      <p:sp>
        <p:nvSpPr>
          <p:cNvPr id="16" name="Freeform 16"/>
          <p:cNvSpPr/>
          <p:nvPr/>
        </p:nvSpPr>
        <p:spPr>
          <a:xfrm rot="-616061">
            <a:off x="11628318" y="7383037"/>
            <a:ext cx="742475" cy="1660286"/>
          </a:xfrm>
          <a:custGeom>
            <a:avLst/>
            <a:gdLst/>
            <a:ahLst/>
            <a:cxnLst/>
            <a:rect l="l" t="t" r="r" b="b"/>
            <a:pathLst>
              <a:path w="742475" h="1660286">
                <a:moveTo>
                  <a:pt x="0" y="0"/>
                </a:moveTo>
                <a:lnTo>
                  <a:pt x="742475" y="0"/>
                </a:lnTo>
                <a:lnTo>
                  <a:pt x="742475" y="1660286"/>
                </a:lnTo>
                <a:lnTo>
                  <a:pt x="0" y="16602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649033" y="4224314"/>
            <a:ext cx="5251796" cy="535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4034">
                <a:solidFill>
                  <a:srgbClr val="474747"/>
                </a:solidFill>
                <a:latin typeface="Sanchez"/>
              </a:rPr>
              <a:t>8. El aprovechamiento de los recursos didácticos PRISA para el trabajo colaborativo, la comprensión lectora y el apoyo socioemocional.</a:t>
            </a:r>
          </a:p>
          <a:p>
            <a:pPr algn="ctr">
              <a:lnSpc>
                <a:spcPts val="4236"/>
              </a:lnSpc>
              <a:spcBef>
                <a:spcPct val="0"/>
              </a:spcBef>
            </a:pPr>
            <a:r>
              <a:rPr lang="en-US" sz="4034">
                <a:solidFill>
                  <a:srgbClr val="474747"/>
                </a:solidFill>
                <a:latin typeface="Sanchez"/>
              </a:rPr>
              <a:t> </a:t>
            </a:r>
          </a:p>
        </p:txBody>
      </p:sp>
      <p:sp>
        <p:nvSpPr>
          <p:cNvPr id="18" name="Freeform 18"/>
          <p:cNvSpPr/>
          <p:nvPr/>
        </p:nvSpPr>
        <p:spPr>
          <a:xfrm rot="-4288530" flipH="1">
            <a:off x="1883011" y="2538130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82259" y="494889"/>
            <a:ext cx="17550743" cy="187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6"/>
              </a:lnSpc>
            </a:pPr>
            <a:r>
              <a:rPr lang="en-US" sz="6939">
                <a:solidFill>
                  <a:srgbClr val="474747"/>
                </a:solidFill>
                <a:ea typeface="Handy Casual"/>
              </a:rPr>
              <a:t>﻿EL PLAN DE INTERVENCIÓN ANDRAGÓGICA ESTÁ SUSTENTADO EN LOS PRINCIPIOS DE LA CIENCIA ANDRAGÓGICA: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64026" y="4489685"/>
            <a:ext cx="4932304" cy="471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5054">
                <a:solidFill>
                  <a:srgbClr val="474747"/>
                </a:solidFill>
                <a:latin typeface="Sanchez"/>
              </a:rPr>
              <a:t>7. Evaluación andragógica (según sus agentes) consensuada en un contrato de Aprendizaje.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423165" y="-353676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</p:sp>
      <p:sp>
        <p:nvSpPr>
          <p:cNvPr id="3" name="Freeform 3"/>
          <p:cNvSpPr/>
          <p:nvPr/>
        </p:nvSpPr>
        <p:spPr>
          <a:xfrm>
            <a:off x="15822485" y="1028700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Freeform 9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1" name="Freeform 11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36891" y="2772263"/>
            <a:ext cx="15161085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6"/>
              </a:lnSpc>
            </a:pPr>
            <a:endParaRPr dirty="0"/>
          </a:p>
          <a:p>
            <a:pPr algn="just">
              <a:lnSpc>
                <a:spcPts val="5596"/>
              </a:lnSpc>
            </a:pPr>
            <a:r>
              <a:rPr lang="en-US" sz="5329" dirty="0">
                <a:solidFill>
                  <a:srgbClr val="474747"/>
                </a:solidFill>
                <a:latin typeface="Handy Casual"/>
              </a:rPr>
              <a:t>El Supervisor Nacional y Regional, el Director de Centro,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Coordinadores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de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programas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y la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Comunidad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Educativa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serán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los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actores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protagonistas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,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promotores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y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garantes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para el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desarrollo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y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evaluación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del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programa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: </a:t>
            </a:r>
          </a:p>
          <a:p>
            <a:pPr algn="just">
              <a:lnSpc>
                <a:spcPts val="5596"/>
              </a:lnSpc>
            </a:pPr>
            <a:r>
              <a:rPr lang="en-US" sz="5329" dirty="0">
                <a:solidFill>
                  <a:srgbClr val="474747"/>
                </a:solidFill>
                <a:latin typeface="Handy Casual"/>
              </a:rPr>
              <a:t>1.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Orientar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al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equipo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de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facilitadores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y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sensibilizarles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en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torno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a la </a:t>
            </a:r>
            <a:r>
              <a:rPr lang="en-US" sz="5329" dirty="0" err="1">
                <a:solidFill>
                  <a:srgbClr val="474747"/>
                </a:solidFill>
                <a:latin typeface="Handy Casual"/>
              </a:rPr>
              <a:t>importancia</a:t>
            </a:r>
            <a:r>
              <a:rPr lang="en-US" sz="5329" dirty="0">
                <a:solidFill>
                  <a:srgbClr val="474747"/>
                </a:solidFill>
                <a:latin typeface="Handy Casual"/>
              </a:rPr>
              <a:t> del P.I.A.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2163" y="758260"/>
            <a:ext cx="17494335" cy="156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2"/>
              </a:lnSpc>
              <a:spcBef>
                <a:spcPct val="0"/>
              </a:spcBef>
            </a:pPr>
            <a:r>
              <a:rPr lang="en-US" sz="5821">
                <a:solidFill>
                  <a:srgbClr val="474747"/>
                </a:solidFill>
                <a:latin typeface="League Spartan"/>
              </a:rPr>
              <a:t>5. Acompañamiento y Participación del Gestor: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423165" y="-353676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5822485" y="1028700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Freeform 9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11" name="Freeform 11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</p:sp>
      <p:sp>
        <p:nvSpPr>
          <p:cNvPr id="12" name="Freeform 12"/>
          <p:cNvSpPr/>
          <p:nvPr/>
        </p:nvSpPr>
        <p:spPr>
          <a:xfrm rot="624938">
            <a:off x="14127712" y="5844253"/>
            <a:ext cx="1122597" cy="996050"/>
          </a:xfrm>
          <a:custGeom>
            <a:avLst/>
            <a:gdLst/>
            <a:ahLst/>
            <a:cxnLst/>
            <a:rect l="l" t="t" r="r" b="b"/>
            <a:pathLst>
              <a:path w="1122597" h="996050">
                <a:moveTo>
                  <a:pt x="0" y="0"/>
                </a:moveTo>
                <a:lnTo>
                  <a:pt x="1122597" y="0"/>
                </a:lnTo>
                <a:lnTo>
                  <a:pt x="1122597" y="996049"/>
                </a:lnTo>
                <a:lnTo>
                  <a:pt x="0" y="996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72084" y="1485065"/>
            <a:ext cx="10670028" cy="820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02"/>
              </a:lnSpc>
            </a:pPr>
            <a:endParaRPr/>
          </a:p>
          <a:p>
            <a:pPr algn="just">
              <a:lnSpc>
                <a:spcPts val="5002"/>
              </a:lnSpc>
            </a:pPr>
            <a:endParaRPr/>
          </a:p>
          <a:p>
            <a:pPr algn="just">
              <a:lnSpc>
                <a:spcPts val="5002"/>
              </a:lnSpc>
            </a:pPr>
            <a:r>
              <a:rPr lang="en-US" sz="4764">
                <a:solidFill>
                  <a:srgbClr val="474747"/>
                </a:solidFill>
                <a:latin typeface="Handy Casual"/>
              </a:rPr>
              <a:t>2. Proporcionar los recursos a los facilitadores y las inducciones requeridas para mostrar cómo hacerlo .</a:t>
            </a:r>
          </a:p>
          <a:p>
            <a:pPr algn="just">
              <a:lnSpc>
                <a:spcPts val="5002"/>
              </a:lnSpc>
            </a:pPr>
            <a:r>
              <a:rPr lang="en-US" sz="4764">
                <a:solidFill>
                  <a:srgbClr val="474747"/>
                </a:solidFill>
                <a:latin typeface="Handy Casual"/>
              </a:rPr>
              <a:t>3. Dar seguimiento y elaborar informes del proceso y gestión del programa</a:t>
            </a:r>
          </a:p>
          <a:p>
            <a:pPr algn="just">
              <a:lnSpc>
                <a:spcPts val="5002"/>
              </a:lnSpc>
            </a:pPr>
            <a:r>
              <a:rPr lang="en-US" sz="4764">
                <a:solidFill>
                  <a:srgbClr val="474747"/>
                </a:solidFill>
                <a:latin typeface="Handy Casual"/>
              </a:rPr>
              <a:t>El plan de intervención andragógica se desarrollará en todos los grados y asignaturas como estrategia metodológica de orientación y aprendizaje. Será un elemento integrado a la metodología de enseñanza fortificando el proceso de aprender a aprender.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163" y="758260"/>
            <a:ext cx="17494335" cy="156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2"/>
              </a:lnSpc>
              <a:spcBef>
                <a:spcPct val="0"/>
              </a:spcBef>
            </a:pPr>
            <a:r>
              <a:rPr lang="en-US" sz="5821">
                <a:solidFill>
                  <a:srgbClr val="474747"/>
                </a:solidFill>
                <a:latin typeface="League Spartan"/>
              </a:rPr>
              <a:t>5. Acompañamiento y Participación del Gestor: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6616571" y="-2527919"/>
            <a:ext cx="7607804" cy="6234962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sp>
      <p:sp>
        <p:nvSpPr>
          <p:cNvPr id="9" name="Freeform 9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sp>
      <p:sp>
        <p:nvSpPr>
          <p:cNvPr id="10" name="Freeform 10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</p:sp>
      <p:sp>
        <p:nvSpPr>
          <p:cNvPr id="12" name="Freeform 12"/>
          <p:cNvSpPr/>
          <p:nvPr/>
        </p:nvSpPr>
        <p:spPr>
          <a:xfrm rot="624938">
            <a:off x="14127712" y="5844253"/>
            <a:ext cx="1122597" cy="996050"/>
          </a:xfrm>
          <a:custGeom>
            <a:avLst/>
            <a:gdLst/>
            <a:ahLst/>
            <a:cxnLst/>
            <a:rect l="l" t="t" r="r" b="b"/>
            <a:pathLst>
              <a:path w="1122597" h="996050">
                <a:moveTo>
                  <a:pt x="0" y="0"/>
                </a:moveTo>
                <a:lnTo>
                  <a:pt x="1122597" y="0"/>
                </a:lnTo>
                <a:lnTo>
                  <a:pt x="1122597" y="996049"/>
                </a:lnTo>
                <a:lnTo>
                  <a:pt x="0" y="99604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2163" y="4033548"/>
            <a:ext cx="16294593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>
                <a:solidFill>
                  <a:srgbClr val="474747"/>
                </a:solidFill>
                <a:latin typeface="Handy Casual"/>
              </a:rPr>
              <a:t>GUÍAS DIGITALES EN LA PÁGINA DE MEDUCA.</a:t>
            </a:r>
          </a:p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>
                <a:solidFill>
                  <a:srgbClr val="474747"/>
                </a:solidFill>
                <a:ea typeface="Handy Casual"/>
              </a:rPr>
              <a:t>✓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Orientaciones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para la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reinformación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formativa</a:t>
            </a:r>
            <a:endParaRPr lang="en-US" sz="4707" dirty="0">
              <a:solidFill>
                <a:srgbClr val="474747"/>
              </a:solidFill>
              <a:ea typeface="Handy Casual"/>
            </a:endParaRPr>
          </a:p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>
                <a:solidFill>
                  <a:srgbClr val="474747"/>
                </a:solidFill>
                <a:ea typeface="Handy Casual"/>
              </a:rPr>
              <a:t>✓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Orientaciones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para el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aprendizaje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colaborativo</a:t>
            </a:r>
            <a:endParaRPr lang="en-US" sz="4707" dirty="0">
              <a:solidFill>
                <a:srgbClr val="474747"/>
              </a:solidFill>
              <a:ea typeface="Handy Casual"/>
            </a:endParaRPr>
          </a:p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>
                <a:solidFill>
                  <a:srgbClr val="474747"/>
                </a:solidFill>
                <a:ea typeface="Handy Casual"/>
              </a:rPr>
              <a:t>✓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Orientaciones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para el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aprendizaje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socioemocional</a:t>
            </a:r>
            <a:endParaRPr lang="en-US" sz="4707" dirty="0">
              <a:solidFill>
                <a:srgbClr val="474747"/>
              </a:solidFill>
              <a:ea typeface="Handy Casual"/>
            </a:endParaRPr>
          </a:p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>
                <a:solidFill>
                  <a:srgbClr val="474747"/>
                </a:solidFill>
                <a:ea typeface="Handy Casual"/>
              </a:rPr>
              <a:t>✓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Orientaciones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para la </a:t>
            </a:r>
            <a:r>
              <a:rPr lang="en-US" sz="4707" dirty="0" err="1">
                <a:solidFill>
                  <a:srgbClr val="474747"/>
                </a:solidFill>
                <a:ea typeface="Handy Casual"/>
              </a:rPr>
              <a:t>comprensión</a:t>
            </a:r>
            <a:r>
              <a:rPr lang="en-US" sz="4707" dirty="0">
                <a:solidFill>
                  <a:srgbClr val="474747"/>
                </a:solidFill>
                <a:ea typeface="Handy Casual"/>
              </a:rPr>
              <a:t> </a:t>
            </a:r>
            <a:r>
              <a:rPr lang="en-US" sz="4707" dirty="0" err="1" smtClean="0">
                <a:solidFill>
                  <a:srgbClr val="474747"/>
                </a:solidFill>
                <a:ea typeface="Handy Casual"/>
              </a:rPr>
              <a:t>lectora</a:t>
            </a:r>
            <a:endParaRPr lang="en-US" sz="4707" dirty="0" smtClean="0">
              <a:solidFill>
                <a:srgbClr val="474747"/>
              </a:solidFill>
              <a:ea typeface="Handy Casual"/>
            </a:endParaRPr>
          </a:p>
          <a:p>
            <a:pPr marL="685800" indent="-685800" algn="just">
              <a:lnSpc>
                <a:spcPts val="4942"/>
              </a:lnSpc>
              <a:buFont typeface="Wingdings" panose="05000000000000000000" pitchFamily="2" charset="2"/>
              <a:buChar char="ü"/>
            </a:pPr>
            <a:r>
              <a:rPr lang="en-US" sz="4707" dirty="0" err="1" smtClean="0">
                <a:solidFill>
                  <a:srgbClr val="474747"/>
                </a:solidFill>
                <a:ea typeface="Handy Casual"/>
              </a:rPr>
              <a:t>Herramientas</a:t>
            </a:r>
            <a:r>
              <a:rPr lang="en-US" sz="4707" dirty="0" smtClean="0">
                <a:solidFill>
                  <a:srgbClr val="474747"/>
                </a:solidFill>
                <a:ea typeface="Handy Casual"/>
              </a:rPr>
              <a:t> </a:t>
            </a:r>
            <a:r>
              <a:rPr lang="en-US" sz="4707" dirty="0" err="1" smtClean="0">
                <a:solidFill>
                  <a:srgbClr val="474747"/>
                </a:solidFill>
                <a:ea typeface="Handy Casual"/>
              </a:rPr>
              <a:t>digitales</a:t>
            </a:r>
            <a:endParaRPr lang="en-US" sz="4707" dirty="0">
              <a:solidFill>
                <a:srgbClr val="474747"/>
              </a:solidFill>
              <a:ea typeface="Handy Casu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2163" y="758260"/>
            <a:ext cx="17494335" cy="233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2"/>
              </a:lnSpc>
            </a:pPr>
            <a:r>
              <a:rPr lang="en-US" sz="5821" dirty="0">
                <a:solidFill>
                  <a:srgbClr val="474747"/>
                </a:solidFill>
                <a:latin typeface="League Spartan"/>
              </a:rPr>
              <a:t>6.Materiales </a:t>
            </a:r>
            <a:r>
              <a:rPr lang="en-US" sz="5821" dirty="0" err="1">
                <a:solidFill>
                  <a:srgbClr val="474747"/>
                </a:solidFill>
                <a:latin typeface="League Spartan"/>
              </a:rPr>
              <a:t>pedagógicos</a:t>
            </a:r>
            <a:endParaRPr lang="en-US" sz="5821" dirty="0">
              <a:solidFill>
                <a:srgbClr val="474747"/>
              </a:solidFill>
              <a:latin typeface="League Spartan"/>
            </a:endParaRPr>
          </a:p>
          <a:p>
            <a:pPr algn="ctr">
              <a:lnSpc>
                <a:spcPts val="6112"/>
              </a:lnSpc>
              <a:spcBef>
                <a:spcPct val="0"/>
              </a:spcBef>
            </a:pPr>
            <a:r>
              <a:rPr lang="en-US" sz="5821" dirty="0" err="1">
                <a:solidFill>
                  <a:srgbClr val="474747"/>
                </a:solidFill>
                <a:latin typeface="League Spartan"/>
              </a:rPr>
              <a:t>Programa</a:t>
            </a:r>
            <a:r>
              <a:rPr lang="en-US" sz="5821" dirty="0">
                <a:solidFill>
                  <a:srgbClr val="474747"/>
                </a:solidFill>
                <a:latin typeface="League Spartan"/>
              </a:rPr>
              <a:t> de </a:t>
            </a:r>
            <a:r>
              <a:rPr lang="en-US" sz="5821" dirty="0" err="1">
                <a:solidFill>
                  <a:srgbClr val="474747"/>
                </a:solidFill>
                <a:latin typeface="League Spartan"/>
              </a:rPr>
              <a:t>recuperación</a:t>
            </a:r>
            <a:r>
              <a:rPr lang="en-US" sz="5821" dirty="0">
                <a:solidFill>
                  <a:srgbClr val="474747"/>
                </a:solidFill>
                <a:latin typeface="League Spartan"/>
              </a:rPr>
              <a:t> integral y </a:t>
            </a:r>
            <a:r>
              <a:rPr lang="en-US" sz="5821" dirty="0" err="1">
                <a:solidFill>
                  <a:srgbClr val="474747"/>
                </a:solidFill>
                <a:latin typeface="League Spartan"/>
              </a:rPr>
              <a:t>socioemocional</a:t>
            </a:r>
            <a:r>
              <a:rPr lang="en-US" sz="5821" dirty="0">
                <a:solidFill>
                  <a:srgbClr val="474747"/>
                </a:solidFill>
                <a:latin typeface="League Spartan"/>
              </a:rPr>
              <a:t> de </a:t>
            </a:r>
            <a:r>
              <a:rPr lang="en-US" sz="5821" dirty="0" err="1">
                <a:solidFill>
                  <a:srgbClr val="474747"/>
                </a:solidFill>
                <a:latin typeface="League Spartan"/>
              </a:rPr>
              <a:t>aprendizaje</a:t>
            </a:r>
            <a:r>
              <a:rPr lang="en-US" sz="5821" dirty="0">
                <a:solidFill>
                  <a:srgbClr val="474747"/>
                </a:solidFill>
                <a:latin typeface="League Spart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Cronograma de actividades</a:t>
            </a:r>
            <a:endParaRPr lang="es-PA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33210"/>
              </p:ext>
            </p:extLst>
          </p:nvPr>
        </p:nvGraphicFramePr>
        <p:xfrm>
          <a:off x="2667000" y="3322043"/>
          <a:ext cx="11430000" cy="5402856"/>
        </p:xfrm>
        <a:graphic>
          <a:graphicData uri="http://schemas.openxmlformats.org/drawingml/2006/table">
            <a:tbl>
              <a:tblPr firstRow="1" firstCol="1" bandRow="1"/>
              <a:tblGrid>
                <a:gridCol w="5121483">
                  <a:extLst>
                    <a:ext uri="{9D8B030D-6E8A-4147-A177-3AD203B41FA5}">
                      <a16:colId xmlns:a16="http://schemas.microsoft.com/office/drawing/2014/main" xmlns="" val="1452870774"/>
                    </a:ext>
                  </a:extLst>
                </a:gridCol>
                <a:gridCol w="2563400">
                  <a:extLst>
                    <a:ext uri="{9D8B030D-6E8A-4147-A177-3AD203B41FA5}">
                      <a16:colId xmlns:a16="http://schemas.microsoft.com/office/drawing/2014/main" xmlns="" val="153813407"/>
                    </a:ext>
                  </a:extLst>
                </a:gridCol>
                <a:gridCol w="3745117">
                  <a:extLst>
                    <a:ext uri="{9D8B030D-6E8A-4147-A177-3AD203B41FA5}">
                      <a16:colId xmlns:a16="http://schemas.microsoft.com/office/drawing/2014/main" xmlns="" val="1713158888"/>
                    </a:ext>
                  </a:extLst>
                </a:gridCol>
              </a:tblGrid>
              <a:tr h="67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Responsables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258721"/>
                  </a:ext>
                </a:extLst>
              </a:tr>
              <a:tr h="67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de inducción y sensibilización PIA a supervisores regionales.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de septiembre de 2023. Verificar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Supervisores Nacionales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Supervisores Regionales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900093"/>
                  </a:ext>
                </a:extLst>
              </a:tr>
              <a:tr h="1015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de inducción y sensibilización PIA de los supervisores regionales a directores y coordinadores de los programas,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al 6 de octubre de 2023. Verificar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Supervisores Regionales a Directores y coordinadores de los programas.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110275"/>
                  </a:ext>
                </a:extLst>
              </a:tr>
              <a:tr h="67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Jornada de inducción  de los directores a  los facilitadores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de octubre de 2023.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 y coordinadores de centro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287029"/>
                  </a:ext>
                </a:extLst>
              </a:tr>
              <a:tr h="135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del PLAN DE INTERVENCIÓN ANDRAGÓGICA ( PIA)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 de octubre hasta el  15 de diciembre de 2023.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 Nacional, Direcciones Regionales, Supervisores, Directores y Facilitadores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33341"/>
                  </a:ext>
                </a:extLst>
              </a:tr>
              <a:tr h="1015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Jornada de Evaluación y seguimiento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al 22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de diciembre de 2023. Unificar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de Centro y Supervisor Regional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421211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91000" y="4305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Cronogramas de actividades</a:t>
            </a:r>
            <a:r>
              <a:rPr kumimoji="0" lang="es-PA" altLang="es-P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s-PA" altLang="es-P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423165" y="-353676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5822485" y="1028700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Freeform 9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11" name="Freeform 11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</p:sp>
      <p:sp>
        <p:nvSpPr>
          <p:cNvPr id="12" name="Freeform 12"/>
          <p:cNvSpPr/>
          <p:nvPr/>
        </p:nvSpPr>
        <p:spPr>
          <a:xfrm rot="624938">
            <a:off x="14127712" y="5844253"/>
            <a:ext cx="1122597" cy="996050"/>
          </a:xfrm>
          <a:custGeom>
            <a:avLst/>
            <a:gdLst/>
            <a:ahLst/>
            <a:cxnLst/>
            <a:rect l="l" t="t" r="r" b="b"/>
            <a:pathLst>
              <a:path w="1122597" h="996050">
                <a:moveTo>
                  <a:pt x="0" y="0"/>
                </a:moveTo>
                <a:lnTo>
                  <a:pt x="1122597" y="0"/>
                </a:lnTo>
                <a:lnTo>
                  <a:pt x="1122597" y="996049"/>
                </a:lnTo>
                <a:lnTo>
                  <a:pt x="0" y="996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72084" y="1485065"/>
            <a:ext cx="16276926" cy="559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2"/>
              </a:lnSpc>
            </a:pPr>
            <a:endParaRPr dirty="0"/>
          </a:p>
          <a:p>
            <a:pPr algn="just">
              <a:lnSpc>
                <a:spcPts val="5002"/>
              </a:lnSpc>
            </a:pPr>
            <a:endParaRPr sz="4000" dirty="0"/>
          </a:p>
          <a:p>
            <a:r>
              <a:rPr lang="es-PA" sz="4000" dirty="0" smtClean="0"/>
              <a:t>La </a:t>
            </a:r>
            <a:r>
              <a:rPr lang="es-PA" sz="4000" dirty="0"/>
              <a:t>Evaluación será un proceso sistemático que guiará el Director del Centro y Programas EDJA, conjuntamente con el Supervisor  Regional de EDJA, con el   fin de verificar la gestión   del plan.   El plan de intervención andragógica se desarrollará en todos los grados y asignaturas como estrategia metodológica de enseñanza y aprendizaje con su respectiva mediación andragógica, por consiguiente, se elaborarán rúbricas con los criterios que permita fundamentar el desarrollo</a:t>
            </a:r>
            <a:r>
              <a:rPr lang="es-PA" sz="4000" b="1" dirty="0"/>
              <a:t> </a:t>
            </a:r>
            <a:r>
              <a:rPr lang="es-PA" sz="4000" dirty="0"/>
              <a:t>del P.I.A.  y sus resultados</a:t>
            </a:r>
            <a:endParaRPr lang="en-US" sz="4000" dirty="0">
              <a:solidFill>
                <a:srgbClr val="474747"/>
              </a:solidFill>
              <a:latin typeface="Handy Casu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2163" y="758260"/>
            <a:ext cx="17494335" cy="81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2"/>
              </a:lnSpc>
              <a:spcBef>
                <a:spcPct val="0"/>
              </a:spcBef>
            </a:pPr>
            <a:r>
              <a:rPr lang="en-US" sz="5821" dirty="0" smtClean="0">
                <a:solidFill>
                  <a:srgbClr val="474747"/>
                </a:solidFill>
                <a:latin typeface="League Spartan"/>
              </a:rPr>
              <a:t>10. </a:t>
            </a:r>
            <a:r>
              <a:rPr lang="en-US" sz="5821" dirty="0" err="1" smtClean="0">
                <a:solidFill>
                  <a:srgbClr val="474747"/>
                </a:solidFill>
                <a:latin typeface="League Spartan"/>
              </a:rPr>
              <a:t>Evaluación</a:t>
            </a:r>
            <a:endParaRPr lang="en-US" sz="5821" dirty="0">
              <a:solidFill>
                <a:srgbClr val="474747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1828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9643">
            <a:off x="-3512376" y="3566375"/>
            <a:ext cx="11037499" cy="6321477"/>
          </a:xfrm>
          <a:custGeom>
            <a:avLst/>
            <a:gdLst/>
            <a:ahLst/>
            <a:cxnLst/>
            <a:rect l="l" t="t" r="r" b="b"/>
            <a:pathLst>
              <a:path w="11037499" h="6321477">
                <a:moveTo>
                  <a:pt x="0" y="0"/>
                </a:moveTo>
                <a:lnTo>
                  <a:pt x="11037499" y="0"/>
                </a:lnTo>
                <a:lnTo>
                  <a:pt x="11037499" y="6321477"/>
                </a:lnTo>
                <a:lnTo>
                  <a:pt x="0" y="632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975329">
            <a:off x="10831178" y="-3013047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8" y="0"/>
                </a:lnTo>
                <a:lnTo>
                  <a:pt x="9374538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</p:sp>
      <p:sp>
        <p:nvSpPr>
          <p:cNvPr id="4" name="Freeform 4"/>
          <p:cNvSpPr/>
          <p:nvPr/>
        </p:nvSpPr>
        <p:spPr>
          <a:xfrm rot="2405708">
            <a:off x="-2553589" y="7058552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3"/>
                </a:lnTo>
                <a:lnTo>
                  <a:pt x="0" y="69967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5" name="Freeform 5"/>
          <p:cNvSpPr/>
          <p:nvPr/>
        </p:nvSpPr>
        <p:spPr>
          <a:xfrm rot="-5527056">
            <a:off x="-2991288" y="-4364987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</p:sp>
      <p:sp>
        <p:nvSpPr>
          <p:cNvPr id="6" name="Freeform 6"/>
          <p:cNvSpPr/>
          <p:nvPr/>
        </p:nvSpPr>
        <p:spPr>
          <a:xfrm rot="-4143192">
            <a:off x="11479416" y="836303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9377189" y="-3700436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053103" y="10362229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15732293" y="3900721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04981" y="6210242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272167">
            <a:off x="13504761" y="3387534"/>
            <a:ext cx="1936471" cy="874717"/>
          </a:xfrm>
          <a:custGeom>
            <a:avLst/>
            <a:gdLst/>
            <a:ahLst/>
            <a:cxnLst/>
            <a:rect l="l" t="t" r="r" b="b"/>
            <a:pathLst>
              <a:path w="1936471" h="874717">
                <a:moveTo>
                  <a:pt x="0" y="0"/>
                </a:moveTo>
                <a:lnTo>
                  <a:pt x="1936471" y="0"/>
                </a:lnTo>
                <a:lnTo>
                  <a:pt x="1936471" y="874717"/>
                </a:lnTo>
                <a:lnTo>
                  <a:pt x="0" y="87471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95739" y="6486836"/>
            <a:ext cx="10568082" cy="733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5"/>
              </a:lnSpc>
            </a:pPr>
            <a:r>
              <a:rPr lang="en-US" sz="13605" dirty="0" smtClean="0">
                <a:solidFill>
                  <a:srgbClr val="474747"/>
                </a:solidFill>
                <a:latin typeface="Handy Casual"/>
              </a:rPr>
              <a:t>¡GRACIAS POR SER PARTE DE ESTA GRAN TRAVESÍA</a:t>
            </a:r>
            <a:r>
              <a:rPr lang="en-US" sz="1360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andy Casual"/>
              </a:rPr>
              <a:t> </a:t>
            </a:r>
            <a:r>
              <a:rPr lang="en-US" sz="13605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Handy Casual"/>
              </a:rPr>
              <a:t>ANDRAGÓGICA</a:t>
            </a:r>
            <a:r>
              <a:rPr lang="en-US" sz="1360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andy Casual"/>
              </a:rPr>
              <a:t>.</a:t>
            </a:r>
            <a:endParaRPr lang="en-US" sz="1360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andy Casual"/>
            </a:endParaRPr>
          </a:p>
        </p:txBody>
      </p:sp>
      <p:sp>
        <p:nvSpPr>
          <p:cNvPr id="15" name="Freeform 15"/>
          <p:cNvSpPr/>
          <p:nvPr/>
        </p:nvSpPr>
        <p:spPr>
          <a:xfrm rot="-751158">
            <a:off x="3321466" y="1101384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40" y="0"/>
                </a:lnTo>
                <a:lnTo>
                  <a:pt x="777740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004752">
            <a:off x="9697902" y="7958918"/>
            <a:ext cx="1936471" cy="874717"/>
          </a:xfrm>
          <a:custGeom>
            <a:avLst/>
            <a:gdLst/>
            <a:ahLst/>
            <a:cxnLst/>
            <a:rect l="l" t="t" r="r" b="b"/>
            <a:pathLst>
              <a:path w="1936471" h="874717">
                <a:moveTo>
                  <a:pt x="0" y="0"/>
                </a:moveTo>
                <a:lnTo>
                  <a:pt x="1936471" y="0"/>
                </a:lnTo>
                <a:lnTo>
                  <a:pt x="1936471" y="874717"/>
                </a:lnTo>
                <a:lnTo>
                  <a:pt x="0" y="87471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980" y="1989207"/>
            <a:ext cx="15632040" cy="6991785"/>
          </a:xfrm>
          <a:custGeom>
            <a:avLst/>
            <a:gdLst/>
            <a:ahLst/>
            <a:cxnLst/>
            <a:rect l="l" t="t" r="r" b="b"/>
            <a:pathLst>
              <a:path w="15632040" h="6991785">
                <a:moveTo>
                  <a:pt x="0" y="0"/>
                </a:moveTo>
                <a:lnTo>
                  <a:pt x="15632040" y="0"/>
                </a:lnTo>
                <a:lnTo>
                  <a:pt x="15632040" y="6991785"/>
                </a:lnTo>
                <a:lnTo>
                  <a:pt x="0" y="6991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3" name="Freeform 3"/>
          <p:cNvSpPr/>
          <p:nvPr/>
        </p:nvSpPr>
        <p:spPr>
          <a:xfrm rot="-5527056">
            <a:off x="-3238716" y="-4408580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4" name="Freeform 4"/>
          <p:cNvSpPr/>
          <p:nvPr/>
        </p:nvSpPr>
        <p:spPr>
          <a:xfrm rot="-4143192">
            <a:off x="12706807" y="820582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</p:sp>
      <p:sp>
        <p:nvSpPr>
          <p:cNvPr id="5" name="Freeform 5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51158">
            <a:off x="3184425" y="1091859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39" y="0"/>
                </a:lnTo>
                <a:lnTo>
                  <a:pt x="777739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9" name="Freeform 9"/>
          <p:cNvSpPr/>
          <p:nvPr/>
        </p:nvSpPr>
        <p:spPr>
          <a:xfrm rot="715401">
            <a:off x="14868052" y="1084224"/>
            <a:ext cx="879881" cy="2395714"/>
          </a:xfrm>
          <a:custGeom>
            <a:avLst/>
            <a:gdLst/>
            <a:ahLst/>
            <a:cxnLst/>
            <a:rect l="l" t="t" r="r" b="b"/>
            <a:pathLst>
              <a:path w="879881" h="2395714">
                <a:moveTo>
                  <a:pt x="0" y="0"/>
                </a:moveTo>
                <a:lnTo>
                  <a:pt x="879881" y="0"/>
                </a:lnTo>
                <a:lnTo>
                  <a:pt x="879881" y="2395714"/>
                </a:lnTo>
                <a:lnTo>
                  <a:pt x="0" y="239571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10" name="Freeform 10"/>
          <p:cNvSpPr/>
          <p:nvPr/>
        </p:nvSpPr>
        <p:spPr>
          <a:xfrm rot="673640">
            <a:off x="765728" y="7948070"/>
            <a:ext cx="5293010" cy="1459154"/>
          </a:xfrm>
          <a:custGeom>
            <a:avLst/>
            <a:gdLst/>
            <a:ahLst/>
            <a:cxnLst/>
            <a:rect l="l" t="t" r="r" b="b"/>
            <a:pathLst>
              <a:path w="5293010" h="1459154">
                <a:moveTo>
                  <a:pt x="0" y="0"/>
                </a:moveTo>
                <a:lnTo>
                  <a:pt x="5293010" y="0"/>
                </a:lnTo>
                <a:lnTo>
                  <a:pt x="5293010" y="1459154"/>
                </a:lnTo>
                <a:lnTo>
                  <a:pt x="0" y="145915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11" name="TextBox 11"/>
          <p:cNvSpPr txBox="1"/>
          <p:nvPr/>
        </p:nvSpPr>
        <p:spPr>
          <a:xfrm rot="673640">
            <a:off x="1194519" y="8266232"/>
            <a:ext cx="4428007" cy="86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6246">
                <a:solidFill>
                  <a:srgbClr val="935F9F"/>
                </a:solidFill>
                <a:latin typeface="Handy Casual"/>
              </a:rPr>
              <a:t>¡IMPORTANTE!</a:t>
            </a:r>
          </a:p>
        </p:txBody>
      </p:sp>
      <p:sp>
        <p:nvSpPr>
          <p:cNvPr id="12" name="Freeform 12"/>
          <p:cNvSpPr/>
          <p:nvPr/>
        </p:nvSpPr>
        <p:spPr>
          <a:xfrm rot="9936138">
            <a:off x="864873" y="7508764"/>
            <a:ext cx="575876" cy="610273"/>
          </a:xfrm>
          <a:custGeom>
            <a:avLst/>
            <a:gdLst/>
            <a:ahLst/>
            <a:cxnLst/>
            <a:rect l="l" t="t" r="r" b="b"/>
            <a:pathLst>
              <a:path w="575876" h="610273">
                <a:moveTo>
                  <a:pt x="0" y="0"/>
                </a:moveTo>
                <a:lnTo>
                  <a:pt x="575876" y="0"/>
                </a:lnTo>
                <a:lnTo>
                  <a:pt x="575876" y="610273"/>
                </a:lnTo>
                <a:lnTo>
                  <a:pt x="0" y="610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534197">
            <a:off x="5453851" y="9215080"/>
            <a:ext cx="575876" cy="610273"/>
          </a:xfrm>
          <a:custGeom>
            <a:avLst/>
            <a:gdLst/>
            <a:ahLst/>
            <a:cxnLst/>
            <a:rect l="l" t="t" r="r" b="b"/>
            <a:pathLst>
              <a:path w="575876" h="610273">
                <a:moveTo>
                  <a:pt x="0" y="0"/>
                </a:moveTo>
                <a:lnTo>
                  <a:pt x="575876" y="0"/>
                </a:lnTo>
                <a:lnTo>
                  <a:pt x="575876" y="610274"/>
                </a:lnTo>
                <a:lnTo>
                  <a:pt x="0" y="610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588661" flipH="1">
            <a:off x="6085685" y="8184514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573294" y="3449651"/>
            <a:ext cx="11141411" cy="138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9999">
                <a:solidFill>
                  <a:srgbClr val="474747"/>
                </a:solidFill>
                <a:latin typeface="Handy Casual"/>
              </a:rPr>
              <a:t>OBJETIVO GENERAL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87775" y="5263335"/>
            <a:ext cx="11141411" cy="282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sz="3534" dirty="0" err="1">
                <a:solidFill>
                  <a:srgbClr val="474747"/>
                </a:solidFill>
                <a:latin typeface="Sanchez"/>
              </a:rPr>
              <a:t>Promover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estrategias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integradoras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que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coadyuven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al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reforzamiento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, y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mejora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de la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calidad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de la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enseñanza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y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aprendizaje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en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los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centros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EDJA, con el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empleo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de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recursos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  </a:t>
            </a:r>
            <a:r>
              <a:rPr lang="en-US" sz="3534" dirty="0" err="1" smtClean="0">
                <a:solidFill>
                  <a:srgbClr val="474747"/>
                </a:solidFill>
                <a:latin typeface="Sanchez"/>
              </a:rPr>
              <a:t>didácticos</a:t>
            </a:r>
            <a:r>
              <a:rPr lang="en-US" sz="3534" dirty="0" smtClean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 smtClean="0">
                <a:solidFill>
                  <a:srgbClr val="474747"/>
                </a:solidFill>
                <a:latin typeface="Sanchez"/>
              </a:rPr>
              <a:t>interactivos</a:t>
            </a:r>
            <a:r>
              <a:rPr lang="en-US" sz="3534" smtClean="0">
                <a:solidFill>
                  <a:srgbClr val="474747"/>
                </a:solidFill>
                <a:latin typeface="Sanchez"/>
              </a:rPr>
              <a:t>  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que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fortalezcan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el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desarrollo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de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competencias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en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el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proceso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de </a:t>
            </a:r>
            <a:r>
              <a:rPr lang="en-US" sz="3534" dirty="0" err="1">
                <a:solidFill>
                  <a:srgbClr val="474747"/>
                </a:solidFill>
                <a:latin typeface="Sanchez"/>
              </a:rPr>
              <a:t>aprender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a </a:t>
            </a:r>
            <a:r>
              <a:rPr lang="en-US" sz="3534" dirty="0" err="1" smtClean="0">
                <a:solidFill>
                  <a:srgbClr val="474747"/>
                </a:solidFill>
                <a:latin typeface="Sanchez"/>
              </a:rPr>
              <a:t>aprender</a:t>
            </a:r>
            <a:r>
              <a:rPr lang="en-US" sz="3534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534" dirty="0" smtClean="0">
                <a:solidFill>
                  <a:srgbClr val="474747"/>
                </a:solidFill>
                <a:latin typeface="Sanchez"/>
              </a:rPr>
              <a:t>para </a:t>
            </a:r>
            <a:r>
              <a:rPr lang="en-US" sz="3534" dirty="0" err="1" smtClean="0">
                <a:solidFill>
                  <a:srgbClr val="474747"/>
                </a:solidFill>
                <a:latin typeface="Sanchez"/>
              </a:rPr>
              <a:t>toda</a:t>
            </a:r>
            <a:r>
              <a:rPr lang="en-US" sz="3534" dirty="0" smtClean="0">
                <a:solidFill>
                  <a:srgbClr val="474747"/>
                </a:solidFill>
                <a:latin typeface="Sanchez"/>
              </a:rPr>
              <a:t> la </a:t>
            </a:r>
            <a:r>
              <a:rPr lang="en-US" sz="3534" dirty="0" err="1" smtClean="0">
                <a:solidFill>
                  <a:srgbClr val="474747"/>
                </a:solidFill>
                <a:latin typeface="Sanchez"/>
              </a:rPr>
              <a:t>vida</a:t>
            </a:r>
            <a:r>
              <a:rPr lang="en-US" sz="3534" dirty="0" smtClean="0">
                <a:solidFill>
                  <a:srgbClr val="474747"/>
                </a:solidFill>
                <a:latin typeface="Sanchez"/>
              </a:rPr>
              <a:t>.</a:t>
            </a:r>
            <a:endParaRPr lang="en-US" sz="3534" dirty="0">
              <a:solidFill>
                <a:srgbClr val="474747"/>
              </a:solidFill>
              <a:latin typeface="Sanche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6097" y="1538844"/>
            <a:ext cx="13435807" cy="124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8999">
                <a:solidFill>
                  <a:srgbClr val="474747"/>
                </a:solidFill>
                <a:latin typeface="Handy Casual"/>
              </a:rPr>
              <a:t>OBJETIVOS ESPECIFICOS</a:t>
            </a:r>
          </a:p>
        </p:txBody>
      </p:sp>
      <p:sp>
        <p:nvSpPr>
          <p:cNvPr id="3" name="Freeform 3"/>
          <p:cNvSpPr/>
          <p:nvPr/>
        </p:nvSpPr>
        <p:spPr>
          <a:xfrm rot="-1958822">
            <a:off x="15527292" y="-372822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5" name="Freeform 5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7" name="Freeform 7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18264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0" name="Freeform 10"/>
          <p:cNvSpPr/>
          <p:nvPr/>
        </p:nvSpPr>
        <p:spPr>
          <a:xfrm rot="-214886">
            <a:off x="3343396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34149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5" y="0"/>
                </a:lnTo>
                <a:lnTo>
                  <a:pt x="4616505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8259280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53230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4" name="Freeform 14"/>
          <p:cNvSpPr/>
          <p:nvPr/>
        </p:nvSpPr>
        <p:spPr>
          <a:xfrm rot="-211641">
            <a:off x="13178362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6" name="Freeform 16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7438047" y="4698214"/>
            <a:ext cx="3873475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4"/>
              </a:lnSpc>
            </a:pPr>
            <a:r>
              <a:rPr lang="en-US" sz="4461" dirty="0" err="1">
                <a:solidFill>
                  <a:srgbClr val="474747"/>
                </a:solidFill>
                <a:latin typeface="Sanchez"/>
              </a:rPr>
              <a:t>Fortalecer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el </a:t>
            </a:r>
            <a:r>
              <a:rPr lang="en-US" sz="4461" dirty="0" err="1">
                <a:solidFill>
                  <a:srgbClr val="474747"/>
                </a:solidFill>
                <a:latin typeface="Sanchez"/>
              </a:rPr>
              <a:t>proceso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de </a:t>
            </a:r>
            <a:r>
              <a:rPr lang="en-US" sz="4461" dirty="0" err="1">
                <a:solidFill>
                  <a:srgbClr val="474747"/>
                </a:solidFill>
                <a:latin typeface="Sanchez"/>
              </a:rPr>
              <a:t>aprender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a </a:t>
            </a:r>
            <a:r>
              <a:rPr lang="en-US" sz="4461" dirty="0" err="1" smtClean="0">
                <a:solidFill>
                  <a:srgbClr val="474747"/>
                </a:solidFill>
                <a:latin typeface="Sanchez"/>
              </a:rPr>
              <a:t>aprender</a:t>
            </a:r>
            <a:r>
              <a:rPr lang="en-US" sz="4461" dirty="0" smtClean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4461" dirty="0" err="1">
                <a:solidFill>
                  <a:srgbClr val="474747"/>
                </a:solidFill>
                <a:latin typeface="Sanchez"/>
              </a:rPr>
              <a:t>en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4461" dirty="0" err="1">
                <a:solidFill>
                  <a:srgbClr val="474747"/>
                </a:solidFill>
                <a:latin typeface="Sanchez"/>
              </a:rPr>
              <a:t>los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4461" dirty="0" err="1">
                <a:solidFill>
                  <a:srgbClr val="474747"/>
                </a:solidFill>
                <a:latin typeface="Sanchez"/>
              </a:rPr>
              <a:t>centros</a:t>
            </a:r>
            <a:r>
              <a:rPr lang="en-US" sz="4461" dirty="0">
                <a:solidFill>
                  <a:srgbClr val="474747"/>
                </a:solidFill>
                <a:latin typeface="Sanchez"/>
              </a:rPr>
              <a:t> EDJA</a:t>
            </a:r>
          </a:p>
          <a:p>
            <a:pPr algn="ctr">
              <a:lnSpc>
                <a:spcPts val="4684"/>
              </a:lnSpc>
              <a:spcBef>
                <a:spcPct val="0"/>
              </a:spcBef>
            </a:pPr>
            <a:endParaRPr lang="en-US" sz="4461" dirty="0">
              <a:solidFill>
                <a:srgbClr val="474747"/>
              </a:solidFill>
              <a:latin typeface="Sanchez"/>
            </a:endParaRPr>
          </a:p>
        </p:txBody>
      </p:sp>
      <p:sp>
        <p:nvSpPr>
          <p:cNvPr id="20" name="Freeform 20"/>
          <p:cNvSpPr/>
          <p:nvPr/>
        </p:nvSpPr>
        <p:spPr>
          <a:xfrm rot="-616061">
            <a:off x="11628318" y="7383037"/>
            <a:ext cx="742475" cy="1660286"/>
          </a:xfrm>
          <a:custGeom>
            <a:avLst/>
            <a:gdLst/>
            <a:ahLst/>
            <a:cxnLst/>
            <a:rect l="l" t="t" r="r" b="b"/>
            <a:pathLst>
              <a:path w="742475" h="1660286">
                <a:moveTo>
                  <a:pt x="0" y="0"/>
                </a:moveTo>
                <a:lnTo>
                  <a:pt x="742475" y="0"/>
                </a:lnTo>
                <a:lnTo>
                  <a:pt x="742475" y="1660286"/>
                </a:lnTo>
                <a:lnTo>
                  <a:pt x="0" y="16602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428511" y="4434898"/>
            <a:ext cx="3596013" cy="430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6"/>
              </a:lnSpc>
            </a:pPr>
            <a:r>
              <a:rPr lang="en-US" sz="3625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Implementar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el plan de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intervención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andragógica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con la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ayuda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de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los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recursos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</a:t>
            </a:r>
            <a:r>
              <a:rPr lang="en-US" sz="3625" dirty="0" err="1">
                <a:solidFill>
                  <a:srgbClr val="474747"/>
                </a:solidFill>
                <a:latin typeface="Sanchez"/>
              </a:rPr>
              <a:t>didácticos</a:t>
            </a:r>
            <a:r>
              <a:rPr lang="en-US" sz="3625" dirty="0">
                <a:solidFill>
                  <a:srgbClr val="474747"/>
                </a:solidFill>
                <a:latin typeface="Sanchez"/>
              </a:rPr>
              <a:t> PRISA</a:t>
            </a:r>
          </a:p>
          <a:p>
            <a:pPr algn="ctr">
              <a:lnSpc>
                <a:spcPts val="3806"/>
              </a:lnSpc>
              <a:spcBef>
                <a:spcPct val="0"/>
              </a:spcBef>
            </a:pPr>
            <a:endParaRPr lang="en-US" sz="3625" dirty="0">
              <a:solidFill>
                <a:srgbClr val="474747"/>
              </a:solidFill>
              <a:latin typeface="Sanchez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61062" y="4344028"/>
            <a:ext cx="3600841" cy="375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4029" dirty="0">
                <a:solidFill>
                  <a:srgbClr val="474747"/>
                </a:solidFill>
                <a:ea typeface="Sanchez"/>
              </a:rPr>
              <a:t>✓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Disminuir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la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deserción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escolar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en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los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centros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EDJA</a:t>
            </a:r>
          </a:p>
          <a:p>
            <a:pPr algn="ctr">
              <a:lnSpc>
                <a:spcPts val="4231"/>
              </a:lnSpc>
              <a:spcBef>
                <a:spcPct val="0"/>
              </a:spcBef>
            </a:pPr>
            <a:r>
              <a:rPr lang="en-US" sz="4029" dirty="0">
                <a:solidFill>
                  <a:srgbClr val="474747"/>
                </a:solidFill>
                <a:ea typeface="Sanchez"/>
              </a:rPr>
              <a:t>✓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Mejorar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la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calidad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de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los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</a:t>
            </a:r>
            <a:r>
              <a:rPr lang="en-US" sz="4029" dirty="0" err="1">
                <a:solidFill>
                  <a:srgbClr val="474747"/>
                </a:solidFill>
                <a:ea typeface="Sanchez"/>
              </a:rPr>
              <a:t>aprendizajes</a:t>
            </a:r>
            <a:r>
              <a:rPr lang="en-US" sz="4029" dirty="0">
                <a:solidFill>
                  <a:srgbClr val="474747"/>
                </a:solidFill>
                <a:ea typeface="Sanchez"/>
              </a:rPr>
              <a:t> </a:t>
            </a:r>
          </a:p>
        </p:txBody>
      </p:sp>
      <p:sp>
        <p:nvSpPr>
          <p:cNvPr id="23" name="Freeform 23"/>
          <p:cNvSpPr/>
          <p:nvPr/>
        </p:nvSpPr>
        <p:spPr>
          <a:xfrm rot="-4288530" flipH="1">
            <a:off x="1883011" y="2538130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6097" y="1538844"/>
            <a:ext cx="13435807" cy="124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8999">
                <a:solidFill>
                  <a:srgbClr val="474747"/>
                </a:solidFill>
                <a:latin typeface="Handy Casual"/>
              </a:rPr>
              <a:t>OBJETIVOS ESPECIFICOS</a:t>
            </a:r>
          </a:p>
        </p:txBody>
      </p:sp>
      <p:sp>
        <p:nvSpPr>
          <p:cNvPr id="3" name="Freeform 3"/>
          <p:cNvSpPr/>
          <p:nvPr/>
        </p:nvSpPr>
        <p:spPr>
          <a:xfrm rot="-1958822">
            <a:off x="15481382" y="-322590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5" name="Freeform 5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7" name="Freeform 7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03770" y="3675731"/>
            <a:ext cx="6643713" cy="5076992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10" name="Freeform 10"/>
          <p:cNvSpPr/>
          <p:nvPr/>
        </p:nvSpPr>
        <p:spPr>
          <a:xfrm rot="-214886">
            <a:off x="7927432" y="2700287"/>
            <a:ext cx="2333895" cy="1544755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12" name="Freeform 12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16061">
            <a:off x="11628318" y="7383037"/>
            <a:ext cx="742475" cy="1660286"/>
          </a:xfrm>
          <a:custGeom>
            <a:avLst/>
            <a:gdLst/>
            <a:ahLst/>
            <a:cxnLst/>
            <a:rect l="l" t="t" r="r" b="b"/>
            <a:pathLst>
              <a:path w="742475" h="1660286">
                <a:moveTo>
                  <a:pt x="0" y="0"/>
                </a:moveTo>
                <a:lnTo>
                  <a:pt x="742475" y="0"/>
                </a:lnTo>
                <a:lnTo>
                  <a:pt x="742475" y="1660286"/>
                </a:lnTo>
                <a:lnTo>
                  <a:pt x="0" y="166028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070513" y="4856388"/>
            <a:ext cx="5964366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Garantizar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la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equidad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calidad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de la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educación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que se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ofrece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485" dirty="0" err="1">
                <a:solidFill>
                  <a:srgbClr val="474747"/>
                </a:solidFill>
                <a:latin typeface="More Sugar Thin"/>
              </a:rPr>
              <a:t>centros</a:t>
            </a:r>
            <a:r>
              <a:rPr lang="en-US" sz="4485" dirty="0">
                <a:solidFill>
                  <a:srgbClr val="474747"/>
                </a:solidFill>
                <a:latin typeface="More Sugar Thin"/>
              </a:rPr>
              <a:t> EDJA</a:t>
            </a:r>
          </a:p>
        </p:txBody>
      </p:sp>
      <p:sp>
        <p:nvSpPr>
          <p:cNvPr id="17" name="Freeform 17"/>
          <p:cNvSpPr/>
          <p:nvPr/>
        </p:nvSpPr>
        <p:spPr>
          <a:xfrm rot="-4288530" flipH="1">
            <a:off x="1883011" y="2538130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75329">
            <a:off x="11482301" y="-3425869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9" y="0"/>
                </a:lnTo>
                <a:lnTo>
                  <a:pt x="9374539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3" name="Freeform 3"/>
          <p:cNvSpPr/>
          <p:nvPr/>
        </p:nvSpPr>
        <p:spPr>
          <a:xfrm rot="2405708">
            <a:off x="-2553589" y="7446037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2"/>
                </a:lnTo>
                <a:lnTo>
                  <a:pt x="0" y="699677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4" name="Freeform 4"/>
          <p:cNvSpPr/>
          <p:nvPr/>
        </p:nvSpPr>
        <p:spPr>
          <a:xfrm rot="-5527056">
            <a:off x="-2991288" y="-4364987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</p:sp>
      <p:sp>
        <p:nvSpPr>
          <p:cNvPr id="5" name="Freeform 5"/>
          <p:cNvSpPr/>
          <p:nvPr/>
        </p:nvSpPr>
        <p:spPr>
          <a:xfrm rot="-4143192">
            <a:off x="11916694" y="839171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1467" y="8092948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9" name="Freeform 9"/>
          <p:cNvSpPr/>
          <p:nvPr/>
        </p:nvSpPr>
        <p:spPr>
          <a:xfrm>
            <a:off x="15732293" y="3356038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81" y="6597727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1158">
            <a:off x="3321466" y="1101384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40" y="0"/>
                </a:lnTo>
                <a:lnTo>
                  <a:pt x="777740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1028700"/>
            <a:ext cx="18288000" cy="15039474"/>
          </a:xfrm>
          <a:custGeom>
            <a:avLst/>
            <a:gdLst/>
            <a:ahLst/>
            <a:cxnLst/>
            <a:rect l="l" t="t" r="r" b="b"/>
            <a:pathLst>
              <a:path w="18288000" h="15039474">
                <a:moveTo>
                  <a:pt x="0" y="0"/>
                </a:moveTo>
                <a:lnTo>
                  <a:pt x="18288000" y="0"/>
                </a:lnTo>
                <a:lnTo>
                  <a:pt x="18288000" y="15039474"/>
                </a:lnTo>
                <a:lnTo>
                  <a:pt x="0" y="15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668647" y="9876023"/>
            <a:ext cx="4974079" cy="1187131"/>
          </a:xfrm>
          <a:custGeom>
            <a:avLst/>
            <a:gdLst/>
            <a:ahLst/>
            <a:cxnLst/>
            <a:rect l="l" t="t" r="r" b="b"/>
            <a:pathLst>
              <a:path w="4974079" h="1187131">
                <a:moveTo>
                  <a:pt x="0" y="0"/>
                </a:moveTo>
                <a:lnTo>
                  <a:pt x="4974079" y="0"/>
                </a:lnTo>
                <a:lnTo>
                  <a:pt x="4974079" y="1187132"/>
                </a:lnTo>
                <a:lnTo>
                  <a:pt x="0" y="118713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16111" y="2311011"/>
            <a:ext cx="7335351" cy="104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8"/>
              </a:lnSpc>
            </a:pPr>
            <a:r>
              <a:rPr lang="en-US" sz="7617">
                <a:solidFill>
                  <a:srgbClr val="474747"/>
                </a:solidFill>
                <a:latin typeface="Handy Casual"/>
              </a:rPr>
              <a:t>ANTECEDENTES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5833" y="3552841"/>
            <a:ext cx="13723737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Antecedentes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 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procesos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orientación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aprendizaje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Centros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smtClean="0">
                <a:solidFill>
                  <a:srgbClr val="474747"/>
                </a:solidFill>
                <a:latin typeface="More Sugar Thin"/>
              </a:rPr>
              <a:t>EDJA.</a:t>
            </a:r>
            <a:endParaRPr lang="en-US" sz="4300" dirty="0">
              <a:solidFill>
                <a:srgbClr val="474747"/>
              </a:solidFill>
              <a:latin typeface="More Sugar Thin"/>
            </a:endParaRPr>
          </a:p>
          <a:p>
            <a:pPr algn="just">
              <a:lnSpc>
                <a:spcPts val="4373"/>
              </a:lnSpc>
            </a:pPr>
            <a:r>
              <a:rPr lang="en-US" sz="4300" dirty="0">
                <a:solidFill>
                  <a:srgbClr val="474747"/>
                </a:solidFill>
                <a:latin typeface="More Sugar Thin"/>
              </a:rPr>
              <a:t>El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proceso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orientación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aprendizaje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centros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EDJA se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desarrolla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con la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definición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esenciales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básicos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las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asignaturas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, la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promoción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trimestral, se divide el total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asignaturas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por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grado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dos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trimestres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.  </a:t>
            </a:r>
          </a:p>
          <a:p>
            <a:pPr algn="just">
              <a:lnSpc>
                <a:spcPts val="4373"/>
              </a:lnSpc>
              <a:spcBef>
                <a:spcPct val="0"/>
              </a:spcBef>
            </a:pP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importante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realizar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smtClean="0">
                <a:solidFill>
                  <a:srgbClr val="474747"/>
                </a:solidFill>
                <a:latin typeface="More Sugar Thin"/>
              </a:rPr>
              <a:t>el 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orientación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aprendizaje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fundamentado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principios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la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andragogía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además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la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planificación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temas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del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currículo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priorizado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empleo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recursos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didácticos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métodos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activos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que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promuevan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el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impulso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  de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competencias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y la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formación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integral del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participante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adulto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para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su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incorporación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activa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al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contexto</a:t>
            </a:r>
            <a:r>
              <a:rPr lang="en-US" sz="4300" dirty="0">
                <a:solidFill>
                  <a:srgbClr val="474747"/>
                </a:solidFill>
                <a:latin typeface="More Sugar Thin"/>
              </a:rPr>
              <a:t> social y </a:t>
            </a:r>
            <a:r>
              <a:rPr lang="en-US" sz="4300" dirty="0" err="1">
                <a:solidFill>
                  <a:srgbClr val="474747"/>
                </a:solidFill>
                <a:latin typeface="More Sugar Thin"/>
              </a:rPr>
              <a:t>laboral</a:t>
            </a:r>
            <a:r>
              <a:rPr lang="en-US" sz="4800" dirty="0">
                <a:solidFill>
                  <a:srgbClr val="474747"/>
                </a:solidFill>
                <a:latin typeface="More Sugar Thin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 rot="2569145">
            <a:off x="12801188" y="4964405"/>
            <a:ext cx="1672854" cy="755640"/>
          </a:xfrm>
          <a:custGeom>
            <a:avLst/>
            <a:gdLst/>
            <a:ahLst/>
            <a:cxnLst/>
            <a:rect l="l" t="t" r="r" b="b"/>
            <a:pathLst>
              <a:path w="1672854" h="755640">
                <a:moveTo>
                  <a:pt x="0" y="0"/>
                </a:moveTo>
                <a:lnTo>
                  <a:pt x="1672853" y="0"/>
                </a:lnTo>
                <a:lnTo>
                  <a:pt x="1672853" y="755640"/>
                </a:lnTo>
                <a:lnTo>
                  <a:pt x="0" y="7556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4185033" y="4880864"/>
            <a:ext cx="1131078" cy="1456121"/>
          </a:xfrm>
          <a:custGeom>
            <a:avLst/>
            <a:gdLst/>
            <a:ahLst/>
            <a:cxnLst/>
            <a:rect l="l" t="t" r="r" b="b"/>
            <a:pathLst>
              <a:path w="1131078" h="1456121">
                <a:moveTo>
                  <a:pt x="1131078" y="0"/>
                </a:moveTo>
                <a:lnTo>
                  <a:pt x="0" y="0"/>
                </a:lnTo>
                <a:lnTo>
                  <a:pt x="0" y="1456121"/>
                </a:lnTo>
                <a:lnTo>
                  <a:pt x="1131078" y="1456121"/>
                </a:lnTo>
                <a:lnTo>
                  <a:pt x="1131078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75329">
            <a:off x="11482301" y="-3425869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9" y="0"/>
                </a:lnTo>
                <a:lnTo>
                  <a:pt x="9374539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</p:sp>
      <p:sp>
        <p:nvSpPr>
          <p:cNvPr id="3" name="Freeform 3"/>
          <p:cNvSpPr/>
          <p:nvPr/>
        </p:nvSpPr>
        <p:spPr>
          <a:xfrm rot="2405708">
            <a:off x="-2553589" y="7446037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2"/>
                </a:lnTo>
                <a:lnTo>
                  <a:pt x="0" y="6996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4" name="Freeform 4"/>
          <p:cNvSpPr/>
          <p:nvPr/>
        </p:nvSpPr>
        <p:spPr>
          <a:xfrm rot="-5527056">
            <a:off x="-2991288" y="-4364987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5" name="Freeform 5"/>
          <p:cNvSpPr/>
          <p:nvPr/>
        </p:nvSpPr>
        <p:spPr>
          <a:xfrm rot="-4143192">
            <a:off x="11916694" y="839171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1467" y="8092948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8" name="Freeform 8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32293" y="3356038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81" y="6597727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1158">
            <a:off x="3321466" y="1101384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40" y="0"/>
                </a:lnTo>
                <a:lnTo>
                  <a:pt x="777740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1028700"/>
            <a:ext cx="18288000" cy="15039474"/>
          </a:xfrm>
          <a:custGeom>
            <a:avLst/>
            <a:gdLst/>
            <a:ahLst/>
            <a:cxnLst/>
            <a:rect l="l" t="t" r="r" b="b"/>
            <a:pathLst>
              <a:path w="18288000" h="15039474">
                <a:moveTo>
                  <a:pt x="0" y="0"/>
                </a:moveTo>
                <a:lnTo>
                  <a:pt x="18288000" y="0"/>
                </a:lnTo>
                <a:lnTo>
                  <a:pt x="18288000" y="15039474"/>
                </a:lnTo>
                <a:lnTo>
                  <a:pt x="0" y="15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69429" y="9040288"/>
            <a:ext cx="7352414" cy="2047507"/>
          </a:xfrm>
          <a:custGeom>
            <a:avLst/>
            <a:gdLst/>
            <a:ahLst/>
            <a:cxnLst/>
            <a:rect l="l" t="t" r="r" b="b"/>
            <a:pathLst>
              <a:path w="4974079" h="1187131">
                <a:moveTo>
                  <a:pt x="0" y="0"/>
                </a:moveTo>
                <a:lnTo>
                  <a:pt x="4974079" y="0"/>
                </a:lnTo>
                <a:lnTo>
                  <a:pt x="4974079" y="1187132"/>
                </a:lnTo>
                <a:lnTo>
                  <a:pt x="0" y="11871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16111" y="2311011"/>
            <a:ext cx="7335351" cy="104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8"/>
              </a:lnSpc>
            </a:pPr>
            <a:r>
              <a:rPr lang="en-US" sz="7617">
                <a:solidFill>
                  <a:srgbClr val="474747"/>
                </a:solidFill>
                <a:latin typeface="Handy Casual"/>
              </a:rPr>
              <a:t>JUSTIFICACION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1467" y="3706969"/>
            <a:ext cx="17473478" cy="496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8"/>
              </a:lnSpc>
            </a:pPr>
            <a:endParaRPr dirty="0"/>
          </a:p>
          <a:p>
            <a:pPr algn="just">
              <a:lnSpc>
                <a:spcPts val="4318"/>
              </a:lnSpc>
            </a:pPr>
            <a:r>
              <a:rPr lang="en-US" sz="4112" dirty="0" smtClean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Justificación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fundamentación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  del Plan de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intervención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Andragógica</a:t>
            </a:r>
          </a:p>
          <a:p>
            <a:pPr algn="just">
              <a:lnSpc>
                <a:spcPts val="4318"/>
              </a:lnSpc>
            </a:pPr>
            <a:r>
              <a:rPr lang="en-US" sz="4112" dirty="0">
                <a:solidFill>
                  <a:srgbClr val="474747"/>
                </a:solidFill>
                <a:latin typeface="More Sugar Thin"/>
              </a:rPr>
              <a:t>La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modalidad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promoción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trimestral no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admite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recuperación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;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en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tanto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que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exige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rediseñar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estrategias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mejorar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reforzar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garantizar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un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proceso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orientación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aprendizaje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diferenciado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;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definir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lo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básico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esencial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, 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activa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uso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recursos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disponibles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;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considerar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intereses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experiencias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del que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aprende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.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Superar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las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limitaciones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aprendizaje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participantes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favoreciendo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que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avance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a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su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propio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4112" dirty="0" err="1">
                <a:solidFill>
                  <a:srgbClr val="474747"/>
                </a:solidFill>
                <a:latin typeface="More Sugar Thin"/>
              </a:rPr>
              <a:t>ritmo</a:t>
            </a:r>
            <a:r>
              <a:rPr lang="en-US" sz="4112" dirty="0">
                <a:solidFill>
                  <a:srgbClr val="474747"/>
                </a:solidFill>
                <a:latin typeface="More Sugar Thin"/>
              </a:rPr>
              <a:t>.</a:t>
            </a:r>
          </a:p>
          <a:p>
            <a:pPr algn="just">
              <a:lnSpc>
                <a:spcPts val="4318"/>
              </a:lnSpc>
              <a:spcBef>
                <a:spcPct val="0"/>
              </a:spcBef>
            </a:pPr>
            <a:endParaRPr lang="en-US" sz="4112" dirty="0">
              <a:solidFill>
                <a:srgbClr val="474747"/>
              </a:solidFill>
              <a:latin typeface="More Sugar Thin"/>
            </a:endParaRPr>
          </a:p>
        </p:txBody>
      </p:sp>
      <p:sp>
        <p:nvSpPr>
          <p:cNvPr id="16" name="Freeform 16"/>
          <p:cNvSpPr/>
          <p:nvPr/>
        </p:nvSpPr>
        <p:spPr>
          <a:xfrm rot="2569145">
            <a:off x="13695387" y="2143311"/>
            <a:ext cx="3307701" cy="1459386"/>
          </a:xfrm>
          <a:custGeom>
            <a:avLst/>
            <a:gdLst/>
            <a:ahLst/>
            <a:cxnLst/>
            <a:rect l="l" t="t" r="r" b="b"/>
            <a:pathLst>
              <a:path w="1672854" h="755640">
                <a:moveTo>
                  <a:pt x="0" y="0"/>
                </a:moveTo>
                <a:lnTo>
                  <a:pt x="1672853" y="0"/>
                </a:lnTo>
                <a:lnTo>
                  <a:pt x="1672853" y="755640"/>
                </a:lnTo>
                <a:lnTo>
                  <a:pt x="0" y="7556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5392400" y="8105800"/>
            <a:ext cx="1470971" cy="2564708"/>
          </a:xfrm>
          <a:custGeom>
            <a:avLst/>
            <a:gdLst/>
            <a:ahLst/>
            <a:cxnLst/>
            <a:rect l="l" t="t" r="r" b="b"/>
            <a:pathLst>
              <a:path w="1131078" h="1456121">
                <a:moveTo>
                  <a:pt x="1131078" y="0"/>
                </a:moveTo>
                <a:lnTo>
                  <a:pt x="0" y="0"/>
                </a:lnTo>
                <a:lnTo>
                  <a:pt x="0" y="1456121"/>
                </a:lnTo>
                <a:lnTo>
                  <a:pt x="1131078" y="1456121"/>
                </a:lnTo>
                <a:lnTo>
                  <a:pt x="1131078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75329">
            <a:off x="11482301" y="-3425869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9" y="0"/>
                </a:lnTo>
                <a:lnTo>
                  <a:pt x="9374539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</p:sp>
      <p:sp>
        <p:nvSpPr>
          <p:cNvPr id="3" name="Freeform 3"/>
          <p:cNvSpPr/>
          <p:nvPr/>
        </p:nvSpPr>
        <p:spPr>
          <a:xfrm rot="2405708">
            <a:off x="-2553589" y="7446037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2"/>
                </a:lnTo>
                <a:lnTo>
                  <a:pt x="0" y="6996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4" name="Freeform 4"/>
          <p:cNvSpPr/>
          <p:nvPr/>
        </p:nvSpPr>
        <p:spPr>
          <a:xfrm rot="-5527056">
            <a:off x="-2991288" y="-4364987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</p:sp>
      <p:sp>
        <p:nvSpPr>
          <p:cNvPr id="5" name="Freeform 5"/>
          <p:cNvSpPr/>
          <p:nvPr/>
        </p:nvSpPr>
        <p:spPr>
          <a:xfrm rot="-4143192">
            <a:off x="11916694" y="839171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1467" y="8092948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732293" y="3356038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81" y="6597727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1158">
            <a:off x="3321466" y="1101384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40" y="0"/>
                </a:lnTo>
                <a:lnTo>
                  <a:pt x="777740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1028700"/>
            <a:ext cx="18288000" cy="15039474"/>
          </a:xfrm>
          <a:custGeom>
            <a:avLst/>
            <a:gdLst/>
            <a:ahLst/>
            <a:cxnLst/>
            <a:rect l="l" t="t" r="r" b="b"/>
            <a:pathLst>
              <a:path w="18288000" h="15039474">
                <a:moveTo>
                  <a:pt x="0" y="0"/>
                </a:moveTo>
                <a:lnTo>
                  <a:pt x="18288000" y="0"/>
                </a:lnTo>
                <a:lnTo>
                  <a:pt x="18288000" y="15039474"/>
                </a:lnTo>
                <a:lnTo>
                  <a:pt x="0" y="15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75040" y="9360568"/>
            <a:ext cx="4974079" cy="1187131"/>
          </a:xfrm>
          <a:custGeom>
            <a:avLst/>
            <a:gdLst/>
            <a:ahLst/>
            <a:cxnLst/>
            <a:rect l="l" t="t" r="r" b="b"/>
            <a:pathLst>
              <a:path w="4974079" h="1187131">
                <a:moveTo>
                  <a:pt x="0" y="0"/>
                </a:moveTo>
                <a:lnTo>
                  <a:pt x="4974079" y="0"/>
                </a:lnTo>
                <a:lnTo>
                  <a:pt x="4974079" y="1187132"/>
                </a:lnTo>
                <a:lnTo>
                  <a:pt x="0" y="118713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16111" y="2311011"/>
            <a:ext cx="7335351" cy="104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8"/>
              </a:lnSpc>
            </a:pPr>
            <a:r>
              <a:rPr lang="en-US" sz="7617">
                <a:solidFill>
                  <a:srgbClr val="474747"/>
                </a:solidFill>
                <a:latin typeface="Handy Casual"/>
              </a:rPr>
              <a:t>JUSTIFICACION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1467" y="4123585"/>
            <a:ext cx="17697470" cy="557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3"/>
              </a:lnSpc>
            </a:pPr>
            <a:endParaRPr/>
          </a:p>
          <a:p>
            <a:pPr algn="just">
              <a:lnSpc>
                <a:spcPts val="4373"/>
              </a:lnSpc>
            </a:pPr>
            <a:r>
              <a:rPr lang="en-US" sz="4165">
                <a:solidFill>
                  <a:srgbClr val="474747"/>
                </a:solidFill>
                <a:latin typeface="More Sugar Thin"/>
              </a:rPr>
              <a:t>Los estragos de la pandemia   dejan huellas insoslayables en los periodos lectivos 2020 y 2021, que se ven reflejados en el nivel de rendimiento académico de los participantes que ingresaron en el primer trimestre 2022, sumándose a esta realidad un alto porcentaje de deserción escolar; razón por la cual es urgente e inaplazable     establecer un plan de intervención andragógica para remediar los efectos negativos antes expuestos y por ende coadyuvar a la mejora de los procesos de orientación aprendizaje que garanticen la promoción exitosa de todos los participantes. </a:t>
            </a:r>
          </a:p>
          <a:p>
            <a:pPr algn="just">
              <a:lnSpc>
                <a:spcPts val="4373"/>
              </a:lnSpc>
              <a:spcBef>
                <a:spcPct val="0"/>
              </a:spcBef>
            </a:pPr>
            <a:endParaRPr lang="en-US" sz="4165">
              <a:solidFill>
                <a:srgbClr val="474747"/>
              </a:solidFill>
              <a:latin typeface="More Sugar Thin"/>
            </a:endParaRPr>
          </a:p>
        </p:txBody>
      </p:sp>
      <p:sp>
        <p:nvSpPr>
          <p:cNvPr id="16" name="Freeform 16"/>
          <p:cNvSpPr/>
          <p:nvPr/>
        </p:nvSpPr>
        <p:spPr>
          <a:xfrm rot="2569145">
            <a:off x="13968365" y="9002743"/>
            <a:ext cx="2857704" cy="1369050"/>
          </a:xfrm>
          <a:custGeom>
            <a:avLst/>
            <a:gdLst/>
            <a:ahLst/>
            <a:cxnLst/>
            <a:rect l="l" t="t" r="r" b="b"/>
            <a:pathLst>
              <a:path w="1672854" h="755640">
                <a:moveTo>
                  <a:pt x="0" y="0"/>
                </a:moveTo>
                <a:lnTo>
                  <a:pt x="1672853" y="0"/>
                </a:lnTo>
                <a:lnTo>
                  <a:pt x="1672853" y="755640"/>
                </a:lnTo>
                <a:lnTo>
                  <a:pt x="0" y="7556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089992" flipH="1">
            <a:off x="1727135" y="10061155"/>
            <a:ext cx="1745635" cy="2338825"/>
          </a:xfrm>
          <a:custGeom>
            <a:avLst/>
            <a:gdLst/>
            <a:ahLst/>
            <a:cxnLst/>
            <a:rect l="l" t="t" r="r" b="b"/>
            <a:pathLst>
              <a:path w="1131078" h="1456121">
                <a:moveTo>
                  <a:pt x="1131078" y="0"/>
                </a:moveTo>
                <a:lnTo>
                  <a:pt x="0" y="0"/>
                </a:lnTo>
                <a:lnTo>
                  <a:pt x="0" y="1456121"/>
                </a:lnTo>
                <a:lnTo>
                  <a:pt x="1131078" y="1456121"/>
                </a:lnTo>
                <a:lnTo>
                  <a:pt x="1131078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75329">
            <a:off x="11482301" y="-3425869"/>
            <a:ext cx="9374539" cy="10031121"/>
          </a:xfrm>
          <a:custGeom>
            <a:avLst/>
            <a:gdLst/>
            <a:ahLst/>
            <a:cxnLst/>
            <a:rect l="l" t="t" r="r" b="b"/>
            <a:pathLst>
              <a:path w="9374539" h="10031121">
                <a:moveTo>
                  <a:pt x="0" y="0"/>
                </a:moveTo>
                <a:lnTo>
                  <a:pt x="9374539" y="0"/>
                </a:lnTo>
                <a:lnTo>
                  <a:pt x="9374539" y="10031121"/>
                </a:lnTo>
                <a:lnTo>
                  <a:pt x="0" y="100311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3"/>
          <p:cNvSpPr/>
          <p:nvPr/>
        </p:nvSpPr>
        <p:spPr>
          <a:xfrm rot="2405708">
            <a:off x="-2553589" y="7446037"/>
            <a:ext cx="8257993" cy="6996773"/>
          </a:xfrm>
          <a:custGeom>
            <a:avLst/>
            <a:gdLst/>
            <a:ahLst/>
            <a:cxnLst/>
            <a:rect l="l" t="t" r="r" b="b"/>
            <a:pathLst>
              <a:path w="8257993" h="6996773">
                <a:moveTo>
                  <a:pt x="0" y="0"/>
                </a:moveTo>
                <a:lnTo>
                  <a:pt x="8257993" y="0"/>
                </a:lnTo>
                <a:lnTo>
                  <a:pt x="8257993" y="6996772"/>
                </a:lnTo>
                <a:lnTo>
                  <a:pt x="0" y="699677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</p:sp>
      <p:sp>
        <p:nvSpPr>
          <p:cNvPr id="4" name="Freeform 4"/>
          <p:cNvSpPr/>
          <p:nvPr/>
        </p:nvSpPr>
        <p:spPr>
          <a:xfrm rot="-5527056">
            <a:off x="-2991288" y="-4364987"/>
            <a:ext cx="9133392" cy="7738474"/>
          </a:xfrm>
          <a:custGeom>
            <a:avLst/>
            <a:gdLst/>
            <a:ahLst/>
            <a:cxnLst/>
            <a:rect l="l" t="t" r="r" b="b"/>
            <a:pathLst>
              <a:path w="9133392" h="7738474">
                <a:moveTo>
                  <a:pt x="0" y="0"/>
                </a:moveTo>
                <a:lnTo>
                  <a:pt x="9133392" y="0"/>
                </a:lnTo>
                <a:lnTo>
                  <a:pt x="9133392" y="7738474"/>
                </a:lnTo>
                <a:lnTo>
                  <a:pt x="0" y="7738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sp>
      <p:sp>
        <p:nvSpPr>
          <p:cNvPr id="5" name="Freeform 5"/>
          <p:cNvSpPr/>
          <p:nvPr/>
        </p:nvSpPr>
        <p:spPr>
          <a:xfrm rot="-4143192">
            <a:off x="11916694" y="8391714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3" y="0"/>
                </a:lnTo>
                <a:lnTo>
                  <a:pt x="8505753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1467" y="8092948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69570" y="7435525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1" y="0"/>
                </a:lnTo>
                <a:lnTo>
                  <a:pt x="5586791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-4329732" y="-217850"/>
            <a:ext cx="5586791" cy="5702950"/>
          </a:xfrm>
          <a:custGeom>
            <a:avLst/>
            <a:gdLst/>
            <a:ahLst/>
            <a:cxnLst/>
            <a:rect l="l" t="t" r="r" b="b"/>
            <a:pathLst>
              <a:path w="5586791" h="5702950">
                <a:moveTo>
                  <a:pt x="0" y="0"/>
                </a:moveTo>
                <a:lnTo>
                  <a:pt x="5586790" y="0"/>
                </a:lnTo>
                <a:lnTo>
                  <a:pt x="5586790" y="5702950"/>
                </a:lnTo>
                <a:lnTo>
                  <a:pt x="0" y="57029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732293" y="3356038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4981" y="6597727"/>
            <a:ext cx="1740853" cy="1865402"/>
          </a:xfrm>
          <a:custGeom>
            <a:avLst/>
            <a:gdLst/>
            <a:ahLst/>
            <a:cxnLst/>
            <a:rect l="l" t="t" r="r" b="b"/>
            <a:pathLst>
              <a:path w="1740853" h="1865402">
                <a:moveTo>
                  <a:pt x="0" y="0"/>
                </a:moveTo>
                <a:lnTo>
                  <a:pt x="1740853" y="0"/>
                </a:lnTo>
                <a:lnTo>
                  <a:pt x="1740853" y="1865402"/>
                </a:lnTo>
                <a:lnTo>
                  <a:pt x="0" y="1865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1158">
            <a:off x="3321466" y="1101384"/>
            <a:ext cx="777740" cy="976614"/>
          </a:xfrm>
          <a:custGeom>
            <a:avLst/>
            <a:gdLst/>
            <a:ahLst/>
            <a:cxnLst/>
            <a:rect l="l" t="t" r="r" b="b"/>
            <a:pathLst>
              <a:path w="777740" h="976614">
                <a:moveTo>
                  <a:pt x="0" y="0"/>
                </a:moveTo>
                <a:lnTo>
                  <a:pt x="777740" y="0"/>
                </a:lnTo>
                <a:lnTo>
                  <a:pt x="777740" y="976614"/>
                </a:lnTo>
                <a:lnTo>
                  <a:pt x="0" y="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1028700"/>
            <a:ext cx="18288000" cy="15039474"/>
          </a:xfrm>
          <a:custGeom>
            <a:avLst/>
            <a:gdLst/>
            <a:ahLst/>
            <a:cxnLst/>
            <a:rect l="l" t="t" r="r" b="b"/>
            <a:pathLst>
              <a:path w="18288000" h="15039474">
                <a:moveTo>
                  <a:pt x="0" y="0"/>
                </a:moveTo>
                <a:lnTo>
                  <a:pt x="18288000" y="0"/>
                </a:lnTo>
                <a:lnTo>
                  <a:pt x="18288000" y="15039474"/>
                </a:lnTo>
                <a:lnTo>
                  <a:pt x="0" y="150394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83297" y="9099869"/>
            <a:ext cx="4974079" cy="1187131"/>
          </a:xfrm>
          <a:custGeom>
            <a:avLst/>
            <a:gdLst/>
            <a:ahLst/>
            <a:cxnLst/>
            <a:rect l="l" t="t" r="r" b="b"/>
            <a:pathLst>
              <a:path w="4974079" h="1187131">
                <a:moveTo>
                  <a:pt x="0" y="0"/>
                </a:moveTo>
                <a:lnTo>
                  <a:pt x="4974079" y="0"/>
                </a:lnTo>
                <a:lnTo>
                  <a:pt x="4974079" y="1187132"/>
                </a:lnTo>
                <a:lnTo>
                  <a:pt x="0" y="118713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14" name="TextBox 14"/>
          <p:cNvSpPr txBox="1"/>
          <p:nvPr/>
        </p:nvSpPr>
        <p:spPr>
          <a:xfrm>
            <a:off x="5316111" y="2311011"/>
            <a:ext cx="7335351" cy="104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8"/>
              </a:lnSpc>
            </a:pPr>
            <a:r>
              <a:rPr lang="en-US" sz="7617">
                <a:solidFill>
                  <a:srgbClr val="474747"/>
                </a:solidFill>
                <a:latin typeface="Handy Casual"/>
              </a:rPr>
              <a:t>JUSTIFICACION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5408" y="3355484"/>
            <a:ext cx="15683892" cy="63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58"/>
              </a:lnSpc>
            </a:pPr>
            <a:endParaRPr dirty="0"/>
          </a:p>
          <a:p>
            <a:pPr algn="just">
              <a:lnSpc>
                <a:spcPts val="6258"/>
              </a:lnSpc>
            </a:pP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Actualmente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estamos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con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una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imperiosa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necesidad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rediseñar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contrastar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robustecer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planificar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rigurosamente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un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proceso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aprender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a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aprender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eficiente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,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además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hacer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acopio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de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los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recursos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didácticos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adecuados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y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científicamente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 </a:t>
            </a:r>
            <a:r>
              <a:rPr lang="en-US" sz="5960" dirty="0" err="1">
                <a:solidFill>
                  <a:srgbClr val="474747"/>
                </a:solidFill>
                <a:latin typeface="More Sugar Thin"/>
              </a:rPr>
              <a:t>comprobados</a:t>
            </a:r>
            <a:r>
              <a:rPr lang="en-US" sz="5960" dirty="0">
                <a:solidFill>
                  <a:srgbClr val="474747"/>
                </a:solidFill>
                <a:latin typeface="More Sugar Thin"/>
              </a:rPr>
              <a:t>.</a:t>
            </a:r>
          </a:p>
          <a:p>
            <a:pPr algn="just">
              <a:lnSpc>
                <a:spcPts val="6258"/>
              </a:lnSpc>
              <a:spcBef>
                <a:spcPct val="0"/>
              </a:spcBef>
            </a:pPr>
            <a:endParaRPr lang="en-US" sz="5960" dirty="0">
              <a:solidFill>
                <a:srgbClr val="474747"/>
              </a:solidFill>
              <a:latin typeface="More Sugar Thin"/>
            </a:endParaRPr>
          </a:p>
        </p:txBody>
      </p:sp>
      <p:sp>
        <p:nvSpPr>
          <p:cNvPr id="16" name="Freeform 16"/>
          <p:cNvSpPr/>
          <p:nvPr/>
        </p:nvSpPr>
        <p:spPr>
          <a:xfrm rot="2569145">
            <a:off x="973150" y="9246089"/>
            <a:ext cx="1672854" cy="755640"/>
          </a:xfrm>
          <a:custGeom>
            <a:avLst/>
            <a:gdLst/>
            <a:ahLst/>
            <a:cxnLst/>
            <a:rect l="l" t="t" r="r" b="b"/>
            <a:pathLst>
              <a:path w="1672854" h="755640">
                <a:moveTo>
                  <a:pt x="0" y="0"/>
                </a:moveTo>
                <a:lnTo>
                  <a:pt x="1672853" y="0"/>
                </a:lnTo>
                <a:lnTo>
                  <a:pt x="1672853" y="755640"/>
                </a:lnTo>
                <a:lnTo>
                  <a:pt x="0" y="7556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2767294" y="9099869"/>
            <a:ext cx="3402276" cy="3990379"/>
          </a:xfrm>
          <a:custGeom>
            <a:avLst/>
            <a:gdLst/>
            <a:ahLst/>
            <a:cxnLst/>
            <a:rect l="l" t="t" r="r" b="b"/>
            <a:pathLst>
              <a:path w="1131078" h="1456121">
                <a:moveTo>
                  <a:pt x="1131078" y="0"/>
                </a:moveTo>
                <a:lnTo>
                  <a:pt x="0" y="0"/>
                </a:lnTo>
                <a:lnTo>
                  <a:pt x="0" y="1456121"/>
                </a:lnTo>
                <a:lnTo>
                  <a:pt x="1131078" y="1456121"/>
                </a:lnTo>
                <a:lnTo>
                  <a:pt x="1131078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8822">
            <a:off x="15527292" y="-3728226"/>
            <a:ext cx="8505753" cy="7593318"/>
          </a:xfrm>
          <a:custGeom>
            <a:avLst/>
            <a:gdLst/>
            <a:ahLst/>
            <a:cxnLst/>
            <a:rect l="l" t="t" r="r" b="b"/>
            <a:pathLst>
              <a:path w="8505753" h="7593318">
                <a:moveTo>
                  <a:pt x="0" y="0"/>
                </a:moveTo>
                <a:lnTo>
                  <a:pt x="8505754" y="0"/>
                </a:lnTo>
                <a:lnTo>
                  <a:pt x="8505754" y="7593318"/>
                </a:lnTo>
                <a:lnTo>
                  <a:pt x="0" y="759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57698" y="834336"/>
            <a:ext cx="1101602" cy="1180416"/>
          </a:xfrm>
          <a:custGeom>
            <a:avLst/>
            <a:gdLst/>
            <a:ahLst/>
            <a:cxnLst/>
            <a:rect l="l" t="t" r="r" b="b"/>
            <a:pathLst>
              <a:path w="1101602" h="1180416">
                <a:moveTo>
                  <a:pt x="0" y="0"/>
                </a:moveTo>
                <a:lnTo>
                  <a:pt x="1101602" y="0"/>
                </a:lnTo>
                <a:lnTo>
                  <a:pt x="1101602" y="1180416"/>
                </a:lnTo>
                <a:lnTo>
                  <a:pt x="0" y="118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99893">
            <a:off x="17519054" y="384527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8" y="0"/>
                </a:lnTo>
                <a:lnTo>
                  <a:pt x="3885978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5" name="Freeform 5"/>
          <p:cNvSpPr/>
          <p:nvPr/>
        </p:nvSpPr>
        <p:spPr>
          <a:xfrm rot="8831356">
            <a:off x="-4444750" y="7020912"/>
            <a:ext cx="7317103" cy="6532177"/>
          </a:xfrm>
          <a:custGeom>
            <a:avLst/>
            <a:gdLst/>
            <a:ahLst/>
            <a:cxnLst/>
            <a:rect l="l" t="t" r="r" b="b"/>
            <a:pathLst>
              <a:path w="7317103" h="6532177">
                <a:moveTo>
                  <a:pt x="0" y="0"/>
                </a:moveTo>
                <a:lnTo>
                  <a:pt x="7317102" y="0"/>
                </a:lnTo>
                <a:lnTo>
                  <a:pt x="7317102" y="6532176"/>
                </a:lnTo>
                <a:lnTo>
                  <a:pt x="0" y="65321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6" name="Freeform 6"/>
          <p:cNvSpPr/>
          <p:nvPr/>
        </p:nvSpPr>
        <p:spPr>
          <a:xfrm rot="3771174">
            <a:off x="1150607" y="8863712"/>
            <a:ext cx="3885979" cy="3966775"/>
          </a:xfrm>
          <a:custGeom>
            <a:avLst/>
            <a:gdLst/>
            <a:ahLst/>
            <a:cxnLst/>
            <a:rect l="l" t="t" r="r" b="b"/>
            <a:pathLst>
              <a:path w="3885979" h="3966775">
                <a:moveTo>
                  <a:pt x="0" y="0"/>
                </a:moveTo>
                <a:lnTo>
                  <a:pt x="3885979" y="0"/>
                </a:lnTo>
                <a:lnTo>
                  <a:pt x="3885979" y="3966775"/>
                </a:lnTo>
                <a:lnTo>
                  <a:pt x="0" y="396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2769">
            <a:off x="696334" y="7581685"/>
            <a:ext cx="690565" cy="867147"/>
          </a:xfrm>
          <a:custGeom>
            <a:avLst/>
            <a:gdLst/>
            <a:ahLst/>
            <a:cxnLst/>
            <a:rect l="l" t="t" r="r" b="b"/>
            <a:pathLst>
              <a:path w="690565" h="867147">
                <a:moveTo>
                  <a:pt x="0" y="0"/>
                </a:moveTo>
                <a:lnTo>
                  <a:pt x="690565" y="0"/>
                </a:lnTo>
                <a:lnTo>
                  <a:pt x="690565" y="867147"/>
                </a:lnTo>
                <a:lnTo>
                  <a:pt x="0" y="867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8264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9" name="Freeform 9"/>
          <p:cNvSpPr/>
          <p:nvPr/>
        </p:nvSpPr>
        <p:spPr>
          <a:xfrm rot="-214886">
            <a:off x="3343396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34149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5" y="0"/>
                </a:lnTo>
                <a:lnTo>
                  <a:pt x="4616505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8259280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53230" y="3880920"/>
            <a:ext cx="4616505" cy="4781691"/>
          </a:xfrm>
          <a:custGeom>
            <a:avLst/>
            <a:gdLst/>
            <a:ahLst/>
            <a:cxnLst/>
            <a:rect l="l" t="t" r="r" b="b"/>
            <a:pathLst>
              <a:path w="4616505" h="4781691">
                <a:moveTo>
                  <a:pt x="0" y="0"/>
                </a:moveTo>
                <a:lnTo>
                  <a:pt x="4616506" y="0"/>
                </a:lnTo>
                <a:lnTo>
                  <a:pt x="4616506" y="4781691"/>
                </a:lnTo>
                <a:lnTo>
                  <a:pt x="0" y="4781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13" name="Freeform 13"/>
          <p:cNvSpPr/>
          <p:nvPr/>
        </p:nvSpPr>
        <p:spPr>
          <a:xfrm rot="-211641">
            <a:off x="13178362" y="3118909"/>
            <a:ext cx="1766242" cy="1096362"/>
          </a:xfrm>
          <a:custGeom>
            <a:avLst/>
            <a:gdLst/>
            <a:ahLst/>
            <a:cxnLst/>
            <a:rect l="l" t="t" r="r" b="b"/>
            <a:pathLst>
              <a:path w="1766242" h="1096362">
                <a:moveTo>
                  <a:pt x="0" y="0"/>
                </a:moveTo>
                <a:lnTo>
                  <a:pt x="1766242" y="0"/>
                </a:lnTo>
                <a:lnTo>
                  <a:pt x="1766242" y="1096362"/>
                </a:lnTo>
                <a:lnTo>
                  <a:pt x="0" y="10963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8954339">
            <a:off x="-2852219" y="-1803851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15" name="Freeform 15"/>
          <p:cNvSpPr/>
          <p:nvPr/>
        </p:nvSpPr>
        <p:spPr>
          <a:xfrm rot="6548631">
            <a:off x="-2289694" y="-24290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1"/>
                </a:lnTo>
                <a:lnTo>
                  <a:pt x="0" y="40369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sp>
        <p:nvSpPr>
          <p:cNvPr id="16" name="Freeform 16"/>
          <p:cNvSpPr/>
          <p:nvPr/>
        </p:nvSpPr>
        <p:spPr>
          <a:xfrm rot="-1369991">
            <a:off x="14778852" y="7815615"/>
            <a:ext cx="5845548" cy="4952773"/>
          </a:xfrm>
          <a:custGeom>
            <a:avLst/>
            <a:gdLst/>
            <a:ahLst/>
            <a:cxnLst/>
            <a:rect l="l" t="t" r="r" b="b"/>
            <a:pathLst>
              <a:path w="5845548" h="4952773">
                <a:moveTo>
                  <a:pt x="0" y="0"/>
                </a:moveTo>
                <a:lnTo>
                  <a:pt x="5845548" y="0"/>
                </a:lnTo>
                <a:lnTo>
                  <a:pt x="5845548" y="4952773"/>
                </a:lnTo>
                <a:lnTo>
                  <a:pt x="0" y="495277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</p:sp>
      <p:sp>
        <p:nvSpPr>
          <p:cNvPr id="17" name="Freeform 17"/>
          <p:cNvSpPr/>
          <p:nvPr/>
        </p:nvSpPr>
        <p:spPr>
          <a:xfrm rot="-3775699">
            <a:off x="16255654" y="7233873"/>
            <a:ext cx="3954696" cy="4036921"/>
          </a:xfrm>
          <a:custGeom>
            <a:avLst/>
            <a:gdLst/>
            <a:ahLst/>
            <a:cxnLst/>
            <a:rect l="l" t="t" r="r" b="b"/>
            <a:pathLst>
              <a:path w="3954696" h="4036921">
                <a:moveTo>
                  <a:pt x="0" y="0"/>
                </a:moveTo>
                <a:lnTo>
                  <a:pt x="3954696" y="0"/>
                </a:lnTo>
                <a:lnTo>
                  <a:pt x="3954696" y="4036920"/>
                </a:lnTo>
                <a:lnTo>
                  <a:pt x="0" y="40369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141885" y="4121256"/>
            <a:ext cx="4004230" cy="420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6"/>
              </a:lnSpc>
              <a:spcBef>
                <a:spcPct val="0"/>
              </a:spcBef>
            </a:pPr>
            <a:r>
              <a:rPr lang="en-US" sz="4520">
                <a:solidFill>
                  <a:srgbClr val="474747"/>
                </a:solidFill>
                <a:latin typeface="Sanchez"/>
              </a:rPr>
              <a:t>2. Participación: se aprende hacer haciendo (enfoque constructivo)</a:t>
            </a:r>
          </a:p>
        </p:txBody>
      </p:sp>
      <p:sp>
        <p:nvSpPr>
          <p:cNvPr id="19" name="Freeform 19"/>
          <p:cNvSpPr/>
          <p:nvPr/>
        </p:nvSpPr>
        <p:spPr>
          <a:xfrm rot="-616061">
            <a:off x="16979157" y="4552831"/>
            <a:ext cx="742475" cy="1660286"/>
          </a:xfrm>
          <a:custGeom>
            <a:avLst/>
            <a:gdLst/>
            <a:ahLst/>
            <a:cxnLst/>
            <a:rect l="l" t="t" r="r" b="b"/>
            <a:pathLst>
              <a:path w="742475" h="1660286">
                <a:moveTo>
                  <a:pt x="0" y="0"/>
                </a:moveTo>
                <a:lnTo>
                  <a:pt x="742475" y="0"/>
                </a:lnTo>
                <a:lnTo>
                  <a:pt x="742475" y="1660286"/>
                </a:lnTo>
                <a:lnTo>
                  <a:pt x="0" y="16602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057036" y="4698214"/>
            <a:ext cx="4338963" cy="3496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  <a:spcBef>
                <a:spcPct val="0"/>
              </a:spcBef>
            </a:pPr>
            <a:r>
              <a:rPr lang="en-US" sz="5272" dirty="0">
                <a:solidFill>
                  <a:srgbClr val="474747"/>
                </a:solidFill>
                <a:latin typeface="Sanchez"/>
              </a:rPr>
              <a:t>1. Parte de las </a:t>
            </a:r>
            <a:r>
              <a:rPr lang="en-US" sz="5272" dirty="0" err="1">
                <a:solidFill>
                  <a:srgbClr val="474747"/>
                </a:solidFill>
                <a:latin typeface="Sanchez"/>
              </a:rPr>
              <a:t>experiencias</a:t>
            </a:r>
            <a:r>
              <a:rPr lang="en-US" sz="5272" dirty="0">
                <a:solidFill>
                  <a:srgbClr val="474747"/>
                </a:solidFill>
                <a:latin typeface="Sanchez"/>
              </a:rPr>
              <a:t> del </a:t>
            </a:r>
            <a:r>
              <a:rPr lang="en-US" sz="5272" dirty="0" err="1">
                <a:solidFill>
                  <a:srgbClr val="474747"/>
                </a:solidFill>
                <a:latin typeface="Sanchez"/>
              </a:rPr>
              <a:t>participante</a:t>
            </a:r>
            <a:endParaRPr lang="en-US" sz="5272" dirty="0">
              <a:solidFill>
                <a:srgbClr val="474747"/>
              </a:solidFill>
              <a:latin typeface="Sanchez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259108" y="4342249"/>
            <a:ext cx="3604750" cy="322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6"/>
              </a:lnSpc>
              <a:spcBef>
                <a:spcPct val="0"/>
              </a:spcBef>
            </a:pPr>
            <a:r>
              <a:rPr lang="en-US" sz="4034">
                <a:solidFill>
                  <a:srgbClr val="474747"/>
                </a:solidFill>
                <a:latin typeface="Sanchez"/>
              </a:rPr>
              <a:t>3. Demuestra competencias y resuelve problemas de la vida cotidiana</a:t>
            </a:r>
          </a:p>
        </p:txBody>
      </p:sp>
      <p:sp>
        <p:nvSpPr>
          <p:cNvPr id="22" name="Freeform 22"/>
          <p:cNvSpPr/>
          <p:nvPr/>
        </p:nvSpPr>
        <p:spPr>
          <a:xfrm rot="-4288530" flipH="1">
            <a:off x="1883011" y="2538130"/>
            <a:ext cx="1635574" cy="738800"/>
          </a:xfrm>
          <a:custGeom>
            <a:avLst/>
            <a:gdLst/>
            <a:ahLst/>
            <a:cxnLst/>
            <a:rect l="l" t="t" r="r" b="b"/>
            <a:pathLst>
              <a:path w="1635574" h="738800">
                <a:moveTo>
                  <a:pt x="1635574" y="0"/>
                </a:moveTo>
                <a:lnTo>
                  <a:pt x="0" y="0"/>
                </a:lnTo>
                <a:lnTo>
                  <a:pt x="0" y="738800"/>
                </a:lnTo>
                <a:lnTo>
                  <a:pt x="1635574" y="738800"/>
                </a:lnTo>
                <a:lnTo>
                  <a:pt x="1635574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2259" y="494889"/>
            <a:ext cx="17550743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6"/>
              </a:lnSpc>
            </a:pPr>
            <a:r>
              <a:rPr lang="en-US" sz="6939" dirty="0">
                <a:solidFill>
                  <a:srgbClr val="474747"/>
                </a:solidFill>
                <a:ea typeface="Handy Casual"/>
              </a:rPr>
              <a:t>﻿</a:t>
            </a:r>
            <a:r>
              <a:rPr lang="en-US" sz="693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Handy Casual"/>
              </a:rPr>
              <a:t>EL PLA</a:t>
            </a:r>
            <a:r>
              <a:rPr lang="en-US" sz="6939" dirty="0">
                <a:solidFill>
                  <a:srgbClr val="474747"/>
                </a:solidFill>
                <a:ea typeface="Handy Casual"/>
              </a:rPr>
              <a:t>N DE INTERVENCIÓN ANDRAGÓGICA </a:t>
            </a:r>
            <a:r>
              <a:rPr lang="en-US" sz="693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Handy Casual"/>
              </a:rPr>
              <a:t>ESTÁ </a:t>
            </a:r>
            <a:r>
              <a:rPr lang="en-US" sz="6939" dirty="0">
                <a:solidFill>
                  <a:srgbClr val="474747"/>
                </a:solidFill>
                <a:ea typeface="Handy Casual"/>
              </a:rPr>
              <a:t>SUSTENTADO EN LOS PRINCIPIOS DE LA CIENCIA ANDRAGÓGICA: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4641</TotalTime>
  <Words>970</Words>
  <Application>Microsoft Office PowerPoint</Application>
  <PresentationFormat>Personalizado</PresentationFormat>
  <Paragraphs>88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More Sugar Thin</vt:lpstr>
      <vt:lpstr>Calibri</vt:lpstr>
      <vt:lpstr>Handy Casual</vt:lpstr>
      <vt:lpstr>Century Gothic</vt:lpstr>
      <vt:lpstr>Times New Roman</vt:lpstr>
      <vt:lpstr>Arial</vt:lpstr>
      <vt:lpstr>Sanchez</vt:lpstr>
      <vt:lpstr>Wingdings</vt:lpstr>
      <vt:lpstr>Tw Cen MT</vt:lpstr>
      <vt:lpstr>League Spartan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Cronograma de actividades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De Proyecto Hecho A Mano Amarillo Pastel</dc:title>
  <dc:creator>Erida Morales Barrios</dc:creator>
  <cp:lastModifiedBy>Cuenta Microsoft</cp:lastModifiedBy>
  <cp:revision>16</cp:revision>
  <dcterms:created xsi:type="dcterms:W3CDTF">2006-08-16T00:00:00Z</dcterms:created>
  <dcterms:modified xsi:type="dcterms:W3CDTF">2023-09-25T13:34:09Z</dcterms:modified>
  <dc:identifier>DAFuI6QVdmM</dc:identifier>
</cp:coreProperties>
</file>