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59" r:id="rId5"/>
    <p:sldId id="260" r:id="rId6"/>
    <p:sldId id="269" r:id="rId7"/>
    <p:sldId id="270" r:id="rId8"/>
    <p:sldId id="280" r:id="rId9"/>
    <p:sldId id="261" r:id="rId10"/>
    <p:sldId id="281" r:id="rId11"/>
    <p:sldId id="263" r:id="rId12"/>
    <p:sldId id="264" r:id="rId13"/>
    <p:sldId id="266" r:id="rId14"/>
    <p:sldId id="282" r:id="rId15"/>
    <p:sldId id="267" r:id="rId16"/>
    <p:sldId id="283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86" r:id="rId30"/>
  </p:sldIdLst>
  <p:sldSz cx="12192000" cy="6858000"/>
  <p:notesSz cx="987266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cconi Riccardo" initials="C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894547-3ED3-4148-9ECB-EF6981C9B3FD}" v="42" dt="2019-01-24T14:56:38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85165" autoAdjust="0"/>
  </p:normalViewPr>
  <p:slideViewPr>
    <p:cSldViewPr snapToGrid="0">
      <p:cViewPr varScale="1">
        <p:scale>
          <a:sx n="94" d="100"/>
          <a:sy n="94" d="100"/>
        </p:scale>
        <p:origin x="2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notesMaster" Target="notesMasters/notesMaster1.xml"/><Relationship Id="rId32" Type="http://schemas.openxmlformats.org/officeDocument/2006/relationships/commentAuthors" Target="commentAuthor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42" Type="http://schemas.microsoft.com/office/2016/11/relationships/changesInfo" Target="changesInfos/changesInfo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ssilli Elia" userId="cd5599d2-ec77-4ace-97cd-b622bc660d2a" providerId="ADAL" clId="{FF894547-3ED3-4148-9ECB-EF6981C9B3FD}"/>
    <pc:docChg chg="custSel addSld modSld modMainMaster">
      <pc:chgData name="Grassilli Elia" userId="cd5599d2-ec77-4ace-97cd-b622bc660d2a" providerId="ADAL" clId="{FF894547-3ED3-4148-9ECB-EF6981C9B3FD}" dt="2019-01-24T14:56:38.401" v="39"/>
      <pc:docMkLst>
        <pc:docMk/>
      </pc:docMkLst>
      <pc:sldChg chg="addSp delSp modSp add">
        <pc:chgData name="Grassilli Elia" userId="cd5599d2-ec77-4ace-97cd-b622bc660d2a" providerId="ADAL" clId="{FF894547-3ED3-4148-9ECB-EF6981C9B3FD}" dt="2019-01-24T14:52:54.002" v="21"/>
        <pc:sldMkLst>
          <pc:docMk/>
          <pc:sldMk cId="1328503736" sldId="256"/>
        </pc:sldMkLst>
        <pc:picChg chg="add del mod modCrop">
          <ac:chgData name="Grassilli Elia" userId="cd5599d2-ec77-4ace-97cd-b622bc660d2a" providerId="ADAL" clId="{FF894547-3ED3-4148-9ECB-EF6981C9B3FD}" dt="2019-01-24T14:52:54.002" v="21"/>
          <ac:picMkLst>
            <pc:docMk/>
            <pc:sldMk cId="1328503736" sldId="256"/>
            <ac:picMk id="5" creationId="{076227FC-1D68-41A0-A2E6-2B1D0ABF9528}"/>
          </ac:picMkLst>
        </pc:picChg>
      </pc:sldChg>
      <pc:sldChg chg="add">
        <pc:chgData name="Grassilli Elia" userId="cd5599d2-ec77-4ace-97cd-b622bc660d2a" providerId="ADAL" clId="{FF894547-3ED3-4148-9ECB-EF6981C9B3FD}" dt="2019-01-24T14:47:28.102" v="9"/>
        <pc:sldMkLst>
          <pc:docMk/>
          <pc:sldMk cId="57411433" sldId="257"/>
        </pc:sldMkLst>
      </pc:sldChg>
      <pc:sldChg chg="add">
        <pc:chgData name="Grassilli Elia" userId="cd5599d2-ec77-4ace-97cd-b622bc660d2a" providerId="ADAL" clId="{FF894547-3ED3-4148-9ECB-EF6981C9B3FD}" dt="2019-01-24T14:56:38.401" v="39"/>
        <pc:sldMkLst>
          <pc:docMk/>
          <pc:sldMk cId="4030222587" sldId="258"/>
        </pc:sldMkLst>
      </pc:sldChg>
      <pc:sldMasterChg chg="addSp delSp modSp modSldLayout">
        <pc:chgData name="Grassilli Elia" userId="cd5599d2-ec77-4ace-97cd-b622bc660d2a" providerId="ADAL" clId="{FF894547-3ED3-4148-9ECB-EF6981C9B3FD}" dt="2019-01-24T14:54:41.984" v="38"/>
        <pc:sldMasterMkLst>
          <pc:docMk/>
          <pc:sldMasterMk cId="3484764088" sldId="2147483660"/>
        </pc:sldMasterMkLst>
        <pc:picChg chg="add del mod">
          <ac:chgData name="Grassilli Elia" userId="cd5599d2-ec77-4ace-97cd-b622bc660d2a" providerId="ADAL" clId="{FF894547-3ED3-4148-9ECB-EF6981C9B3FD}" dt="2019-01-24T14:46:01.179" v="3" actId="478"/>
          <ac:picMkLst>
            <pc:docMk/>
            <pc:sldMasterMk cId="3484764088" sldId="2147483660"/>
            <ac:picMk id="9" creationId="{01CD4823-F8DC-43B1-8068-2D395194AE69}"/>
          </ac:picMkLst>
        </pc:picChg>
        <pc:picChg chg="add mod">
          <ac:chgData name="Grassilli Elia" userId="cd5599d2-ec77-4ace-97cd-b622bc660d2a" providerId="ADAL" clId="{FF894547-3ED3-4148-9ECB-EF6981C9B3FD}" dt="2019-01-24T14:54:05.293" v="28" actId="14100"/>
          <ac:picMkLst>
            <pc:docMk/>
            <pc:sldMasterMk cId="3484764088" sldId="2147483660"/>
            <ac:picMk id="11" creationId="{7EFEA591-DD7C-464A-966E-34EBF057F25E}"/>
          </ac:picMkLst>
        </pc:picChg>
        <pc:picChg chg="add del mod">
          <ac:chgData name="Grassilli Elia" userId="cd5599d2-ec77-4ace-97cd-b622bc660d2a" providerId="ADAL" clId="{FF894547-3ED3-4148-9ECB-EF6981C9B3FD}" dt="2019-01-24T14:48:29.600" v="11" actId="478"/>
          <ac:picMkLst>
            <pc:docMk/>
            <pc:sldMasterMk cId="3484764088" sldId="2147483660"/>
            <ac:picMk id="13" creationId="{3EB2D97B-F932-4580-95AD-52C9D1282BC8}"/>
          </ac:picMkLst>
        </pc:picChg>
        <pc:picChg chg="add del mod">
          <ac:chgData name="Grassilli Elia" userId="cd5599d2-ec77-4ace-97cd-b622bc660d2a" providerId="ADAL" clId="{FF894547-3ED3-4148-9ECB-EF6981C9B3FD}" dt="2019-01-24T14:49:59.260" v="14" actId="478"/>
          <ac:picMkLst>
            <pc:docMk/>
            <pc:sldMasterMk cId="3484764088" sldId="2147483660"/>
            <ac:picMk id="15" creationId="{EDFECA62-5639-4802-824E-F214DABB11C6}"/>
          </ac:picMkLst>
        </pc:picChg>
        <pc:picChg chg="add del mod">
          <ac:chgData name="Grassilli Elia" userId="cd5599d2-ec77-4ace-97cd-b622bc660d2a" providerId="ADAL" clId="{FF894547-3ED3-4148-9ECB-EF6981C9B3FD}" dt="2019-01-24T14:54:30.127" v="35" actId="478"/>
          <ac:picMkLst>
            <pc:docMk/>
            <pc:sldMasterMk cId="3484764088" sldId="2147483660"/>
            <ac:picMk id="30" creationId="{3C5455D8-5936-4800-A736-9CBDAA993B84}"/>
          </ac:picMkLst>
        </pc:picChg>
        <pc:picChg chg="add del">
          <ac:chgData name="Grassilli Elia" userId="cd5599d2-ec77-4ace-97cd-b622bc660d2a" providerId="ADAL" clId="{FF894547-3ED3-4148-9ECB-EF6981C9B3FD}" dt="2019-01-24T14:54:27.753" v="34" actId="478"/>
          <ac:picMkLst>
            <pc:docMk/>
            <pc:sldMasterMk cId="3484764088" sldId="2147483660"/>
            <ac:picMk id="31" creationId="{ED711F2C-3125-4E1A-94F5-AA941A6CA648}"/>
          </ac:picMkLst>
        </pc:picChg>
        <pc:picChg chg="add">
          <ac:chgData name="Grassilli Elia" userId="cd5599d2-ec77-4ace-97cd-b622bc660d2a" providerId="ADAL" clId="{FF894547-3ED3-4148-9ECB-EF6981C9B3FD}" dt="2019-01-24T14:54:30.954" v="36"/>
          <ac:picMkLst>
            <pc:docMk/>
            <pc:sldMasterMk cId="3484764088" sldId="2147483660"/>
            <ac:picMk id="32" creationId="{47BAEC3B-F2D4-4F14-B788-7CA986014118}"/>
          </ac:picMkLst>
        </pc:picChg>
        <pc:sldLayoutChg chg="addSp delSp modSp">
          <pc:chgData name="Grassilli Elia" userId="cd5599d2-ec77-4ace-97cd-b622bc660d2a" providerId="ADAL" clId="{FF894547-3ED3-4148-9ECB-EF6981C9B3FD}" dt="2019-01-24T14:54:41.984" v="38"/>
          <pc:sldLayoutMkLst>
            <pc:docMk/>
            <pc:sldMasterMk cId="3484764088" sldId="2147483660"/>
            <pc:sldLayoutMk cId="713109053" sldId="2147483661"/>
          </pc:sldLayoutMkLst>
          <pc:picChg chg="add del mod">
            <ac:chgData name="Grassilli Elia" userId="cd5599d2-ec77-4ace-97cd-b622bc660d2a" providerId="ADAL" clId="{FF894547-3ED3-4148-9ECB-EF6981C9B3FD}" dt="2019-01-24T14:54:41.514" v="37" actId="478"/>
            <ac:picMkLst>
              <pc:docMk/>
              <pc:sldMasterMk cId="3484764088" sldId="2147483660"/>
              <pc:sldLayoutMk cId="713109053" sldId="2147483661"/>
              <ac:picMk id="18" creationId="{C3F5C040-E054-4DCC-AD97-4CA09867A6A1}"/>
            </ac:picMkLst>
          </pc:picChg>
          <pc:picChg chg="add mod">
            <ac:chgData name="Grassilli Elia" userId="cd5599d2-ec77-4ace-97cd-b622bc660d2a" providerId="ADAL" clId="{FF894547-3ED3-4148-9ECB-EF6981C9B3FD}" dt="2019-01-24T14:53:31.357" v="25" actId="1076"/>
            <ac:picMkLst>
              <pc:docMk/>
              <pc:sldMasterMk cId="3484764088" sldId="2147483660"/>
              <pc:sldLayoutMk cId="713109053" sldId="2147483661"/>
              <ac:picMk id="20" creationId="{008BDACF-36C2-4382-AA60-92125C0D2BD3}"/>
            </ac:picMkLst>
          </pc:picChg>
          <pc:picChg chg="add">
            <ac:chgData name="Grassilli Elia" userId="cd5599d2-ec77-4ace-97cd-b622bc660d2a" providerId="ADAL" clId="{FF894547-3ED3-4148-9ECB-EF6981C9B3FD}" dt="2019-01-24T14:54:41.984" v="38"/>
            <ac:picMkLst>
              <pc:docMk/>
              <pc:sldMasterMk cId="3484764088" sldId="2147483660"/>
              <pc:sldLayoutMk cId="713109053" sldId="2147483661"/>
              <ac:picMk id="22" creationId="{0DBD3CDC-21AD-4F89-8932-04B9958056F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B7587-A732-4B12-85B6-36310F9A69A5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87267" y="3271382"/>
            <a:ext cx="789813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592225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478C1-810A-4E9E-B177-D19D143E56D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41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s://bit.ly/2OeM6IF" TargetMode="Externa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s://bit.ly/2OeM6IF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L’Europa nel mondo: https://goo.gl/maps/eow6dViz9Ju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876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Storia del Manifesto di Ventotene, grande contributo italiano all’integrazione europea: https://it.wikipedia.org/wiki/Manifesto_di_Ventotene</a:t>
            </a:r>
          </a:p>
          <a:p>
            <a:endParaRPr lang="it-IT" dirty="0"/>
          </a:p>
          <a:p>
            <a:r>
              <a:rPr lang="it-IT" dirty="0"/>
              <a:t>Localizzazione del Carcere Borbonico di Ventotene, dove fu scritto il manifesto (cliccando la foto, ne compaiono anche altre di com’è il carcere ora): https://goo.gl/maps/XfRx51S8dsP2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551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Film Rai sulla storia del Manifesto di Ventotene: https://www.raiplay.it/programmi/unmondonuovo/</a:t>
            </a:r>
          </a:p>
          <a:p>
            <a:endParaRPr lang="it-IT" dirty="0"/>
          </a:p>
          <a:p>
            <a:r>
              <a:rPr lang="it-IT" dirty="0"/>
              <a:t>L’ingresso principale del Parlamento europeo di Bruxelles è intitolato a Altiero Spinelli.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682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Maggiori informazioni: https://europa.eu/european-union/about-eu/symbols/europe-day/schuman-declaration_it</a:t>
            </a:r>
          </a:p>
          <a:p>
            <a:r>
              <a:rPr lang="it-IT" dirty="0"/>
              <a:t>Schuman era stato in un campo di concentramento nazista! È quindi importante sottolineare la sua scelta di tendere una mano alla Germania, invece che di cercare vendetta, per l’ «eliminazione del contrasto secolare tra Germania e Francia».</a:t>
            </a:r>
          </a:p>
          <a:p>
            <a:r>
              <a:rPr lang="it-IT" dirty="0"/>
              <a:t>Il discorso integrale in inglese di Simone </a:t>
            </a:r>
            <a:r>
              <a:rPr lang="it-IT" dirty="0" err="1"/>
              <a:t>Veil</a:t>
            </a:r>
            <a:r>
              <a:rPr lang="it-IT" dirty="0"/>
              <a:t>, appena eletta primo Presidente del neonato Parlamento europeo a seguito delle prime elezioni (1979).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338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Trattato istitutivo della CECA, primissimo embrione dell’attuale Unione europea: https://eur-lex.europa.eu/legal-content/IT/TXT/?uri=legissum%3Axy0022</a:t>
            </a:r>
          </a:p>
          <a:p>
            <a:endParaRPr lang="it-IT" dirty="0"/>
          </a:p>
          <a:p>
            <a:r>
              <a:rPr lang="it-IT" dirty="0"/>
              <a:t>Sei stelle sulla bandiera della CECA: chi</a:t>
            </a:r>
            <a:r>
              <a:rPr lang="it-IT" baseline="0" dirty="0"/>
              <a:t> erano i sei fondatori? Risposta nella prossima slide, da cui inizia il progressivo percorso di allargamento dell’integrazione europea a sempre più stati</a:t>
            </a:r>
          </a:p>
          <a:p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Membri fondatori della CECA: Belgio, Francia*, Italia, Lussemburgo, </a:t>
            </a:r>
            <a:r>
              <a:rPr lang="it-IT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Germania Ovest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Paesi Bassi (*l'Algeria fu parte integrante della Francia fino al 1962). NOI SIAMO quindi UNO STATO FONDATORE, l’Europa non ci è stata imposta! (E tutti i Trattati successivi li abbiamo firmati e ratificati, cioè inseriti nella nostra legislazione)</a:t>
            </a: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 1957, con i Trattati di Roma, alla CECA si affianca la CEE (Comunità economica europea). La CEE aveva nei suoi obiettivi l'unione economica dei suoi membri: libero movimento dei beni, dei servizi, dei lavoratori e dei capitali…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760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1973 – Primo allargamento: Danimarca, Irlanda,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Regno Unito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676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1981 – Grecia (superato il regime dei colonnelli)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968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1986 - Portogallo e Spagna (una volta superate le dittature) </a:t>
            </a:r>
          </a:p>
          <a:p>
            <a:r>
              <a:rPr lang="it-IT" dirty="0"/>
              <a:t>+ Fuoriuscita Groenlandia, unico precedente alla brexit (referendum: https://it.wikipedia.org/wiki/Referendum_groenlandese_sull%27adesione_alla_Comunit%C3%A0_Economica_Europea_del_1982 )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015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1990: estensione alla Germania Est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008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cambio di colore sulla mappa indica il superamento della Comunità economica europea, assorbita dall’Unione europea. </a:t>
            </a:r>
          </a:p>
          <a:p>
            <a:r>
              <a:rPr lang="it-IT" dirty="0"/>
              <a:t>+ scioglimento dell’Unione sovietica in tanti piccoli stati indipendenti</a:t>
            </a:r>
          </a:p>
          <a:p>
            <a:endParaRPr lang="it-IT" dirty="0"/>
          </a:p>
          <a:p>
            <a:r>
              <a:rPr lang="it-IT" dirty="0"/>
              <a:t>Cristina d’Avena e la sigla del suo telefilm per celebrare la nascita dell’UE: https://www.youtube.com/watch?v=pm08uqCvg_U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42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Mappa interattiva realizzata con il </a:t>
            </a:r>
            <a:r>
              <a:rPr lang="it-IT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</a:t>
            </a:r>
            <a:r>
              <a:rPr lang="it-IT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Storymap</a:t>
            </a:r>
            <a:r>
              <a:rPr lang="it-IT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(la prima parte riguarda i confini, la seconda una panoramica di stati membri o non membri UE meno conosciuti) : </a:t>
            </a:r>
            <a:r>
              <a:rPr lang="it-IT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https://bit.ly/2OeM6IF</a:t>
            </a:r>
            <a:endParaRPr lang="it-IT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874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1995 – Allargamento «nord»: Austria, Finlandia, Svezia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308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2004 – il cosiddetto «Grande allargamento ad est»: Repubblica Ceca, Cipro, Estonia, Ungheria, Lettonia, Lituania, Malta, Polonia, Slovacchia, Slovenia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613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2007: Secondo allargamento ad est con Bulgaria, Romania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691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2013 – l’ingresso più recente: la Croazia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669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148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Di fatto, la Turchia e i Balcani.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7366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L’Articolo 50 del Trattato di Lisbona, richiesto dagli inglesi, contemplava la possibilità di uno stato di uscire dall’UE. Questa è una chiara diversità da sistemi non democratici come l’Unione Sovietica, in cui l’adesione degli stati membri non era stata richiesta e non era possibile uscire. </a:t>
            </a:r>
          </a:p>
          <a:p>
            <a:r>
              <a:rPr lang="it-IT" dirty="0"/>
              <a:t>A seguito del referendum del 23 giugno 2016 Irlanda del Nord e Scozia hanno votato per rimanere nell’UE, ma la popolazione di Galles e Inghilterra è maggiore e lì è prevalso il voto favorevole all’abbandono dell’UE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9948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Esercizio 1 </a:t>
            </a:r>
            <a:r>
              <a:rPr lang="it-IT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</a:t>
            </a:r>
            <a:r>
              <a:rPr lang="it-IT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della pubblicazione «La mia UE», a crocette, per definire chi è membro dell’UE (disponibile su richiesta presso Europe Direct Emilia-Romagna)</a:t>
            </a:r>
          </a:p>
          <a:p>
            <a:endParaRPr lang="it-IT" dirty="0"/>
          </a:p>
          <a:p>
            <a:r>
              <a:rPr lang="it-IT" dirty="0"/>
              <a:t>Se non si è utilizzata la mappa interattiva di </a:t>
            </a:r>
            <a:r>
              <a:rPr lang="it-IT" dirty="0" err="1"/>
              <a:t>StoryMaps</a:t>
            </a:r>
            <a:r>
              <a:rPr lang="it-IT" dirty="0"/>
              <a:t> (</a:t>
            </a:r>
            <a:r>
              <a:rPr lang="it-IT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https://bit.ly/2OeM6IF</a:t>
            </a:r>
            <a:r>
              <a:rPr lang="it-IT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it-IT" dirty="0"/>
              <a:t> segnalata nella slide precedente, si può adesso ricordare gli stati membri UE più remoti (Cipro, Malta, Lussemburgo) + quelli che non sono membri (Svizzera, stati vari nei Balcani, Islanda, Norvegia, Ucraina e Bielorussia)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91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Una serie di immagini scherzose sugli stereotipi sui popoli europei.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003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Una serie di immagini scherzose sugli stereotipi sui popoli europei.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57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ES </a:t>
            </a:r>
            <a:r>
              <a:rPr lang="it-IT" dirty="0" err="1"/>
              <a:t>Pag</a:t>
            </a:r>
            <a:r>
              <a:rPr lang="it-IT" dirty="0"/>
              <a:t> 10 </a:t>
            </a:r>
            <a:r>
              <a:rPr lang="it-IT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della pubblicazione «La mia UE» (disponibile su richiesta presso Europe Direct Emilia-Romagna) </a:t>
            </a:r>
            <a:r>
              <a:rPr lang="it-IT" dirty="0"/>
              <a:t>per alzata di mano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8853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 Eurobarometro Standard 90 del 2018, sondaggio di opinione dei cittadini europei che la Commissione europea pubblica due volte all’anno: http://ec.europa.eu/commfrontoffice/publicopinion/index.cfm/Survey/getSurveyDetail/instruments/STANDARD/yearFrom/1974/yearTo/2019/surveyKy/2215</a:t>
            </a:r>
          </a:p>
          <a:p>
            <a:r>
              <a:rPr lang="it-IT" dirty="0"/>
              <a:t>L’opinione pubblica europea percepisce la pace come valore che meglio rappresenta l’UE.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12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L’Unione europea nel 2012 ha vinto il Premio Nobel per la pace. Lo sono andati a ritirare gli allora Presidenti (da </a:t>
            </a:r>
            <a:r>
              <a:rPr lang="it-IT" dirty="0" err="1"/>
              <a:t>sx</a:t>
            </a:r>
            <a:r>
              <a:rPr lang="it-IT" dirty="0"/>
              <a:t> a dx) di Consiglio, Commissione e Parlamento europeo.</a:t>
            </a:r>
          </a:p>
          <a:p>
            <a:r>
              <a:rPr lang="it-IT" dirty="0"/>
              <a:t>Questo premio è arrivato perché…..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660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… dal 1500 almeno, gli Stati europei si sono combattuti in varie occasioni fino ad arrivare a far partire due guerre mondiali (vedi video nella slide). Da quando è iniziata l’integrazione europea, il continente ha conosciuto il periodo di pace più lungo della sua storia.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 video: citazione di Jean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Monnet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“è meglio combattere attorno a un tavolo che sul campo di battaglia”. Dal 1945 al 2019, 74 anni di pace!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40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‹n.›</a:t>
            </a:fld>
            <a:endParaRPr lang="it-IT"/>
          </a:p>
        </p:txBody>
      </p:sp>
      <p:pic>
        <p:nvPicPr>
          <p:cNvPr id="20" name="Immagine 19">
            <a:extLst>
              <a:ext uri="{FF2B5EF4-FFF2-40B4-BE49-F238E27FC236}">
                <a16:creationId xmlns="" xmlns:a16="http://schemas.microsoft.com/office/drawing/2014/main" id="{008BDACF-36C2-4382-AA60-92125C0D2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7" t="30975" r="41453" b="37435"/>
          <a:stretch/>
        </p:blipFill>
        <p:spPr>
          <a:xfrm>
            <a:off x="9842358" y="0"/>
            <a:ext cx="2106395" cy="2027404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="" xmlns:a16="http://schemas.microsoft.com/office/drawing/2014/main" id="{0DBD3CDC-21AD-4F89-8932-04B9958056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3" y="6198190"/>
            <a:ext cx="2298687" cy="52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0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46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‹n.›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5282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527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‹n.›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1867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032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775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290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64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8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30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36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83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26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57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01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A5E60-B856-421A-9E0D-4F69C9B33D33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399DF4-A5F1-409C-A16F-46561018E531}" type="slidenum">
              <a:rPr lang="it-IT" smtClean="0"/>
              <a:t>‹n.›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7EFEA591-DD7C-464A-966E-34EBF057F25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3" y="6198190"/>
            <a:ext cx="2298687" cy="525598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="" xmlns:a16="http://schemas.microsoft.com/office/drawing/2014/main" id="{47BAEC3B-F2D4-4F14-B788-7CA986014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7" t="30975" r="41453" b="37435"/>
          <a:stretch/>
        </p:blipFill>
        <p:spPr>
          <a:xfrm>
            <a:off x="9842358" y="0"/>
            <a:ext cx="2106395" cy="20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6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MvvhInpi1Y" TargetMode="Externa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6397034C-937A-4718-978F-894E69ECF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808" y="323559"/>
            <a:ext cx="6123592" cy="59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8D4550B-6E8E-45B3-9CF9-F8398D6EB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5760"/>
            <a:ext cx="8596668" cy="156464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Il Manifesto Ventotene </a:t>
            </a:r>
            <a:br>
              <a:rPr lang="it-IT" dirty="0">
                <a:solidFill>
                  <a:srgbClr val="002060"/>
                </a:solidFill>
              </a:rPr>
            </a:br>
            <a:r>
              <a:rPr lang="it-IT" dirty="0">
                <a:solidFill>
                  <a:srgbClr val="002060"/>
                </a:solidFill>
              </a:rPr>
              <a:t>per un Europa libera e unita (1941-44) </a:t>
            </a:r>
          </a:p>
        </p:txBody>
      </p:sp>
      <p:pic>
        <p:nvPicPr>
          <p:cNvPr id="1026" name="Picture 2" descr="Risultati immagini per ventotene">
            <a:extLst>
              <a:ext uri="{FF2B5EF4-FFF2-40B4-BE49-F238E27FC236}">
                <a16:creationId xmlns="" xmlns:a16="http://schemas.microsoft.com/office/drawing/2014/main" id="{B448DF94-BEE2-4919-ACAC-FD387B57C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86" y="1930400"/>
            <a:ext cx="8142514" cy="461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5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8D4550B-6E8E-45B3-9CF9-F8398D6EB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1692"/>
            <a:ext cx="8596668" cy="1578708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Il Manifesto Ventotene </a:t>
            </a:r>
            <a:br>
              <a:rPr lang="it-IT" dirty="0">
                <a:solidFill>
                  <a:srgbClr val="002060"/>
                </a:solidFill>
              </a:rPr>
            </a:br>
            <a:r>
              <a:rPr lang="it-IT" dirty="0">
                <a:solidFill>
                  <a:srgbClr val="002060"/>
                </a:solidFill>
              </a:rPr>
              <a:t>per un Europa libera e unita (1941-44) </a:t>
            </a:r>
          </a:p>
        </p:txBody>
      </p:sp>
      <p:pic>
        <p:nvPicPr>
          <p:cNvPr id="5" name="Picture 4" descr="File:Altiero Spinelli.jpg">
            <a:extLst>
              <a:ext uri="{FF2B5EF4-FFF2-40B4-BE49-F238E27FC236}">
                <a16:creationId xmlns="" xmlns:a16="http://schemas.microsoft.com/office/drawing/2014/main" id="{413F2B57-312B-44A7-B3BF-BEA2F2DFE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5" y="2315772"/>
            <a:ext cx="2455601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Ernesto Rossi.jpg">
            <a:extLst>
              <a:ext uri="{FF2B5EF4-FFF2-40B4-BE49-F238E27FC236}">
                <a16:creationId xmlns="" xmlns:a16="http://schemas.microsoft.com/office/drawing/2014/main" id="{5C4DF780-F8DC-409F-93AC-5FC06C18A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477" y="2560247"/>
            <a:ext cx="29241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ile:Eugenio Colorni.jpg">
            <a:extLst>
              <a:ext uri="{FF2B5EF4-FFF2-40B4-BE49-F238E27FC236}">
                <a16:creationId xmlns="" xmlns:a16="http://schemas.microsoft.com/office/drawing/2014/main" id="{C1F0EFF7-7673-4E35-8906-A915FF7B1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750" y="2044726"/>
            <a:ext cx="3243315" cy="400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Risultati immagini per Ursula Hirschmann">
            <a:extLst>
              <a:ext uri="{FF2B5EF4-FFF2-40B4-BE49-F238E27FC236}">
                <a16:creationId xmlns="" xmlns:a16="http://schemas.microsoft.com/office/drawing/2014/main" id="{62F166A0-40FF-45AD-9BFF-869DB96A0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63" y="2560247"/>
            <a:ext cx="2981033" cy="338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B31D6BE5-9FC0-4433-9C7B-2AE3804A61E2}"/>
              </a:ext>
            </a:extLst>
          </p:cNvPr>
          <p:cNvSpPr txBox="1"/>
          <p:nvPr/>
        </p:nvSpPr>
        <p:spPr>
          <a:xfrm>
            <a:off x="193165" y="6195622"/>
            <a:ext cx="245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Altiero Spinelli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9CF8D2EA-1A7F-42FB-8DEF-F62113D95E6F}"/>
              </a:ext>
            </a:extLst>
          </p:cNvPr>
          <p:cNvSpPr txBox="1"/>
          <p:nvPr/>
        </p:nvSpPr>
        <p:spPr>
          <a:xfrm>
            <a:off x="2658477" y="5951147"/>
            <a:ext cx="292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Ernesto Rossi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807811E4-FCC0-41DA-AF50-5B923703ED51}"/>
              </a:ext>
            </a:extLst>
          </p:cNvPr>
          <p:cNvSpPr txBox="1"/>
          <p:nvPr/>
        </p:nvSpPr>
        <p:spPr>
          <a:xfrm>
            <a:off x="5582652" y="6048818"/>
            <a:ext cx="298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Ursula </a:t>
            </a:r>
            <a:r>
              <a:rPr lang="it-IT" b="1" dirty="0" err="1"/>
              <a:t>Hirshman</a:t>
            </a:r>
            <a:endParaRPr lang="it-IT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12ECE74E-EC3E-4D2E-BB21-EAE1934DC222}"/>
              </a:ext>
            </a:extLst>
          </p:cNvPr>
          <p:cNvSpPr txBox="1"/>
          <p:nvPr/>
        </p:nvSpPr>
        <p:spPr>
          <a:xfrm>
            <a:off x="8615750" y="6069497"/>
            <a:ext cx="324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Eugenio </a:t>
            </a:r>
            <a:r>
              <a:rPr lang="it-IT" b="1" dirty="0" err="1"/>
              <a:t>Colorni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59697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784337-DFF9-46C3-8DCB-62BA616F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5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Dichiarazione di </a:t>
            </a:r>
            <a:r>
              <a:rPr lang="it-IT" dirty="0" err="1">
                <a:solidFill>
                  <a:srgbClr val="002060"/>
                </a:solidFill>
              </a:rPr>
              <a:t>Schuman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8F5C6A8-8387-4ADA-9921-835E730CB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61515"/>
            <a:ext cx="9338864" cy="4479848"/>
          </a:xfrm>
        </p:spPr>
        <p:txBody>
          <a:bodyPr>
            <a:normAutofit/>
          </a:bodyPr>
          <a:lstStyle/>
          <a:p>
            <a:r>
              <a:rPr lang="it-IT" sz="3000" dirty="0">
                <a:solidFill>
                  <a:schemeClr val="tx1"/>
                </a:solidFill>
              </a:rPr>
              <a:t>Discorso tenuto a Parigi il </a:t>
            </a:r>
            <a:r>
              <a:rPr lang="it-IT" sz="3000" b="1" dirty="0">
                <a:solidFill>
                  <a:schemeClr val="tx1"/>
                </a:solidFill>
              </a:rPr>
              <a:t>9 maggio </a:t>
            </a:r>
            <a:r>
              <a:rPr lang="it-IT" sz="3000" dirty="0">
                <a:solidFill>
                  <a:schemeClr val="tx1"/>
                </a:solidFill>
              </a:rPr>
              <a:t>1950 (oggi, giornata dell’Europa) da Robert </a:t>
            </a:r>
            <a:r>
              <a:rPr lang="it-IT" sz="3000" dirty="0" err="1">
                <a:solidFill>
                  <a:schemeClr val="tx1"/>
                </a:solidFill>
              </a:rPr>
              <a:t>Schuman</a:t>
            </a:r>
            <a:r>
              <a:rPr lang="it-IT" sz="3000" dirty="0">
                <a:solidFill>
                  <a:schemeClr val="tx1"/>
                </a:solidFill>
              </a:rPr>
              <a:t>, l'allora Ministro degli esteri del governo francese.</a:t>
            </a:r>
          </a:p>
          <a:p>
            <a:r>
              <a:rPr lang="it-IT" sz="3000" dirty="0">
                <a:solidFill>
                  <a:schemeClr val="tx1"/>
                </a:solidFill>
              </a:rPr>
              <a:t>Fondazione della Comunità Europea del Carbone e dell'Acciaio (CECA): "</a:t>
            </a:r>
            <a:r>
              <a:rPr lang="it-IT" sz="3000" i="1" dirty="0">
                <a:solidFill>
                  <a:schemeClr val="tx1"/>
                </a:solidFill>
              </a:rPr>
              <a:t>La fusione delle produzioni di carbone e di acciaio... cambierà il destino di queste regioni che per lungo tempo si sono dedicate alla fabbricazione di strumenti bellici di cui più costantemente sono state le vittime."</a:t>
            </a:r>
          </a:p>
        </p:txBody>
      </p:sp>
    </p:spTree>
    <p:extLst>
      <p:ext uri="{BB962C8B-B14F-4D97-AF65-F5344CB8AC3E}">
        <p14:creationId xmlns:p14="http://schemas.microsoft.com/office/powerpoint/2010/main" val="314374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CECA (1951): quali i fondatori?</a:t>
            </a:r>
          </a:p>
        </p:txBody>
      </p:sp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13" y="1505040"/>
            <a:ext cx="6811133" cy="453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5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3953558-87D9-4CA5-A689-CC36494D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Comunità (economica) europea (1957)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="" xmlns:a16="http://schemas.microsoft.com/office/drawing/2014/main" id="{42BA21D1-DFBA-4F24-AF76-1EE1369F4A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56841" y="1269999"/>
          <a:ext cx="6983773" cy="501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773">
                  <a:extLst>
                    <a:ext uri="{9D8B030D-6E8A-4147-A177-3AD203B41FA5}">
                      <a16:colId xmlns="" xmlns:a16="http://schemas.microsoft.com/office/drawing/2014/main" val="1882293191"/>
                    </a:ext>
                  </a:extLst>
                </a:gridCol>
              </a:tblGrid>
              <a:tr h="501306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8430486"/>
                  </a:ext>
                </a:extLst>
              </a:tr>
            </a:tbl>
          </a:graphicData>
        </a:graphic>
      </p:graphicFrame>
      <p:pic>
        <p:nvPicPr>
          <p:cNvPr id="7" name="Segnaposto contenuto 4">
            <a:extLst>
              <a:ext uri="{FF2B5EF4-FFF2-40B4-BE49-F238E27FC236}">
                <a16:creationId xmlns="" xmlns:a16="http://schemas.microsoft.com/office/drawing/2014/main" id="{11C66716-EEC0-485F-ACB0-1C333E5B8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41" y="1265547"/>
            <a:ext cx="6983773" cy="50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3953558-87D9-4CA5-A689-CC36494D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 successivi ingressi (1973)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="" xmlns:a16="http://schemas.microsoft.com/office/drawing/2014/main" id="{42BA21D1-DFBA-4F24-AF76-1EE1369F4A8C}"/>
              </a:ext>
            </a:extLst>
          </p:cNvPr>
          <p:cNvGraphicFramePr>
            <a:graphicFrameLocks noGrp="1"/>
          </p:cNvGraphicFramePr>
          <p:nvPr/>
        </p:nvGraphicFramePr>
        <p:xfrm>
          <a:off x="1456841" y="1269999"/>
          <a:ext cx="6983773" cy="501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773">
                  <a:extLst>
                    <a:ext uri="{9D8B030D-6E8A-4147-A177-3AD203B41FA5}">
                      <a16:colId xmlns="" xmlns:a16="http://schemas.microsoft.com/office/drawing/2014/main" val="1882293191"/>
                    </a:ext>
                  </a:extLst>
                </a:gridCol>
              </a:tblGrid>
              <a:tr h="501306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8430486"/>
                  </a:ext>
                </a:extLst>
              </a:tr>
            </a:tbl>
          </a:graphicData>
        </a:graphic>
      </p:graphicFrame>
      <p:pic>
        <p:nvPicPr>
          <p:cNvPr id="8" name="Segnaposto contenuto 4">
            <a:extLst>
              <a:ext uri="{FF2B5EF4-FFF2-40B4-BE49-F238E27FC236}">
                <a16:creationId xmlns="" xmlns:a16="http://schemas.microsoft.com/office/drawing/2014/main" id="{032AFAC5-CF28-44A5-BFFA-59EC7C8DC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40" y="1269999"/>
            <a:ext cx="6983773" cy="50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3953558-87D9-4CA5-A689-CC36494D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 successivi ingressi (1981)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="" xmlns:a16="http://schemas.microsoft.com/office/drawing/2014/main" id="{42BA21D1-DFBA-4F24-AF76-1EE1369F4A8C}"/>
              </a:ext>
            </a:extLst>
          </p:cNvPr>
          <p:cNvGraphicFramePr>
            <a:graphicFrameLocks noGrp="1"/>
          </p:cNvGraphicFramePr>
          <p:nvPr/>
        </p:nvGraphicFramePr>
        <p:xfrm>
          <a:off x="1456841" y="1269999"/>
          <a:ext cx="6983773" cy="501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773">
                  <a:extLst>
                    <a:ext uri="{9D8B030D-6E8A-4147-A177-3AD203B41FA5}">
                      <a16:colId xmlns="" xmlns:a16="http://schemas.microsoft.com/office/drawing/2014/main" val="1882293191"/>
                    </a:ext>
                  </a:extLst>
                </a:gridCol>
              </a:tblGrid>
              <a:tr h="501306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8430486"/>
                  </a:ext>
                </a:extLst>
              </a:tr>
            </a:tbl>
          </a:graphicData>
        </a:graphic>
      </p:graphicFrame>
      <p:pic>
        <p:nvPicPr>
          <p:cNvPr id="7" name="Segnaposto contenuto 4">
            <a:extLst>
              <a:ext uri="{FF2B5EF4-FFF2-40B4-BE49-F238E27FC236}">
                <a16:creationId xmlns="" xmlns:a16="http://schemas.microsoft.com/office/drawing/2014/main" id="{4838AA3D-FBF6-4348-BB55-F1A415763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41" y="1269999"/>
            <a:ext cx="6983773" cy="50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3953558-87D9-4CA5-A689-CC36494D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 successivi ingressi (1986)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="" xmlns:a16="http://schemas.microsoft.com/office/drawing/2014/main" id="{42BA21D1-DFBA-4F24-AF76-1EE1369F4A8C}"/>
              </a:ext>
            </a:extLst>
          </p:cNvPr>
          <p:cNvGraphicFramePr>
            <a:graphicFrameLocks noGrp="1"/>
          </p:cNvGraphicFramePr>
          <p:nvPr/>
        </p:nvGraphicFramePr>
        <p:xfrm>
          <a:off x="1456841" y="1269999"/>
          <a:ext cx="6983773" cy="501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773">
                  <a:extLst>
                    <a:ext uri="{9D8B030D-6E8A-4147-A177-3AD203B41FA5}">
                      <a16:colId xmlns="" xmlns:a16="http://schemas.microsoft.com/office/drawing/2014/main" val="1882293191"/>
                    </a:ext>
                  </a:extLst>
                </a:gridCol>
              </a:tblGrid>
              <a:tr h="501306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8430486"/>
                  </a:ext>
                </a:extLst>
              </a:tr>
            </a:tbl>
          </a:graphicData>
        </a:graphic>
      </p:graphicFrame>
      <p:pic>
        <p:nvPicPr>
          <p:cNvPr id="8" name="Segnaposto contenuto 4">
            <a:extLst>
              <a:ext uri="{FF2B5EF4-FFF2-40B4-BE49-F238E27FC236}">
                <a16:creationId xmlns="" xmlns:a16="http://schemas.microsoft.com/office/drawing/2014/main" id="{DD68C930-9685-446D-AB2F-6C3C83E2E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41" y="1269999"/>
            <a:ext cx="6983773" cy="50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0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3953558-87D9-4CA5-A689-CC36494D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 successivi ingressi (1990)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="" xmlns:a16="http://schemas.microsoft.com/office/drawing/2014/main" id="{42BA21D1-DFBA-4F24-AF76-1EE1369F4A8C}"/>
              </a:ext>
            </a:extLst>
          </p:cNvPr>
          <p:cNvGraphicFramePr>
            <a:graphicFrameLocks noGrp="1"/>
          </p:cNvGraphicFramePr>
          <p:nvPr/>
        </p:nvGraphicFramePr>
        <p:xfrm>
          <a:off x="1456841" y="1269999"/>
          <a:ext cx="6983773" cy="501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773">
                  <a:extLst>
                    <a:ext uri="{9D8B030D-6E8A-4147-A177-3AD203B41FA5}">
                      <a16:colId xmlns="" xmlns:a16="http://schemas.microsoft.com/office/drawing/2014/main" val="1882293191"/>
                    </a:ext>
                  </a:extLst>
                </a:gridCol>
              </a:tblGrid>
              <a:tr h="501306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8430486"/>
                  </a:ext>
                </a:extLst>
              </a:tr>
            </a:tbl>
          </a:graphicData>
        </a:graphic>
      </p:graphicFrame>
      <p:pic>
        <p:nvPicPr>
          <p:cNvPr id="7" name="Segnaposto contenuto 4">
            <a:extLst>
              <a:ext uri="{FF2B5EF4-FFF2-40B4-BE49-F238E27FC236}">
                <a16:creationId xmlns="" xmlns:a16="http://schemas.microsoft.com/office/drawing/2014/main" id="{F4C84858-3F31-48CB-8B4D-38282BCD5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40" y="1269999"/>
            <a:ext cx="6983773" cy="50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3953558-87D9-4CA5-A689-CC36494D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Trattato di Maastricht: nasce l’UE (1992)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="" xmlns:a16="http://schemas.microsoft.com/office/drawing/2014/main" id="{42BA21D1-DFBA-4F24-AF76-1EE1369F4A8C}"/>
              </a:ext>
            </a:extLst>
          </p:cNvPr>
          <p:cNvGraphicFramePr>
            <a:graphicFrameLocks noGrp="1"/>
          </p:cNvGraphicFramePr>
          <p:nvPr/>
        </p:nvGraphicFramePr>
        <p:xfrm>
          <a:off x="1456841" y="1269999"/>
          <a:ext cx="6983773" cy="501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773">
                  <a:extLst>
                    <a:ext uri="{9D8B030D-6E8A-4147-A177-3AD203B41FA5}">
                      <a16:colId xmlns="" xmlns:a16="http://schemas.microsoft.com/office/drawing/2014/main" val="1882293191"/>
                    </a:ext>
                  </a:extLst>
                </a:gridCol>
              </a:tblGrid>
              <a:tr h="501306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8430486"/>
                  </a:ext>
                </a:extLst>
              </a:tr>
            </a:tbl>
          </a:graphicData>
        </a:graphic>
      </p:graphicFrame>
      <p:pic>
        <p:nvPicPr>
          <p:cNvPr id="8" name="Segnaposto contenuto 4">
            <a:extLst>
              <a:ext uri="{FF2B5EF4-FFF2-40B4-BE49-F238E27FC236}">
                <a16:creationId xmlns="" xmlns:a16="http://schemas.microsoft.com/office/drawing/2014/main" id="{828C23D5-4FDA-4972-B5F6-46E3BAB18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41" y="1269999"/>
            <a:ext cx="6983773" cy="50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57ABC85-0337-443F-AA38-B81A35CE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95" y="295422"/>
            <a:ext cx="10142807" cy="1153551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Europa 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</a:rPr>
              <a:t>≠</a:t>
            </a:r>
            <a:r>
              <a:rPr lang="it-IT" dirty="0">
                <a:solidFill>
                  <a:srgbClr val="002060"/>
                </a:solidFill>
              </a:rPr>
              <a:t> Unione europea</a:t>
            </a:r>
          </a:p>
        </p:txBody>
      </p:sp>
      <p:pic>
        <p:nvPicPr>
          <p:cNvPr id="5122" name="Picture 2" descr="Risultati immagini per europa cartina fisica">
            <a:extLst>
              <a:ext uri="{FF2B5EF4-FFF2-40B4-BE49-F238E27FC236}">
                <a16:creationId xmlns="" xmlns:a16="http://schemas.microsoft.com/office/drawing/2014/main" id="{7D67FC08-3F0D-4FA9-A407-E682FEBD8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98" y="1027671"/>
            <a:ext cx="7807862" cy="553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7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3953558-87D9-4CA5-A689-CC36494D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Unione europea (1995)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="" xmlns:a16="http://schemas.microsoft.com/office/drawing/2014/main" id="{42BA21D1-DFBA-4F24-AF76-1EE1369F4A8C}"/>
              </a:ext>
            </a:extLst>
          </p:cNvPr>
          <p:cNvGraphicFramePr>
            <a:graphicFrameLocks noGrp="1"/>
          </p:cNvGraphicFramePr>
          <p:nvPr/>
        </p:nvGraphicFramePr>
        <p:xfrm>
          <a:off x="1456841" y="1269999"/>
          <a:ext cx="6983773" cy="501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773">
                  <a:extLst>
                    <a:ext uri="{9D8B030D-6E8A-4147-A177-3AD203B41FA5}">
                      <a16:colId xmlns="" xmlns:a16="http://schemas.microsoft.com/office/drawing/2014/main" val="1882293191"/>
                    </a:ext>
                  </a:extLst>
                </a:gridCol>
              </a:tblGrid>
              <a:tr h="501306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8430486"/>
                  </a:ext>
                </a:extLst>
              </a:tr>
            </a:tbl>
          </a:graphicData>
        </a:graphic>
      </p:graphicFrame>
      <p:pic>
        <p:nvPicPr>
          <p:cNvPr id="7" name="Segnaposto contenuto 4">
            <a:extLst>
              <a:ext uri="{FF2B5EF4-FFF2-40B4-BE49-F238E27FC236}">
                <a16:creationId xmlns="" xmlns:a16="http://schemas.microsoft.com/office/drawing/2014/main" id="{AD024E88-2334-42AC-9CF3-751319CAE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40" y="1269999"/>
            <a:ext cx="6983773" cy="50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3953558-87D9-4CA5-A689-CC36494D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Unione europea (2004)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="" xmlns:a16="http://schemas.microsoft.com/office/drawing/2014/main" id="{42BA21D1-DFBA-4F24-AF76-1EE1369F4A8C}"/>
              </a:ext>
            </a:extLst>
          </p:cNvPr>
          <p:cNvGraphicFramePr>
            <a:graphicFrameLocks noGrp="1"/>
          </p:cNvGraphicFramePr>
          <p:nvPr/>
        </p:nvGraphicFramePr>
        <p:xfrm>
          <a:off x="1456841" y="1269999"/>
          <a:ext cx="6983773" cy="501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773">
                  <a:extLst>
                    <a:ext uri="{9D8B030D-6E8A-4147-A177-3AD203B41FA5}">
                      <a16:colId xmlns="" xmlns:a16="http://schemas.microsoft.com/office/drawing/2014/main" val="1882293191"/>
                    </a:ext>
                  </a:extLst>
                </a:gridCol>
              </a:tblGrid>
              <a:tr h="501306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8430486"/>
                  </a:ext>
                </a:extLst>
              </a:tr>
            </a:tbl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BCE3EC3F-D284-4C0D-9546-2F3AE012C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41" y="1269999"/>
            <a:ext cx="6983773" cy="50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3953558-87D9-4CA5-A689-CC36494D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Unione europea (2007)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="" xmlns:a16="http://schemas.microsoft.com/office/drawing/2014/main" id="{42BA21D1-DFBA-4F24-AF76-1EE1369F4A8C}"/>
              </a:ext>
            </a:extLst>
          </p:cNvPr>
          <p:cNvGraphicFramePr>
            <a:graphicFrameLocks noGrp="1"/>
          </p:cNvGraphicFramePr>
          <p:nvPr/>
        </p:nvGraphicFramePr>
        <p:xfrm>
          <a:off x="1456841" y="1269999"/>
          <a:ext cx="6983773" cy="501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773">
                  <a:extLst>
                    <a:ext uri="{9D8B030D-6E8A-4147-A177-3AD203B41FA5}">
                      <a16:colId xmlns="" xmlns:a16="http://schemas.microsoft.com/office/drawing/2014/main" val="1882293191"/>
                    </a:ext>
                  </a:extLst>
                </a:gridCol>
              </a:tblGrid>
              <a:tr h="501306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8430486"/>
                  </a:ext>
                </a:extLst>
              </a:tr>
            </a:tbl>
          </a:graphicData>
        </a:graphic>
      </p:graphicFrame>
      <p:pic>
        <p:nvPicPr>
          <p:cNvPr id="7" name="Segnaposto contenuto 4">
            <a:extLst>
              <a:ext uri="{FF2B5EF4-FFF2-40B4-BE49-F238E27FC236}">
                <a16:creationId xmlns="" xmlns:a16="http://schemas.microsoft.com/office/drawing/2014/main" id="{22F66826-BF4C-4598-B1D6-248206F1C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41" y="1269999"/>
            <a:ext cx="6983773" cy="50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3953558-87D9-4CA5-A689-CC36494D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Unione europea (2013)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="" xmlns:a16="http://schemas.microsoft.com/office/drawing/2014/main" id="{42BA21D1-DFBA-4F24-AF76-1EE1369F4A8C}"/>
              </a:ext>
            </a:extLst>
          </p:cNvPr>
          <p:cNvGraphicFramePr>
            <a:graphicFrameLocks noGrp="1"/>
          </p:cNvGraphicFramePr>
          <p:nvPr/>
        </p:nvGraphicFramePr>
        <p:xfrm>
          <a:off x="1456841" y="1269999"/>
          <a:ext cx="6983773" cy="501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773">
                  <a:extLst>
                    <a:ext uri="{9D8B030D-6E8A-4147-A177-3AD203B41FA5}">
                      <a16:colId xmlns="" xmlns:a16="http://schemas.microsoft.com/office/drawing/2014/main" val="1882293191"/>
                    </a:ext>
                  </a:extLst>
                </a:gridCol>
              </a:tblGrid>
              <a:tr h="501306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8430486"/>
                  </a:ext>
                </a:extLst>
              </a:tr>
            </a:tbl>
          </a:graphicData>
        </a:graphic>
      </p:graphicFrame>
      <p:pic>
        <p:nvPicPr>
          <p:cNvPr id="9" name="Segnaposto contenuto 4">
            <a:extLst>
              <a:ext uri="{FF2B5EF4-FFF2-40B4-BE49-F238E27FC236}">
                <a16:creationId xmlns="" xmlns:a16="http://schemas.microsoft.com/office/drawing/2014/main" id="{6394613D-A595-4EA8-956D-517E4322E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41" y="1269999"/>
            <a:ext cx="6983773" cy="50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1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3953558-87D9-4CA5-A689-CC36494D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9485"/>
            <a:ext cx="8596668" cy="1790915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C’è chi viene…</a:t>
            </a:r>
            <a:br>
              <a:rPr lang="it-IT" dirty="0">
                <a:solidFill>
                  <a:srgbClr val="002060"/>
                </a:solidFill>
              </a:rPr>
            </a:br>
            <a:r>
              <a:rPr lang="it-IT" dirty="0">
                <a:solidFill>
                  <a:srgbClr val="002060"/>
                </a:solidFill>
              </a:rPr>
              <a:t>L’UE del futuro?</a:t>
            </a:r>
          </a:p>
        </p:txBody>
      </p:sp>
      <p:pic>
        <p:nvPicPr>
          <p:cNvPr id="7" name="Picture 2" descr="EU-candidate countries map.svg">
            <a:extLst>
              <a:ext uri="{FF2B5EF4-FFF2-40B4-BE49-F238E27FC236}">
                <a16:creationId xmlns="" xmlns:a16="http://schemas.microsoft.com/office/drawing/2014/main" id="{E1AB4945-8596-4F87-8303-5FCD77B4B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41" y="1286359"/>
            <a:ext cx="6983773" cy="502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A3CF3CA-5D55-4907-9110-2A5B28136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C’è chi viene…</a:t>
            </a:r>
            <a:br>
              <a:rPr lang="it-IT" dirty="0">
                <a:solidFill>
                  <a:srgbClr val="002060"/>
                </a:solidFill>
              </a:rPr>
            </a:br>
            <a:r>
              <a:rPr lang="it-IT" dirty="0">
                <a:solidFill>
                  <a:srgbClr val="002060"/>
                </a:solidFill>
              </a:rPr>
              <a:t>Paesi candidati ad aderire all’UE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4347A36-E69A-4C58-BEA0-429F15197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="" xmlns:a16="http://schemas.microsoft.com/office/drawing/2014/main" id="{B478CF6D-675D-40DD-B9A2-593BA0DC550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7334" y="2054509"/>
          <a:ext cx="8596667" cy="3986855"/>
        </p:xfrm>
        <a:graphic>
          <a:graphicData uri="http://schemas.openxmlformats.org/drawingml/2006/table">
            <a:tbl>
              <a:tblPr/>
              <a:tblGrid>
                <a:gridCol w="2030766">
                  <a:extLst>
                    <a:ext uri="{9D8B030D-6E8A-4147-A177-3AD203B41FA5}">
                      <a16:colId xmlns="" xmlns:a16="http://schemas.microsoft.com/office/drawing/2014/main" val="4168712226"/>
                    </a:ext>
                  </a:extLst>
                </a:gridCol>
                <a:gridCol w="2626359">
                  <a:extLst>
                    <a:ext uri="{9D8B030D-6E8A-4147-A177-3AD203B41FA5}">
                      <a16:colId xmlns="" xmlns:a16="http://schemas.microsoft.com/office/drawing/2014/main" val="690393753"/>
                    </a:ext>
                  </a:extLst>
                </a:gridCol>
                <a:gridCol w="3939542">
                  <a:extLst>
                    <a:ext uri="{9D8B030D-6E8A-4147-A177-3AD203B41FA5}">
                      <a16:colId xmlns="" xmlns:a16="http://schemas.microsoft.com/office/drawing/2014/main" val="1519705574"/>
                    </a:ext>
                  </a:extLst>
                </a:gridCol>
              </a:tblGrid>
              <a:tr h="954542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Stato</a:t>
                      </a:r>
                    </a:p>
                  </a:txBody>
                  <a:tcPr marL="16013" marR="84066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Domanda di adesione</a:t>
                      </a:r>
                    </a:p>
                  </a:txBody>
                  <a:tcPr marL="16013" marR="84066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Status di candidato</a:t>
                      </a:r>
                    </a:p>
                  </a:txBody>
                  <a:tcPr marL="16013" marR="84066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2175291"/>
                  </a:ext>
                </a:extLst>
              </a:tr>
              <a:tr h="579375"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Turchia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14 aprile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1987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12 dicembre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1999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9382492"/>
                  </a:ext>
                </a:extLst>
              </a:tr>
              <a:tr h="579375"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Macedonia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22 marzo 2004</a:t>
                      </a: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12 dicembre 2005</a:t>
                      </a: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9994051"/>
                  </a:ext>
                </a:extLst>
              </a:tr>
              <a:tr h="714813"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Montenegro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15 dicembre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2008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17 dicembre 2010</a:t>
                      </a: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6200494"/>
                  </a:ext>
                </a:extLst>
              </a:tr>
              <a:tr h="579375"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Serbia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22 dicembre 2009</a:t>
                      </a: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1º marzo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2012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398336"/>
                  </a:ext>
                </a:extLst>
              </a:tr>
              <a:tr h="579375"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Albania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22 dicembre 2009</a:t>
                      </a: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27 giugno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2014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5665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5EE962A-545B-4681-A1F5-8E84EEA28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… e c’è chi va </a:t>
            </a:r>
            <a:br>
              <a:rPr lang="it-IT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dirty="0" err="1">
                <a:solidFill>
                  <a:schemeClr val="accent2">
                    <a:lumMod val="50000"/>
                  </a:schemeClr>
                </a:solidFill>
              </a:rPr>
              <a:t>Brexit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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Risultati immagini per brexit vote">
            <a:extLst>
              <a:ext uri="{FF2B5EF4-FFF2-40B4-BE49-F238E27FC236}">
                <a16:creationId xmlns="" xmlns:a16="http://schemas.microsoft.com/office/drawing/2014/main" id="{4C3121F9-CBBA-4CA9-B11E-8714A2F21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92" y="1778390"/>
            <a:ext cx="8014201" cy="413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61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724AE0F-3679-472A-8C13-C45280A6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033532" cy="13208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UE: 28 paesi!</a:t>
            </a:r>
            <a:br>
              <a:rPr lang="it-IT" dirty="0">
                <a:solidFill>
                  <a:srgbClr val="002060"/>
                </a:solidFill>
              </a:rPr>
            </a:br>
            <a:r>
              <a:rPr lang="it-IT" sz="2000" dirty="0">
                <a:solidFill>
                  <a:srgbClr val="002060"/>
                </a:solidFill>
              </a:rPr>
              <a:t>fino al 29 marzo 2019? </a:t>
            </a:r>
            <a:r>
              <a:rPr lang="it-IT" sz="2000" dirty="0">
                <a:solidFill>
                  <a:srgbClr val="002060"/>
                </a:solidFill>
                <a:sym typeface="Wingdings" panose="05000000000000000000" pitchFamily="2" charset="2"/>
              </a:rPr>
              <a:t> </a:t>
            </a:r>
            <a:endParaRPr lang="it-IT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Immagine correlata">
            <a:extLst>
              <a:ext uri="{FF2B5EF4-FFF2-40B4-BE49-F238E27FC236}">
                <a16:creationId xmlns="" xmlns:a16="http://schemas.microsoft.com/office/drawing/2014/main" id="{81F31B4F-E1E6-4DA5-B476-081011DB5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177" y="903826"/>
            <a:ext cx="7121645" cy="580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4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© Yanko Tsvetkov / Atlas of Prejudice">
            <a:extLst>
              <a:ext uri="{FF2B5EF4-FFF2-40B4-BE49-F238E27FC236}">
                <a16:creationId xmlns="" xmlns:a16="http://schemas.microsoft.com/office/drawing/2014/main" id="{DE595FA8-DCA0-49D6-8E1E-F524D619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357" y="646331"/>
            <a:ext cx="6780627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D1C60A7A-464F-4666-838E-8C7ACF9BD50A}"/>
              </a:ext>
            </a:extLst>
          </p:cNvPr>
          <p:cNvSpPr txBox="1"/>
          <p:nvPr/>
        </p:nvSpPr>
        <p:spPr>
          <a:xfrm>
            <a:off x="1" y="0"/>
            <a:ext cx="938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>
                <a:solidFill>
                  <a:srgbClr val="002060"/>
                </a:solidFill>
                <a:ea typeface="+mj-ea"/>
                <a:cs typeface="+mj-cs"/>
              </a:rPr>
              <a:t>    </a:t>
            </a:r>
            <a:r>
              <a:rPr lang="it-IT" sz="3600" smtClean="0">
                <a:solidFill>
                  <a:srgbClr val="002060"/>
                </a:solidFill>
                <a:ea typeface="+mj-ea"/>
                <a:cs typeface="+mj-cs"/>
              </a:rPr>
              <a:t>cosa </a:t>
            </a:r>
            <a:r>
              <a:rPr lang="it-IT" sz="3600" dirty="0">
                <a:solidFill>
                  <a:srgbClr val="002060"/>
                </a:solidFill>
                <a:ea typeface="+mj-ea"/>
                <a:cs typeface="+mj-cs"/>
              </a:rPr>
              <a:t>ci divide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© Yanko Tsvetkov / Atlas of Prejudice">
            <a:extLst>
              <a:ext uri="{FF2B5EF4-FFF2-40B4-BE49-F238E27FC236}">
                <a16:creationId xmlns="" xmlns:a16="http://schemas.microsoft.com/office/drawing/2014/main" id="{475FFD06-96B9-4BAB-8EB9-44B7638E0E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9316" y="552450"/>
            <a:ext cx="6513342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8487B7AE-19CE-492B-AF1C-0FFEC9A93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136" y="3965316"/>
            <a:ext cx="3307172" cy="273104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D1C60A7A-464F-4666-838E-8C7ACF9BD50A}"/>
              </a:ext>
            </a:extLst>
          </p:cNvPr>
          <p:cNvSpPr txBox="1"/>
          <p:nvPr/>
        </p:nvSpPr>
        <p:spPr>
          <a:xfrm>
            <a:off x="1" y="0"/>
            <a:ext cx="938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002060"/>
                </a:solidFill>
                <a:ea typeface="+mj-ea"/>
                <a:cs typeface="+mj-cs"/>
              </a:rPr>
              <a:t>cosa </a:t>
            </a:r>
            <a:r>
              <a:rPr lang="it-IT" sz="3600" dirty="0">
                <a:solidFill>
                  <a:srgbClr val="002060"/>
                </a:solidFill>
                <a:ea typeface="+mj-ea"/>
                <a:cs typeface="+mj-cs"/>
              </a:rPr>
              <a:t>ci divide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D9B1082-126A-46B0-8AC8-40F58373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Per essere nell’UE però cosa BISOGNA avere in comune?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8A018808-9F4C-4467-B8C8-C1E4F0B5A8ED}"/>
              </a:ext>
            </a:extLst>
          </p:cNvPr>
          <p:cNvSpPr/>
          <p:nvPr/>
        </p:nvSpPr>
        <p:spPr>
          <a:xfrm>
            <a:off x="323558" y="1702191"/>
            <a:ext cx="5359790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="" xmlns:a16="http://schemas.microsoft.com/office/drawing/2014/main" id="{D36FC725-916F-428A-B078-0CF0EEE73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888" y="2160589"/>
            <a:ext cx="8050113" cy="3880773"/>
          </a:xfrm>
        </p:spPr>
        <p:txBody>
          <a:bodyPr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Articolo 2 del Trattato sull’Unione europea – Trattato di Maastricht (1992): </a:t>
            </a:r>
            <a:endParaRPr lang="it-IT" sz="2200" dirty="0">
              <a:solidFill>
                <a:schemeClr val="tx1"/>
              </a:solidFill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200" i="1" dirty="0">
                <a:solidFill>
                  <a:schemeClr val="tx1"/>
                </a:solidFill>
              </a:rPr>
              <a:t>L'Unione si fonda sui valori del rispetto della dignità umana, della libertà, della democrazia, dell'uguaglianza, dello Stato di diritto e del rispetto dei diritti umani, compresi i diritti delle persone appartenenti a minoranze. Questi valori sono comuni agli Stati membri in una società caratterizzata dal pluralismo, dalla non discriminazione, dalla tolleranza, dalla giustizia, dalla solidarietà e dalla parità tra donne e uomini.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517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2337BE4-422E-4393-87C6-01DE51C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8" y="183333"/>
            <a:ext cx="8596668" cy="1320800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I valori dell’Unione europea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08FFEB2B-3866-47C8-A951-C217DBA81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724" y="858416"/>
            <a:ext cx="5414819" cy="59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isultati immagini per peace prize 2012">
            <a:extLst>
              <a:ext uri="{FF2B5EF4-FFF2-40B4-BE49-F238E27FC236}">
                <a16:creationId xmlns="" xmlns:a16="http://schemas.microsoft.com/office/drawing/2014/main" id="{314D280D-B6C0-4345-B06D-E72AE0BA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70" y="2743887"/>
            <a:ext cx="4819598" cy="403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isultati immagini per eu nobel prize">
            <a:extLst>
              <a:ext uri="{FF2B5EF4-FFF2-40B4-BE49-F238E27FC236}">
                <a16:creationId xmlns="" xmlns:a16="http://schemas.microsoft.com/office/drawing/2014/main" id="{432375C7-B997-420C-9C36-62C297559F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11932"/>
            <a:ext cx="5556740" cy="323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9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174F0F1-46F7-46E8-AC6D-035F2DD62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algn="ctr"/>
            <a:r>
              <a:rPr lang="it-IT" sz="2200" dirty="0">
                <a:solidFill>
                  <a:schemeClr val="tx1"/>
                </a:solidFill>
              </a:rPr>
              <a:t>Nel 1945/1950 la situazione era questa: </a:t>
            </a:r>
            <a:r>
              <a:rPr lang="it-IT" sz="2200" u="sng" dirty="0">
                <a:hlinkClick r:id="rId3"/>
              </a:rPr>
              <a:t>https://www.youtube.com/watch?v=EMvvhInpi1Y</a:t>
            </a:r>
            <a:endParaRPr lang="it-IT" sz="2200" dirty="0"/>
          </a:p>
          <a:p>
            <a:endParaRPr lang="it-IT" dirty="0"/>
          </a:p>
        </p:txBody>
      </p:sp>
      <p:pic>
        <p:nvPicPr>
          <p:cNvPr id="1026" name="Picture 2" descr="Risultati immagini per unione europea anni pace">
            <a:extLst>
              <a:ext uri="{FF2B5EF4-FFF2-40B4-BE49-F238E27FC236}">
                <a16:creationId xmlns="" xmlns:a16="http://schemas.microsoft.com/office/drawing/2014/main" id="{0A9E93DB-3B26-4287-B162-CAC73C27A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09" y="1270000"/>
            <a:ext cx="6078894" cy="30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6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Gia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d_Commenti xmlns="ca63f79c-00a3-41ea-ba10-6c004559318f" xsi:nil="true"/>
  </documentManagement>
</p:properties>
</file>

<file path=customXml/item2.xml><?xml version="1.0" encoding="utf-8"?>
<?mso-contentType ?>
<FormTemplates xmlns="http://schemas.microsoft.com/sharepoint/v3/contenttype/forms">
  <Display>ShareDocEditForm</Display>
  <Edit>ShareDocEditForm</Edit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064EBCB8B36E4C936AD203606F78F7" ma:contentTypeVersion="3" ma:contentTypeDescription="Creare un nuovo documento." ma:contentTypeScope="" ma:versionID="586da504d4c8fd59f360b623a53358de">
  <xsd:schema xmlns:xsd="http://www.w3.org/2001/XMLSchema" xmlns:xs="http://www.w3.org/2001/XMLSchema" xmlns:p="http://schemas.microsoft.com/office/2006/metadata/properties" xmlns:ns2="ca63f79c-00a3-41ea-ba10-6c004559318f" xmlns:ns3="b83b51fa-0077-45d5-a5fb-b0a7d92e3730" targetNamespace="http://schemas.microsoft.com/office/2006/metadata/properties" ma:root="true" ma:fieldsID="cac45b8961a1393b86fc2f2233373ebf" ns2:_="" ns3:_="">
    <xsd:import namespace="ca63f79c-00a3-41ea-ba10-6c004559318f"/>
    <xsd:import namespace="b83b51fa-0077-45d5-a5fb-b0a7d92e3730"/>
    <xsd:element name="properties">
      <xsd:complexType>
        <xsd:sequence>
          <xsd:element name="documentManagement">
            <xsd:complexType>
              <xsd:all>
                <xsd:element ref="ns2:_sd_Commenti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3f79c-00a3-41ea-ba10-6c004559318f" elementFormDefault="qualified">
    <xsd:import namespace="http://schemas.microsoft.com/office/2006/documentManagement/types"/>
    <xsd:import namespace="http://schemas.microsoft.com/office/infopath/2007/PartnerControls"/>
    <xsd:element name="_sd_Commenti" ma:index="8" nillable="true" ma:displayName="Commenti" ma:internalName="_sd_Commenti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b51fa-0077-45d5-a5fb-b0a7d92e3730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2C0DA6-A444-4748-82FC-289CDD43FE10}">
  <ds:schemaRefs>
    <ds:schemaRef ds:uri="http://purl.org/dc/elements/1.1/"/>
    <ds:schemaRef ds:uri="http://schemas.microsoft.com/office/2006/documentManagement/types"/>
    <ds:schemaRef ds:uri="ca63f79c-00a3-41ea-ba10-6c004559318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83b51fa-0077-45d5-a5fb-b0a7d92e373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20325F-2BB9-4061-8B3F-81D5EF04A3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5E5A43-0E78-4727-853C-FF620C67A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63f79c-00a3-41ea-ba10-6c004559318f"/>
    <ds:schemaRef ds:uri="b83b51fa-0077-45d5-a5fb-b0a7d92e37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232</TotalTime>
  <Words>1152</Words>
  <Application>Microsoft Macintosh PowerPoint</Application>
  <PresentationFormat>Widescreen</PresentationFormat>
  <Paragraphs>126</Paragraphs>
  <Slides>26</Slides>
  <Notes>26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arial</vt:lpstr>
      <vt:lpstr>arial</vt:lpstr>
      <vt:lpstr>Calibri</vt:lpstr>
      <vt:lpstr>Times New Roman</vt:lpstr>
      <vt:lpstr>Trebuchet MS</vt:lpstr>
      <vt:lpstr>Wingdings</vt:lpstr>
      <vt:lpstr>Wingdings 3</vt:lpstr>
      <vt:lpstr>Sfaccettatura</vt:lpstr>
      <vt:lpstr>Presentazione di PowerPoint</vt:lpstr>
      <vt:lpstr>Europa ≠ Unione europea</vt:lpstr>
      <vt:lpstr>UE: 28 paesi! fino al 29 marzo 2019?  </vt:lpstr>
      <vt:lpstr>Presentazione di PowerPoint</vt:lpstr>
      <vt:lpstr>Presentazione di PowerPoint</vt:lpstr>
      <vt:lpstr>Per essere nell’UE però cosa BISOGNA avere in comune?</vt:lpstr>
      <vt:lpstr>I valori dell’Unione europea</vt:lpstr>
      <vt:lpstr>Presentazione di PowerPoint</vt:lpstr>
      <vt:lpstr>Presentazione di PowerPoint</vt:lpstr>
      <vt:lpstr>Il Manifesto Ventotene  per un Europa libera e unita (1941-44) </vt:lpstr>
      <vt:lpstr>Il Manifesto Ventotene  per un Europa libera e unita (1941-44) </vt:lpstr>
      <vt:lpstr>Dichiarazione di Schuman</vt:lpstr>
      <vt:lpstr>CECA (1951): quali i fondatori?</vt:lpstr>
      <vt:lpstr>Comunità (economica) europea (1957)</vt:lpstr>
      <vt:lpstr>I successivi ingressi (1973)</vt:lpstr>
      <vt:lpstr>I successivi ingressi (1981)</vt:lpstr>
      <vt:lpstr>I successivi ingressi (1986)</vt:lpstr>
      <vt:lpstr>I successivi ingressi (1990)</vt:lpstr>
      <vt:lpstr>Trattato di Maastricht: nasce l’UE (1992)</vt:lpstr>
      <vt:lpstr>Unione europea (1995)</vt:lpstr>
      <vt:lpstr>Unione europea (2004)</vt:lpstr>
      <vt:lpstr>Unione europea (2007)</vt:lpstr>
      <vt:lpstr>Unione europea (2013)</vt:lpstr>
      <vt:lpstr>C’è chi viene… L’UE del futuro?</vt:lpstr>
      <vt:lpstr>C’è chi viene… Paesi candidati ad aderire all’UE</vt:lpstr>
      <vt:lpstr>… e c’è chi va  Brexit 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Grassilli Elia</dc:creator>
  <cp:lastModifiedBy>Utente di Microsoft Office</cp:lastModifiedBy>
  <cp:revision>21</cp:revision>
  <cp:lastPrinted>2019-02-19T10:55:08Z</cp:lastPrinted>
  <dcterms:created xsi:type="dcterms:W3CDTF">2019-01-24T14:44:44Z</dcterms:created>
  <dcterms:modified xsi:type="dcterms:W3CDTF">2020-12-08T23:43:22Z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0x0101005C064EBCB8B36E4C936AD203606F78F7</vt:lpwstr>
  </property>
</Properties>
</file>