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57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A1EFF-DF66-41A5-8295-6CCE8FEC858A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1BA02-98E4-4617-AC94-0DDB47F244B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4329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BA02-98E4-4617-AC94-0DDB47F244B2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5607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6347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923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0181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86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66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599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735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39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3850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061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388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269A-F792-4055-8348-55E199BCB5DC}" type="datetimeFigureOut">
              <a:rPr lang="en-TT" smtClean="0"/>
              <a:t>18/10/2020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0ACB-5F06-4B39-8F7F-785EE82BB66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415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uXKIRh7DoU" TargetMode="External"/><Relationship Id="rId2" Type="http://schemas.openxmlformats.org/officeDocument/2006/relationships/hyperlink" Target="https://www.youtube.com/watch?v=ST6MlD3JVS0&amp;t=176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qkzoYnmWJk" TargetMode="External"/><Relationship Id="rId4" Type="http://schemas.openxmlformats.org/officeDocument/2006/relationships/hyperlink" Target="https://www.youtube.com/watch?v=L9hIafZBvv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 smtClean="0"/>
              <a:t>Closed and Semi-Closed Castrations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 smtClean="0"/>
              <a:t>Performed under GA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16240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The Methodology for Closed Castrations: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TT" dirty="0" smtClean="0"/>
              <a:t>Incise the scrotum longitudinally (approximately 4 cm from the median raphe. Or by making 2 parallel incisions 8-10 cm long about 2cm from the median raphe then connecting the </a:t>
            </a:r>
            <a:r>
              <a:rPr lang="en-TT" dirty="0" err="1" smtClean="0"/>
              <a:t>inscions</a:t>
            </a:r>
            <a:r>
              <a:rPr lang="en-TT" dirty="0" smtClean="0"/>
              <a:t> cranially and caudally then removing the scrotal skin between the incision.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Cut the through the skin and tunica </a:t>
            </a:r>
            <a:r>
              <a:rPr lang="en-TT" dirty="0" err="1" smtClean="0"/>
              <a:t>dartos</a:t>
            </a:r>
            <a:r>
              <a:rPr lang="en-TT" dirty="0" smtClean="0"/>
              <a:t>. Using blunt dissection,  free the </a:t>
            </a:r>
            <a:r>
              <a:rPr lang="en-TT" dirty="0" err="1" smtClean="0"/>
              <a:t>the</a:t>
            </a:r>
            <a:r>
              <a:rPr lang="en-TT" dirty="0" smtClean="0"/>
              <a:t> parietal tunic surrounding the testis from the scrotal ligament and scrotal fascia.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/>
              <a:t>P</a:t>
            </a:r>
            <a:r>
              <a:rPr lang="en-TT" dirty="0" smtClean="0"/>
              <a:t>lacing mild traction on the testis with one hand. With the other hand separate the </a:t>
            </a:r>
            <a:r>
              <a:rPr lang="en-TT" dirty="0" err="1" smtClean="0"/>
              <a:t>the</a:t>
            </a:r>
            <a:r>
              <a:rPr lang="en-TT" dirty="0" smtClean="0"/>
              <a:t> vaginal tunic surrounding the cord from fascia surrounding the spermatic cord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 Ensure that the </a:t>
            </a:r>
            <a:r>
              <a:rPr lang="en-TT" dirty="0" err="1" smtClean="0"/>
              <a:t>pudendal</a:t>
            </a:r>
            <a:r>
              <a:rPr lang="en-TT" dirty="0" smtClean="0"/>
              <a:t> vessels are separated with the fascia. 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/>
              <a:t>L</a:t>
            </a:r>
            <a:r>
              <a:rPr lang="en-TT" dirty="0" smtClean="0"/>
              <a:t>igate the spermatic cord using 5 metric absorbable suture (</a:t>
            </a:r>
            <a:r>
              <a:rPr lang="en-TT" dirty="0" err="1" smtClean="0"/>
              <a:t>eg</a:t>
            </a:r>
            <a:r>
              <a:rPr lang="en-TT" dirty="0" smtClean="0"/>
              <a:t> PDS), anchoring the ligature in the external </a:t>
            </a:r>
            <a:r>
              <a:rPr lang="en-TT" dirty="0" err="1" smtClean="0"/>
              <a:t>cremaster</a:t>
            </a:r>
            <a:r>
              <a:rPr lang="en-TT" dirty="0" smtClean="0"/>
              <a:t> muscle. 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Use an emasculator to cut approximately 2 cm below the ligature.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The emasculator is placed on the cord as proximally and transversely as possible (in the nut to nut configuration)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Crush for 30 seconds to 4 minutes then place a haemostat on the cord before releasing the emasculator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71508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Methodology for Semi-Closed Castrations: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TT" b="1" dirty="0" smtClean="0"/>
              <a:t>Very similar to the CLOSED TECHNIQUE </a:t>
            </a:r>
            <a:r>
              <a:rPr lang="en-TT" b="1" dirty="0" err="1" smtClean="0"/>
              <a:t>wrt</a:t>
            </a:r>
            <a:r>
              <a:rPr lang="en-TT" b="1" dirty="0" smtClean="0"/>
              <a:t> to incision and blunt direction of the spermatic sac 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Incise the vaginal tunic cranial to and above the testicle. ***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Extrude the testicle.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Ligate the spermatic blood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Ligate the vaginal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TT" dirty="0" smtClean="0"/>
              <a:t>Use an emasculator (in the nut to nut configuration) to remove the testicle and epididymis (contained in the distal portion of the vaginal process). </a:t>
            </a:r>
            <a:endParaRPr lang="en-TT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309320"/>
            <a:ext cx="629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dirty="0" smtClean="0"/>
              <a:t>***The difference between the closed and semi-closed methods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12209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35074" cy="25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" y="3284984"/>
            <a:ext cx="41499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506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94024" y="4179913"/>
            <a:ext cx="2173942" cy="21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190" y="4344119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79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Advantages and Disadvantages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TT" dirty="0" smtClean="0"/>
              <a:t>Advantages:</a:t>
            </a:r>
          </a:p>
          <a:p>
            <a:r>
              <a:rPr lang="en-TT" dirty="0" smtClean="0"/>
              <a:t>Ligation prevents herniation and infection as the peritoneal cavity is sealed </a:t>
            </a:r>
          </a:p>
          <a:p>
            <a:r>
              <a:rPr lang="en-TT" dirty="0" smtClean="0"/>
              <a:t>It is possible to close the scrotal skin to facilitate rapid healing but it is often left open for drainage purposes</a:t>
            </a:r>
          </a:p>
          <a:p>
            <a:pPr marL="0" indent="0">
              <a:buNone/>
            </a:pPr>
            <a:r>
              <a:rPr lang="en-TT" dirty="0" smtClean="0"/>
              <a:t>Disadvantages:</a:t>
            </a:r>
          </a:p>
          <a:p>
            <a:r>
              <a:rPr lang="en-TT" dirty="0" smtClean="0"/>
              <a:t>Increased surgical and anaesthesia time increases the risk for complications </a:t>
            </a:r>
          </a:p>
          <a:p>
            <a:r>
              <a:rPr lang="en-TT" dirty="0" smtClean="0"/>
              <a:t>Leaving a ligature behind may cause irritation and inflammation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69489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Alternative to using an emasculator…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 smtClean="0"/>
              <a:t>The Henderson castrating tool can be used together with a variable speed cordless drill.</a:t>
            </a:r>
          </a:p>
          <a:p>
            <a:r>
              <a:rPr lang="en-TT" sz="2600" dirty="0" smtClean="0"/>
              <a:t>The pliers of the tool are clamped onto the entire spermatic cord just proximal to the testis.  with one hand supporting the testis.</a:t>
            </a:r>
          </a:p>
          <a:p>
            <a:r>
              <a:rPr lang="en-TT" sz="2600" dirty="0" smtClean="0"/>
              <a:t>Apply slight tension on the drill and rotate slowly while gradually increasing the speed until the cord is severed (it takes about 15 - 20 rotations) </a:t>
            </a:r>
          </a:p>
          <a:p>
            <a:r>
              <a:rPr lang="en-TT" sz="2600" dirty="0" smtClean="0"/>
              <a:t>The twisted cord seals the blood vessels and the parietal tunic thus preventing bleeding and herniation.</a:t>
            </a:r>
            <a:endParaRPr lang="en-TT" sz="2600" dirty="0"/>
          </a:p>
        </p:txBody>
      </p:sp>
    </p:spTree>
    <p:extLst>
      <p:ext uri="{BB962C8B-B14F-4D97-AF65-F5344CB8AC3E}">
        <p14:creationId xmlns:p14="http://schemas.microsoft.com/office/powerpoint/2010/main" val="179385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09928" cy="630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3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" y="260648"/>
            <a:ext cx="8496944" cy="1296144"/>
          </a:xfrm>
        </p:spPr>
        <p:txBody>
          <a:bodyPr>
            <a:normAutofit/>
          </a:bodyPr>
          <a:lstStyle/>
          <a:p>
            <a:r>
              <a:rPr lang="en-TT" dirty="0" smtClean="0"/>
              <a:t>Some </a:t>
            </a:r>
            <a:r>
              <a:rPr lang="en-TT" dirty="0" err="1" smtClean="0"/>
              <a:t>youtube</a:t>
            </a:r>
            <a:r>
              <a:rPr lang="en-TT" dirty="0" smtClean="0"/>
              <a:t> demos</a:t>
            </a:r>
            <a:br>
              <a:rPr lang="en-TT" dirty="0" smtClean="0"/>
            </a:br>
            <a:r>
              <a:rPr lang="en-TT" sz="2200" dirty="0" smtClean="0"/>
              <a:t>(some videos are linked to the topics discussed in ‘Pre-Operative Care’ )</a:t>
            </a:r>
            <a:endParaRPr lang="en-T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 fontScale="70000" lnSpcReduction="20000"/>
          </a:bodyPr>
          <a:lstStyle/>
          <a:p>
            <a:r>
              <a:rPr lang="en-TT" dirty="0" smtClean="0"/>
              <a:t>Demonstration of the Henderson’s </a:t>
            </a:r>
            <a:r>
              <a:rPr lang="en-TT" dirty="0"/>
              <a:t>c</a:t>
            </a:r>
            <a:r>
              <a:rPr lang="en-TT" dirty="0" smtClean="0"/>
              <a:t>astrating </a:t>
            </a:r>
            <a:r>
              <a:rPr lang="en-TT" dirty="0" smtClean="0"/>
              <a:t>technique</a:t>
            </a:r>
            <a:r>
              <a:rPr lang="en-TT" dirty="0" smtClean="0"/>
              <a:t>: </a:t>
            </a:r>
          </a:p>
          <a:p>
            <a:pPr marL="0" indent="0">
              <a:buNone/>
            </a:pPr>
            <a:r>
              <a:rPr lang="en-TT" dirty="0" smtClean="0">
                <a:hlinkClick r:id="rId2"/>
              </a:rPr>
              <a:t>https://www.youtube.com/watch?v=ST6MlD3JVS0&amp;t=176s</a:t>
            </a:r>
            <a:r>
              <a:rPr lang="en-TT" dirty="0" smtClean="0"/>
              <a:t> 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TT" dirty="0" smtClean="0"/>
              <a:t>Equine </a:t>
            </a:r>
            <a:r>
              <a:rPr lang="en-TT" dirty="0" err="1"/>
              <a:t>Equine</a:t>
            </a:r>
            <a:r>
              <a:rPr lang="en-TT" dirty="0"/>
              <a:t> Veterinarian Dr. </a:t>
            </a:r>
            <a:r>
              <a:rPr lang="en-TT" dirty="0" err="1"/>
              <a:t>Jenni</a:t>
            </a:r>
            <a:r>
              <a:rPr lang="en-TT" dirty="0"/>
              <a:t> Does A Complete Castration of a Miniature </a:t>
            </a:r>
            <a:r>
              <a:rPr lang="en-TT" dirty="0" smtClean="0"/>
              <a:t>Horse </a:t>
            </a:r>
          </a:p>
          <a:p>
            <a:pPr marL="0" indent="0">
              <a:buNone/>
            </a:pPr>
            <a:r>
              <a:rPr lang="en-TT" dirty="0" smtClean="0">
                <a:hlinkClick r:id="rId3"/>
              </a:rPr>
              <a:t>https://www.youtube.com/watch?v=6uXKIRh7DoU</a:t>
            </a:r>
            <a:r>
              <a:rPr lang="en-TT" dirty="0" smtClean="0"/>
              <a:t> </a:t>
            </a:r>
          </a:p>
          <a:p>
            <a:pPr marL="0" indent="0">
              <a:buNone/>
            </a:pPr>
            <a:r>
              <a:rPr lang="en-TT" dirty="0" smtClean="0"/>
              <a:t>(begins at 1 minute 50 seconds)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TT" dirty="0" smtClean="0"/>
              <a:t>Star patient: Buddy</a:t>
            </a:r>
          </a:p>
          <a:p>
            <a:pPr marL="0" indent="0">
              <a:buNone/>
            </a:pPr>
            <a:r>
              <a:rPr lang="en-TT" dirty="0" smtClean="0">
                <a:hlinkClick r:id="rId4"/>
              </a:rPr>
              <a:t>https://www.youtube.com/watch?v=L9hIafZBvvM</a:t>
            </a:r>
            <a:r>
              <a:rPr lang="en-TT" dirty="0" smtClean="0"/>
              <a:t> 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TT" dirty="0" smtClean="0"/>
              <a:t>Equine (Horse) Castration:</a:t>
            </a:r>
          </a:p>
          <a:p>
            <a:pPr marL="0" indent="0">
              <a:buNone/>
            </a:pPr>
            <a:r>
              <a:rPr lang="en-TT" dirty="0" smtClean="0">
                <a:hlinkClick r:id="rId5"/>
              </a:rPr>
              <a:t>https://www.youtube.com/watch?v=MqkzoYnmWJk</a:t>
            </a:r>
            <a:r>
              <a:rPr lang="en-TT" dirty="0" smtClean="0"/>
              <a:t> </a:t>
            </a:r>
            <a:endParaRPr lang="en-TT" dirty="0" smtClean="0">
              <a:hlinkClick r:id="rId3"/>
            </a:endParaRPr>
          </a:p>
          <a:p>
            <a:endParaRPr lang="en-TT" dirty="0" smtClean="0"/>
          </a:p>
          <a:p>
            <a:endParaRPr lang="en-TT" dirty="0" smtClean="0"/>
          </a:p>
        </p:txBody>
      </p:sp>
    </p:spTree>
    <p:extLst>
      <p:ext uri="{BB962C8B-B14F-4D97-AF65-F5344CB8AC3E}">
        <p14:creationId xmlns:p14="http://schemas.microsoft.com/office/powerpoint/2010/main" val="125877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References: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Auer </a:t>
            </a:r>
            <a:r>
              <a:rPr lang="en-TT" dirty="0"/>
              <a:t>J. Equine surgery. 5th ed. St. Louis: Elsevier; 2019</a:t>
            </a:r>
            <a:r>
              <a:rPr lang="en-TT" dirty="0" smtClean="0"/>
              <a:t>.</a:t>
            </a:r>
          </a:p>
          <a:p>
            <a:pPr marL="0" indent="0">
              <a:buNone/>
            </a:pPr>
            <a:endParaRPr lang="en-TT" dirty="0"/>
          </a:p>
          <a:p>
            <a:r>
              <a:rPr lang="en-TT" dirty="0" smtClean="0"/>
              <a:t>Turner </a:t>
            </a:r>
            <a:r>
              <a:rPr lang="en-TT" dirty="0"/>
              <a:t>A, McIlwraith C, Hull B. Techniques in large animal surgery. 4th ed. Philadelphia (Pa.): Lippincott Williams &amp; Wilkins; 2013.</a:t>
            </a:r>
          </a:p>
          <a:p>
            <a:pPr marL="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69978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535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Closed and Semi-Closed Castrations</vt:lpstr>
      <vt:lpstr>The Methodology for Closed Castrations:</vt:lpstr>
      <vt:lpstr>Methodology for Semi-Closed Castrations:</vt:lpstr>
      <vt:lpstr>PowerPoint Presentation</vt:lpstr>
      <vt:lpstr>Advantages and Disadvantages</vt:lpstr>
      <vt:lpstr>Alternative to using an emasculator…</vt:lpstr>
      <vt:lpstr>PowerPoint Presentation</vt:lpstr>
      <vt:lpstr>Some youtube demos (some videos are linked to the topics discussed in ‘Pre-Operative Care’ )</vt:lpstr>
      <vt:lpstr>References: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Closed and Semi-Closed Castrations</dc:title>
  <dc:creator>ｓｈｉａｎｎ ｌａｌｌａｃｋ</dc:creator>
  <cp:lastModifiedBy>ｓｈｉａｎｎ ｌａｌｌａｃｋ</cp:lastModifiedBy>
  <cp:revision>5</cp:revision>
  <dcterms:created xsi:type="dcterms:W3CDTF">2020-10-18T23:39:11Z</dcterms:created>
  <dcterms:modified xsi:type="dcterms:W3CDTF">2020-10-19T00:30:26Z</dcterms:modified>
</cp:coreProperties>
</file>