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9" r:id="rId1"/>
  </p:sldMasterIdLst>
  <p:notesMasterIdLst>
    <p:notesMasterId r:id="rId22"/>
  </p:notesMasterIdLst>
  <p:sldIdLst>
    <p:sldId id="256" r:id="rId2"/>
    <p:sldId id="257" r:id="rId3"/>
    <p:sldId id="270" r:id="rId4"/>
    <p:sldId id="263" r:id="rId5"/>
    <p:sldId id="267" r:id="rId6"/>
    <p:sldId id="258" r:id="rId7"/>
    <p:sldId id="259" r:id="rId8"/>
    <p:sldId id="273" r:id="rId9"/>
    <p:sldId id="274" r:id="rId10"/>
    <p:sldId id="275" r:id="rId11"/>
    <p:sldId id="260" r:id="rId12"/>
    <p:sldId id="261" r:id="rId13"/>
    <p:sldId id="262" r:id="rId14"/>
    <p:sldId id="264" r:id="rId15"/>
    <p:sldId id="271" r:id="rId16"/>
    <p:sldId id="265" r:id="rId17"/>
    <p:sldId id="272" r:id="rId18"/>
    <p:sldId id="266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78351-81D2-EC48-8869-F250F15616D2}" type="datetimeFigureOut">
              <a:rPr lang="en-US" smtClean="0"/>
              <a:t>9/26/20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DF0A5-ABB4-B144-B12E-CF98C2FF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9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DF0A5-ABB4-B144-B12E-CF98C2FF91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7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8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642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53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13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2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0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0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4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9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922" y="784833"/>
            <a:ext cx="9448800" cy="182509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Dehorning Pre-OP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86268"/>
            <a:ext cx="9448800" cy="3310359"/>
          </a:xfrm>
          <a:noFill/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Physical exam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Equipment: Restraint, Surgical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Restraint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Area prep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Drugs: </a:t>
            </a:r>
            <a:r>
              <a:rPr lang="en-US" dirty="0" err="1" smtClean="0">
                <a:solidFill>
                  <a:schemeClr val="bg1"/>
                </a:solidFill>
              </a:rPr>
              <a:t>Anaesthesia</a:t>
            </a:r>
            <a:r>
              <a:rPr lang="en-US" dirty="0" smtClean="0">
                <a:solidFill>
                  <a:schemeClr val="bg1"/>
                </a:solidFill>
              </a:rPr>
              <a:t> and pain relief, Nerve-blocking drugs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Farmer-client communication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Complications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err="1" smtClean="0">
                <a:solidFill>
                  <a:schemeClr val="bg1"/>
                </a:solidFill>
              </a:rPr>
              <a:t>Minimisation</a:t>
            </a:r>
            <a:r>
              <a:rPr lang="en-US" dirty="0" smtClean="0">
                <a:solidFill>
                  <a:schemeClr val="bg1"/>
                </a:solidFill>
              </a:rPr>
              <a:t> of complications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26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8623"/>
            <a:ext cx="6305550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EQUIPMENT- SURGICAL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71" y="1713777"/>
            <a:ext cx="5108776" cy="206029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Chlorhexidine </a:t>
            </a:r>
            <a:r>
              <a:rPr lang="en-US" dirty="0" smtClean="0">
                <a:solidFill>
                  <a:schemeClr val="bg1"/>
                </a:solidFill>
              </a:rPr>
              <a:t>surgical scrub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70% Isopropyl Alcohol</a:t>
            </a:r>
          </a:p>
          <a:p>
            <a:r>
              <a:rPr lang="en-US" dirty="0">
                <a:solidFill>
                  <a:schemeClr val="bg1"/>
                </a:solidFill>
              </a:rPr>
              <a:t>Povidone Iodine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chülke - microshield® 4 chlorhexidine surgical handw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60762"/>
            <a:ext cx="1943925" cy="29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ubbing Alcohol - 70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37" y="3461735"/>
            <a:ext cx="2723013" cy="272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ovidone Iodine Liquid at Best Price - Povidone Iodine Liquid by Arihant  Corp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162" y="3526876"/>
            <a:ext cx="2592729" cy="25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29162" y="6184748"/>
            <a:ext cx="2181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70% Isopropyl Alcohol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058" y="6184748"/>
            <a:ext cx="1600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Povidone Iodine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926" y="6184748"/>
            <a:ext cx="2651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Chlorhexidine Surgical Scrub</a:t>
            </a:r>
            <a:endParaRPr lang="en-US" sz="1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3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342" y="532879"/>
            <a:ext cx="5406342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RESTRAINT METHOD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210291" cy="38011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1) Place calf in a Calf Dehorning Crate for good control during the procedure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2) Lock the calf’s head down with the locking bar neck yoke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3) Put the calf’s nose into a ring and tilt the head forward, allowing easier access for nerve block.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4) Having an assistant behind the calf to push forward or move backward as required is helpful.</a:t>
            </a:r>
          </a:p>
        </p:txBody>
      </p:sp>
      <p:pic>
        <p:nvPicPr>
          <p:cNvPr id="4" name="Picture 2" descr="ondon Calf Dehorning Crate Delu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76" y="182590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53154" y="5790042"/>
            <a:ext cx="4861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Depicts c</a:t>
            </a:r>
            <a:r>
              <a:rPr lang="en-US" dirty="0" smtClean="0">
                <a:solidFill>
                  <a:schemeClr val="bg1"/>
                </a:solidFill>
              </a:rPr>
              <a:t>alf restrained in Condon Calf Dehorning Crate Deluxe prior to dehorning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8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40" y="464042"/>
            <a:ext cx="6042949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RESTRAINT METHOD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Kerry Ann\AppData\Local\Microsoft\Windows\INetCache\Content.Word\halter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362" y="1757070"/>
            <a:ext cx="4062714" cy="39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75362" y="5897048"/>
            <a:ext cx="5049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Depicts calf restrained with a halter tied to a ring/ post or head of dehorning crate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194559"/>
            <a:ext cx="4337613" cy="23311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halter securely tied to a ring, post or head of the crate may also be helpful for better control.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55" y="556029"/>
            <a:ext cx="5232722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Area preparation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958068" cy="4024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. Clip/ shave the area overlaying horn buds.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 Clean with water and detergent or soap to remove all dirt/ debris.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3. Thoroughly rinse the cleaned area.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4. Allow the area to dry completely.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5. Apply Chlorhexidine, followed by Povidone Iodine and Isopropyl 70% Alcohol, respectively.</a:t>
            </a:r>
          </a:p>
          <a:p>
            <a:pPr lvl="0"/>
            <a:endParaRPr lang="en-GB" dirty="0"/>
          </a:p>
          <a:p>
            <a:endParaRPr lang="en-US" dirty="0"/>
          </a:p>
        </p:txBody>
      </p:sp>
      <p:pic>
        <p:nvPicPr>
          <p:cNvPr id="9218" name="Picture 2" descr="arm Week in Review: Girl Cows Don't Have Horns, Right?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90" y="1396197"/>
            <a:ext cx="4695166" cy="469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3177" y="6091363"/>
            <a:ext cx="523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Depicts shaving the surgical area prior to dehorning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2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468" y="444"/>
            <a:ext cx="6482787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CORNUAL NERVE BLOCK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182565" cy="40241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Palpate </a:t>
            </a:r>
            <a:r>
              <a:rPr lang="en-US" dirty="0">
                <a:solidFill>
                  <a:schemeClr val="bg1"/>
                </a:solidFill>
              </a:rPr>
              <a:t>the bone below the frontal crest on the lateral aspect of the eye to the horn.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cornual</a:t>
            </a:r>
            <a:r>
              <a:rPr lang="en-US" dirty="0" smtClean="0">
                <a:solidFill>
                  <a:schemeClr val="bg1"/>
                </a:solidFill>
              </a:rPr>
              <a:t> nerve </a:t>
            </a:r>
            <a:r>
              <a:rPr lang="en-US" dirty="0">
                <a:solidFill>
                  <a:schemeClr val="bg1"/>
                </a:solidFill>
              </a:rPr>
              <a:t>runs along and under </a:t>
            </a:r>
            <a:r>
              <a:rPr lang="en-US" dirty="0" smtClean="0">
                <a:solidFill>
                  <a:schemeClr val="bg1"/>
                </a:solidFill>
              </a:rPr>
              <a:t>the groove felt. </a:t>
            </a:r>
            <a:r>
              <a:rPr lang="en-US" dirty="0">
                <a:solidFill>
                  <a:schemeClr val="bg1"/>
                </a:solidFill>
              </a:rPr>
              <a:t>The injection site is in the upper third (closer to the horn bud) between the corner of the eye and the base of the horn.</a:t>
            </a:r>
            <a:endParaRPr lang="en-GB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www.thebeefsite.com/articles/contents/09-12-28Omafragov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7409" y="1119851"/>
            <a:ext cx="4421528" cy="349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40369" y="4815066"/>
            <a:ext cx="5960961" cy="152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"X" marks the location on a bovine skull of the midpoint between the horn base and the outside corner of the eye. </a:t>
            </a:r>
            <a:r>
              <a:rPr lang="en-US" dirty="0" err="1">
                <a:solidFill>
                  <a:schemeClr val="bg1"/>
                </a:solidFill>
              </a:rPr>
              <a:t>Anaesthetic</a:t>
            </a:r>
            <a:r>
              <a:rPr lang="en-US" dirty="0">
                <a:solidFill>
                  <a:schemeClr val="bg1"/>
                </a:solidFill>
              </a:rPr>
              <a:t> is injected beneath the ridge of bone shown with the X and arrow in the figure.</a:t>
            </a:r>
          </a:p>
        </p:txBody>
      </p:sp>
    </p:spTree>
    <p:extLst>
      <p:ext uri="{BB962C8B-B14F-4D97-AF65-F5344CB8AC3E}">
        <p14:creationId xmlns:p14="http://schemas.microsoft.com/office/powerpoint/2010/main" val="193006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573" y="440282"/>
            <a:ext cx="6691132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CORNUAL NERVE BLOCK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MC Public Cmaps (3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23240" r="53350" b="2603"/>
          <a:stretch/>
        </p:blipFill>
        <p:spPr bwMode="auto">
          <a:xfrm>
            <a:off x="7036746" y="1594414"/>
            <a:ext cx="4017075" cy="47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504" y="2152891"/>
            <a:ext cx="5567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diagram shows the location of the </a:t>
            </a:r>
            <a:r>
              <a:rPr lang="en-US" dirty="0" err="1" smtClean="0">
                <a:solidFill>
                  <a:schemeClr val="bg1"/>
                </a:solidFill>
              </a:rPr>
              <a:t>cornual</a:t>
            </a:r>
            <a:r>
              <a:rPr lang="en-US" dirty="0" smtClean="0">
                <a:solidFill>
                  <a:schemeClr val="bg1"/>
                </a:solidFill>
              </a:rPr>
              <a:t> nerve in the bovine skull and indicates proper placement of the needle.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6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35" y="93041"/>
            <a:ext cx="6830028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CORNUAL NERVE BLOCK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321461" cy="4024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While holding the head steady, insert the 18-20G needle through the skin at the injection site (halfway </a:t>
            </a:r>
            <a:r>
              <a:rPr lang="en-US" dirty="0">
                <a:solidFill>
                  <a:schemeClr val="bg1"/>
                </a:solidFill>
              </a:rPr>
              <a:t>between the eye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horn), aspirate </a:t>
            </a:r>
            <a:r>
              <a:rPr lang="en-US" dirty="0">
                <a:solidFill>
                  <a:schemeClr val="bg1"/>
                </a:solidFill>
              </a:rPr>
              <a:t>and slowly inject the calculated volume of lidocaine just below the frontal </a:t>
            </a:r>
            <a:r>
              <a:rPr lang="en-US" dirty="0" smtClean="0">
                <a:solidFill>
                  <a:schemeClr val="bg1"/>
                </a:solidFill>
              </a:rPr>
              <a:t>crest.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Repeat on the other </a:t>
            </a:r>
            <a:r>
              <a:rPr lang="en-US" dirty="0" smtClean="0">
                <a:solidFill>
                  <a:schemeClr val="bg1"/>
                </a:solidFill>
              </a:rPr>
              <a:t>side.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Allow 3-5 minutes for local </a:t>
            </a:r>
            <a:r>
              <a:rPr lang="en-US" dirty="0" err="1">
                <a:solidFill>
                  <a:schemeClr val="bg1"/>
                </a:solidFill>
              </a:rPr>
              <a:t>anaesthetic</a:t>
            </a:r>
            <a:r>
              <a:rPr lang="en-US" dirty="0">
                <a:solidFill>
                  <a:schemeClr val="bg1"/>
                </a:solidFill>
              </a:rPr>
              <a:t> to take </a:t>
            </a:r>
            <a:r>
              <a:rPr lang="en-US" dirty="0" smtClean="0">
                <a:solidFill>
                  <a:schemeClr val="bg1"/>
                </a:solidFill>
              </a:rPr>
              <a:t>effect and assess </a:t>
            </a:r>
            <a:r>
              <a:rPr lang="en-US" dirty="0" err="1" smtClean="0">
                <a:solidFill>
                  <a:schemeClr val="bg1"/>
                </a:solidFill>
              </a:rPr>
              <a:t>anaesthetic</a:t>
            </a:r>
            <a:r>
              <a:rPr lang="en-US" dirty="0" smtClean="0">
                <a:solidFill>
                  <a:schemeClr val="bg1"/>
                </a:solidFill>
              </a:rPr>
              <a:t> depth before proceeding with surgery.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Users\Kerry Ann\AppData\Local\Microsoft\Windows\INetCache\Content.Word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463" y="1678329"/>
            <a:ext cx="3778033" cy="37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78996" y="5726164"/>
            <a:ext cx="521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Depicts holding the head steady while injecting local </a:t>
            </a:r>
            <a:r>
              <a:rPr lang="en-US" dirty="0" err="1" smtClean="0">
                <a:solidFill>
                  <a:schemeClr val="bg1"/>
                </a:solidFill>
              </a:rPr>
              <a:t>anaesthetic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32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7240" y="660201"/>
            <a:ext cx="10684397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VETERINARY-CLIENT COMMUNICATION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367759" cy="4024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Veterinary-client communication is integral as: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1. It can </a:t>
            </a:r>
            <a:r>
              <a:rPr lang="en-US" dirty="0">
                <a:solidFill>
                  <a:schemeClr val="bg1"/>
                </a:solidFill>
              </a:rPr>
              <a:t>increase after-care </a:t>
            </a:r>
            <a:r>
              <a:rPr lang="en-US" dirty="0" smtClean="0">
                <a:solidFill>
                  <a:schemeClr val="bg1"/>
                </a:solidFill>
              </a:rPr>
              <a:t>compliance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2. It enhances client satisfaction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more importantly, </a:t>
            </a:r>
            <a:r>
              <a:rPr lang="en-US" dirty="0">
                <a:solidFill>
                  <a:schemeClr val="bg1"/>
                </a:solidFill>
              </a:rPr>
              <a:t>better </a:t>
            </a:r>
            <a:r>
              <a:rPr lang="en-US" dirty="0" smtClean="0">
                <a:solidFill>
                  <a:schemeClr val="bg1"/>
                </a:solidFill>
              </a:rPr>
              <a:t>patient </a:t>
            </a:r>
            <a:r>
              <a:rPr lang="en-US" dirty="0">
                <a:solidFill>
                  <a:schemeClr val="bg1"/>
                </a:solidFill>
              </a:rPr>
              <a:t>health outcomes.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544454"/>
            <a:ext cx="9654251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VETERINARY-CLIENT COMMUNICATION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15" y="1986216"/>
            <a:ext cx="6513654" cy="468080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TT" dirty="0" smtClean="0">
                <a:solidFill>
                  <a:schemeClr val="bg1"/>
                </a:solidFill>
              </a:rPr>
              <a:t>Inform the client to </a:t>
            </a:r>
            <a:r>
              <a:rPr lang="en-TT" dirty="0">
                <a:solidFill>
                  <a:schemeClr val="bg1"/>
                </a:solidFill>
              </a:rPr>
              <a:t>keep the animal as calm as possible and decrease environmental stressors such as clean housing, proper sanitation, clean drinking water and food etc.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TT" dirty="0">
                <a:solidFill>
                  <a:schemeClr val="bg1"/>
                </a:solidFill>
              </a:rPr>
              <a:t>Inform client as to what drugs should be given after the surgery and why these drugs are to be given as well as their dosages and dosage intervals.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TT" dirty="0">
                <a:solidFill>
                  <a:schemeClr val="bg1"/>
                </a:solidFill>
              </a:rPr>
              <a:t>State what side effects can be seen if any drugs are to be administered post-op.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TT" dirty="0">
                <a:solidFill>
                  <a:schemeClr val="bg1"/>
                </a:solidFill>
              </a:rPr>
              <a:t>Inform the client of any complications or </a:t>
            </a:r>
            <a:r>
              <a:rPr lang="en-TT" dirty="0" smtClean="0">
                <a:solidFill>
                  <a:schemeClr val="bg1"/>
                </a:solidFill>
              </a:rPr>
              <a:t>effects </a:t>
            </a:r>
            <a:r>
              <a:rPr lang="en-TT" dirty="0">
                <a:solidFill>
                  <a:schemeClr val="bg1"/>
                </a:solidFill>
              </a:rPr>
              <a:t>that may occur </a:t>
            </a:r>
            <a:r>
              <a:rPr lang="en-TT" dirty="0" smtClean="0">
                <a:solidFill>
                  <a:schemeClr val="bg1"/>
                </a:solidFill>
              </a:rPr>
              <a:t>post-op.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TT" dirty="0">
                <a:solidFill>
                  <a:schemeClr val="bg1"/>
                </a:solidFill>
              </a:rPr>
              <a:t>Inform the client to keep the patient as comfortable as possible and if possible isolated from other animals as it will help with the recovery time of the animal.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TT" dirty="0">
                <a:solidFill>
                  <a:schemeClr val="bg1"/>
                </a:solidFill>
              </a:rPr>
              <a:t>Inform the client of expected recovery time.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TT" dirty="0">
                <a:solidFill>
                  <a:schemeClr val="bg1"/>
                </a:solidFill>
              </a:rPr>
              <a:t>Ensure that the client and vet exchange contact information making </a:t>
            </a:r>
            <a:r>
              <a:rPr lang="en-TT" dirty="0" smtClean="0">
                <a:solidFill>
                  <a:schemeClr val="bg1"/>
                </a:solidFill>
              </a:rPr>
              <a:t>you, </a:t>
            </a:r>
            <a:r>
              <a:rPr lang="en-TT" dirty="0">
                <a:solidFill>
                  <a:schemeClr val="bg1"/>
                </a:solidFill>
              </a:rPr>
              <a:t>as the </a:t>
            </a:r>
            <a:r>
              <a:rPr lang="en-TT" dirty="0" smtClean="0">
                <a:solidFill>
                  <a:schemeClr val="bg1"/>
                </a:solidFill>
              </a:rPr>
              <a:t>veterinarian, </a:t>
            </a:r>
            <a:r>
              <a:rPr lang="en-TT" dirty="0">
                <a:solidFill>
                  <a:schemeClr val="bg1"/>
                </a:solidFill>
              </a:rPr>
              <a:t>easily reachable.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TT" dirty="0">
                <a:solidFill>
                  <a:schemeClr val="bg1"/>
                </a:solidFill>
              </a:rPr>
              <a:t>If the animals are to be used as food </a:t>
            </a:r>
            <a:r>
              <a:rPr lang="en-TT" dirty="0" smtClean="0">
                <a:solidFill>
                  <a:schemeClr val="bg1"/>
                </a:solidFill>
              </a:rPr>
              <a:t>animals, ensure that withdrawal </a:t>
            </a:r>
            <a:r>
              <a:rPr lang="en-TT" dirty="0">
                <a:solidFill>
                  <a:schemeClr val="bg1"/>
                </a:solidFill>
              </a:rPr>
              <a:t>times of the drugs with relation to slaughter </a:t>
            </a:r>
            <a:r>
              <a:rPr lang="en-TT" dirty="0" smtClean="0">
                <a:solidFill>
                  <a:schemeClr val="bg1"/>
                </a:solidFill>
              </a:rPr>
              <a:t>time is discussed.</a:t>
            </a:r>
            <a:endParaRPr lang="en-GB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2" descr="armer and veterinarian talking by cows - Stock Image - F005/8859 - S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33" y="1837482"/>
            <a:ext cx="4217042" cy="316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2469" y="5148997"/>
            <a:ext cx="4743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Depicts veterinary-client communication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4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37052"/>
            <a:ext cx="9734308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CONSIDER POSSIBLE </a:t>
            </a:r>
            <a:r>
              <a:rPr lang="en-US" smtClean="0">
                <a:solidFill>
                  <a:schemeClr val="bg1"/>
                </a:solidFill>
              </a:rPr>
              <a:t>COMPLICATIONS of ANAESTHESIA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085390" cy="330341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Problems associated with </a:t>
            </a:r>
            <a:r>
              <a:rPr lang="en-US" dirty="0" err="1" smtClean="0">
                <a:solidFill>
                  <a:schemeClr val="bg1"/>
                </a:solidFill>
              </a:rPr>
              <a:t>anaesthesia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Ruminal </a:t>
            </a:r>
            <a:r>
              <a:rPr lang="en-US" dirty="0" err="1">
                <a:solidFill>
                  <a:schemeClr val="bg1"/>
                </a:solidFill>
              </a:rPr>
              <a:t>tympany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2. Regurgitation of rumen contents</a:t>
            </a:r>
          </a:p>
          <a:p>
            <a:r>
              <a:rPr lang="en-US" dirty="0">
                <a:solidFill>
                  <a:schemeClr val="bg1"/>
                </a:solidFill>
              </a:rPr>
              <a:t>3. Aspiration of both rumen contents and saliva</a:t>
            </a:r>
          </a:p>
          <a:p>
            <a:r>
              <a:rPr lang="en-US" dirty="0">
                <a:solidFill>
                  <a:schemeClr val="bg1"/>
                </a:solidFill>
              </a:rPr>
              <a:t>4. Hypoventilation</a:t>
            </a:r>
          </a:p>
          <a:p>
            <a:r>
              <a:rPr lang="en-US" dirty="0">
                <a:solidFill>
                  <a:schemeClr val="bg1"/>
                </a:solidFill>
              </a:rPr>
              <a:t>5. Fluid and electrolyte imbalance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5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96" y="545678"/>
            <a:ext cx="6008225" cy="1293028"/>
          </a:xfrm>
        </p:spPr>
        <p:txBody>
          <a:bodyPr/>
          <a:lstStyle/>
          <a:p>
            <a:r>
              <a:rPr lang="en-US" dirty="0" smtClean="0"/>
              <a:t>PHYSICAL EXAM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493813"/>
              </p:ext>
            </p:extLst>
          </p:nvPr>
        </p:nvGraphicFramePr>
        <p:xfrm>
          <a:off x="1377387" y="1469984"/>
          <a:ext cx="9363919" cy="291973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297065"/>
                <a:gridCol w="2494854"/>
                <a:gridCol w="2314937"/>
                <a:gridCol w="2257063"/>
              </a:tblGrid>
              <a:tr h="582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Temp/</a:t>
                      </a:r>
                      <a:r>
                        <a:rPr lang="en-GB" sz="1800" dirty="0">
                          <a:effectLst/>
                        </a:rPr>
                        <a:t>°</a:t>
                      </a:r>
                      <a:r>
                        <a:rPr lang="en-US" sz="1800" dirty="0">
                          <a:effectLst/>
                        </a:rPr>
                        <a:t>C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Pulse/bpm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Resp</a:t>
                      </a:r>
                      <a:r>
                        <a:rPr lang="en-US" sz="1800" dirty="0">
                          <a:effectLst/>
                        </a:rPr>
                        <a:t>/bpm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82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Initial readings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82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After sedation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171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Gender</a:t>
                      </a:r>
                      <a:endParaRPr lang="en-GB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Weight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(assumed to be 140kg in this case for the purpose of drug calculations)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BCS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Should ideally be 3</a:t>
                      </a:r>
                      <a:endParaRPr lang="en-GB" sz="18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ASA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Should</a:t>
                      </a:r>
                      <a:r>
                        <a:rPr lang="en-US" sz="1800" b="0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ideally be 1</a:t>
                      </a:r>
                      <a:endParaRPr lang="en-GB" sz="18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1377387" y="4560425"/>
            <a:ext cx="8623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N.B. The American Society of </a:t>
            </a:r>
            <a:r>
              <a:rPr lang="en-US" dirty="0" err="1" smtClean="0">
                <a:solidFill>
                  <a:schemeClr val="bg1"/>
                </a:solidFill>
              </a:rPr>
              <a:t>Anaesthesiologists</a:t>
            </a:r>
            <a:r>
              <a:rPr lang="en-US" dirty="0" smtClean="0">
                <a:solidFill>
                  <a:schemeClr val="bg1"/>
                </a:solidFill>
              </a:rPr>
              <a:t> has developed a classification system for human patient physical status which has been widely adapted to veterinary patients. It indicates a correlation between physical status and outcome. </a:t>
            </a:r>
            <a:r>
              <a:rPr lang="en-US" dirty="0">
                <a:solidFill>
                  <a:schemeClr val="bg1"/>
                </a:solidFill>
              </a:rPr>
              <a:t>An ASA risk is a 1-to-5 score adapted for </a:t>
            </a:r>
            <a:r>
              <a:rPr lang="en-US" dirty="0" smtClean="0">
                <a:solidFill>
                  <a:schemeClr val="bg1"/>
                </a:solidFill>
              </a:rPr>
              <a:t>animals.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‘ASA 1’ is ideal and indicates ’Minimal </a:t>
            </a:r>
            <a:r>
              <a:rPr lang="en-US" dirty="0">
                <a:solidFill>
                  <a:schemeClr val="bg1"/>
                </a:solidFill>
              </a:rPr>
              <a:t>risk of a normal healthy patient with no underlying disease</a:t>
            </a:r>
            <a:r>
              <a:rPr lang="en-US" dirty="0" smtClean="0">
                <a:solidFill>
                  <a:schemeClr val="bg1"/>
                </a:solidFill>
              </a:rPr>
              <a:t>.’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7387" y="1122744"/>
            <a:ext cx="960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Table 1.0 Criteria for Physical Examination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69301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65" y="532879"/>
            <a:ext cx="9677400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MINIMISATION OF COMPLICATIONS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546" y="2182986"/>
            <a:ext cx="5668701" cy="43219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inimize </a:t>
            </a:r>
            <a:r>
              <a:rPr lang="en-US" dirty="0">
                <a:solidFill>
                  <a:schemeClr val="bg1"/>
                </a:solidFill>
              </a:rPr>
              <a:t>risks by: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Starving </a:t>
            </a:r>
            <a:r>
              <a:rPr lang="en-US" dirty="0">
                <a:solidFill>
                  <a:schemeClr val="bg1"/>
                </a:solidFill>
              </a:rPr>
              <a:t>the animal for 24 hours. This reduces the rate </a:t>
            </a:r>
            <a:r>
              <a:rPr lang="en-US" dirty="0" smtClean="0">
                <a:solidFill>
                  <a:schemeClr val="bg1"/>
                </a:solidFill>
              </a:rPr>
              <a:t>of fermentation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consequently, </a:t>
            </a:r>
            <a:r>
              <a:rPr lang="en-US" dirty="0">
                <a:solidFill>
                  <a:schemeClr val="bg1"/>
                </a:solidFill>
              </a:rPr>
              <a:t>the risk of bloat. Any longer </a:t>
            </a:r>
            <a:r>
              <a:rPr lang="en-US" dirty="0" smtClean="0">
                <a:solidFill>
                  <a:schemeClr val="bg1"/>
                </a:solidFill>
              </a:rPr>
              <a:t>leads to </a:t>
            </a:r>
            <a:r>
              <a:rPr lang="en-US" dirty="0">
                <a:solidFill>
                  <a:schemeClr val="bg1"/>
                </a:solidFill>
              </a:rPr>
              <a:t>increased fluidity of the rumen </a:t>
            </a:r>
            <a:r>
              <a:rPr lang="en-US" dirty="0" smtClean="0">
                <a:solidFill>
                  <a:schemeClr val="bg1"/>
                </a:solidFill>
              </a:rPr>
              <a:t>contents.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Restricting </a:t>
            </a:r>
            <a:r>
              <a:rPr lang="en-US" dirty="0">
                <a:solidFill>
                  <a:schemeClr val="bg1"/>
                </a:solidFill>
              </a:rPr>
              <a:t>the animal’s access to water for 12 to 18 hours </a:t>
            </a:r>
            <a:r>
              <a:rPr lang="en-US" dirty="0" smtClean="0">
                <a:solidFill>
                  <a:schemeClr val="bg1"/>
                </a:solidFill>
              </a:rPr>
              <a:t>prior to induction.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Carrying </a:t>
            </a:r>
            <a:r>
              <a:rPr lang="en-US" dirty="0">
                <a:solidFill>
                  <a:schemeClr val="bg1"/>
                </a:solidFill>
              </a:rPr>
              <a:t>out tracheal intubation with a cuffed endotracheal </a:t>
            </a:r>
            <a:r>
              <a:rPr lang="en-US" dirty="0" smtClean="0">
                <a:solidFill>
                  <a:schemeClr val="bg1"/>
                </a:solidFill>
              </a:rPr>
              <a:t>tube prior to surgery.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582" y="521305"/>
            <a:ext cx="8610600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PRE-ANAESTHETIC PREPARATION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Physical examination to determine any abnormalities. Auscultate for cardiac dysrhythmias and </a:t>
            </a:r>
            <a:r>
              <a:rPr lang="en-US" dirty="0" smtClean="0">
                <a:solidFill>
                  <a:schemeClr val="bg1"/>
                </a:solidFill>
              </a:rPr>
              <a:t>murmurs as well as abnormal lung </a:t>
            </a:r>
            <a:r>
              <a:rPr lang="en-US" dirty="0">
                <a:solidFill>
                  <a:schemeClr val="bg1"/>
                </a:solidFill>
              </a:rPr>
              <a:t>sounds.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Stabilise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animal’s physiology in debilitated animals (e.g. gastrointestinal disorder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IV </a:t>
            </a:r>
            <a:r>
              <a:rPr lang="en-US" dirty="0">
                <a:solidFill>
                  <a:schemeClr val="bg1"/>
                </a:solidFill>
              </a:rPr>
              <a:t>catheterization placement – </a:t>
            </a:r>
            <a:r>
              <a:rPr lang="en-US" dirty="0" smtClean="0">
                <a:solidFill>
                  <a:schemeClr val="bg1"/>
                </a:solidFill>
              </a:rPr>
              <a:t>18G.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Laboratory </a:t>
            </a:r>
            <a:r>
              <a:rPr lang="en-US" dirty="0">
                <a:solidFill>
                  <a:schemeClr val="bg1"/>
                </a:solidFill>
              </a:rPr>
              <a:t>evaluation </a:t>
            </a:r>
            <a:r>
              <a:rPr lang="en-US" dirty="0" smtClean="0">
                <a:solidFill>
                  <a:schemeClr val="bg1"/>
                </a:solidFill>
              </a:rPr>
              <a:t>would </a:t>
            </a:r>
            <a:r>
              <a:rPr lang="en-US" dirty="0">
                <a:solidFill>
                  <a:schemeClr val="bg1"/>
                </a:solidFill>
              </a:rPr>
              <a:t>provide useful prescreening </a:t>
            </a:r>
            <a:r>
              <a:rPr lang="en-US" dirty="0" smtClean="0">
                <a:solidFill>
                  <a:schemeClr val="bg1"/>
                </a:solidFill>
              </a:rPr>
              <a:t>information.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Sedate the calf with an injection of the calculated ‘low dose’ </a:t>
            </a:r>
            <a:r>
              <a:rPr lang="en-US" dirty="0">
                <a:solidFill>
                  <a:schemeClr val="bg1"/>
                </a:solidFill>
              </a:rPr>
              <a:t>of  </a:t>
            </a:r>
            <a:r>
              <a:rPr lang="en-US" dirty="0" err="1" smtClean="0">
                <a:solidFill>
                  <a:schemeClr val="bg1"/>
                </a:solidFill>
              </a:rPr>
              <a:t>Xylazine</a:t>
            </a:r>
            <a:r>
              <a:rPr lang="en-US" dirty="0" smtClean="0">
                <a:solidFill>
                  <a:schemeClr val="bg1"/>
                </a:solidFill>
              </a:rPr>
              <a:t> (as </a:t>
            </a:r>
            <a:r>
              <a:rPr lang="en-US" dirty="0" err="1" smtClean="0">
                <a:solidFill>
                  <a:schemeClr val="bg1"/>
                </a:solidFill>
              </a:rPr>
              <a:t>recumbency</a:t>
            </a:r>
            <a:r>
              <a:rPr lang="en-US" dirty="0" smtClean="0">
                <a:solidFill>
                  <a:schemeClr val="bg1"/>
                </a:solidFill>
              </a:rPr>
              <a:t> is not desirable for the procedure) and administer the calculated volume of NSAID (</a:t>
            </a:r>
            <a:r>
              <a:rPr lang="en-US" dirty="0" err="1" smtClean="0">
                <a:solidFill>
                  <a:schemeClr val="bg1"/>
                </a:solidFill>
              </a:rPr>
              <a:t>Flunixin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meglumine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743" y="718074"/>
            <a:ext cx="7258291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DRUGS TO BE ADMINISTERED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004700"/>
              </p:ext>
            </p:extLst>
          </p:nvPr>
        </p:nvGraphicFramePr>
        <p:xfrm>
          <a:off x="1261640" y="2011102"/>
          <a:ext cx="10162573" cy="430341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497836"/>
                <a:gridCol w="3893108"/>
                <a:gridCol w="3771629"/>
              </a:tblGrid>
              <a:tr h="51217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Analgesia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Sedation/anaesthesia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55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NSAID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Local </a:t>
                      </a:r>
                      <a:r>
                        <a:rPr lang="en-US" sz="1200" b="1" dirty="0" err="1">
                          <a:effectLst/>
                        </a:rPr>
                        <a:t>anaesthetic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13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u="none" dirty="0" err="1" smtClean="0">
                          <a:effectLst/>
                        </a:rPr>
                        <a:t>Flunixin</a:t>
                      </a:r>
                      <a:r>
                        <a:rPr lang="en-US" sz="1200" b="1" u="none" dirty="0" smtClean="0">
                          <a:effectLst/>
                        </a:rPr>
                        <a:t> </a:t>
                      </a:r>
                      <a:r>
                        <a:rPr lang="en-US" sz="1200" b="1" u="none" dirty="0" err="1" smtClean="0">
                          <a:effectLst/>
                        </a:rPr>
                        <a:t>Meglumine</a:t>
                      </a:r>
                      <a:endParaRPr lang="en-GB" sz="1200" b="1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Lidocaine 2%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Xylazine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Dose: 1.1-2.2mg/kg IV</a:t>
                      </a:r>
                      <a:endParaRPr lang="en-GB" sz="1200" b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Dose: 10ml (5ml per </a:t>
                      </a:r>
                      <a:r>
                        <a:rPr lang="en-US" sz="1200" dirty="0" err="1">
                          <a:effectLst/>
                        </a:rPr>
                        <a:t>cornual</a:t>
                      </a:r>
                      <a:r>
                        <a:rPr lang="en-US" sz="1200" dirty="0">
                          <a:effectLst/>
                        </a:rPr>
                        <a:t> nerve)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Dose: 0.025mg/kg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Conc: 50mg/ml</a:t>
                      </a:r>
                      <a:endParaRPr lang="en-GB" sz="1200" b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Toxic dose: 10(140)/2(10)= 70ml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Conc: 2% IM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89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Vol: 1.1(140)/</a:t>
                      </a:r>
                      <a:r>
                        <a:rPr lang="en-US" sz="1200" b="0" dirty="0" smtClean="0">
                          <a:effectLst/>
                        </a:rPr>
                        <a:t>50=3.08ml IV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Half toxic dose: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70ml/2</a:t>
                      </a:r>
                      <a:r>
                        <a:rPr lang="en-US" sz="1200" dirty="0">
                          <a:effectLst/>
                        </a:rPr>
                        <a:t>= </a:t>
                      </a:r>
                      <a:r>
                        <a:rPr lang="en-US" sz="1200" dirty="0" smtClean="0">
                          <a:effectLst/>
                        </a:rPr>
                        <a:t>34ml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Vol: 10ml (5ml per </a:t>
                      </a:r>
                      <a:r>
                        <a:rPr lang="en-US" sz="1200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cornual</a:t>
                      </a:r>
                      <a:r>
                        <a:rPr lang="en-US" sz="12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nerve)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Vol: (0.025)(140)/2(10)=</a:t>
                      </a:r>
                      <a:r>
                        <a:rPr lang="en-US" sz="1200" dirty="0" smtClean="0">
                          <a:effectLst/>
                        </a:rPr>
                        <a:t>0.175ml IV or IM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89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WDT: Meat: 4 d,</a:t>
                      </a:r>
                      <a:r>
                        <a:rPr lang="en-GB" sz="1200" b="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Milk: 36h</a:t>
                      </a:r>
                      <a:endParaRPr lang="en-GB" sz="1200" b="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WDT: Meat: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28d, Milk: 15d</a:t>
                      </a:r>
                      <a:endParaRPr lang="en-GB" sz="1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WDT: Meat: 5d, Milk: 4d</a:t>
                      </a:r>
                      <a:endParaRPr lang="en-GB" sz="1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22743" y="1604149"/>
            <a:ext cx="663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Table 1.1 Drug Calculations for Drugs to be Administered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1640" y="6352136"/>
            <a:ext cx="441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N.B. Withdrawal times not applicable to this case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6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594" y="521304"/>
            <a:ext cx="7559233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DRUG CALCULATIONS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92551"/>
              </p:ext>
            </p:extLst>
          </p:nvPr>
        </p:nvGraphicFramePr>
        <p:xfrm>
          <a:off x="1019740" y="2179377"/>
          <a:ext cx="9883612" cy="390520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470356"/>
                <a:gridCol w="2470356"/>
                <a:gridCol w="2471450"/>
                <a:gridCol w="2471450"/>
              </a:tblGrid>
              <a:tr h="632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Tolazoline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Atropine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Epinephrine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Penstrep-400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25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Dose: 0.02mg/kg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Dose: 0.04mg/kg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Dose: 0.02mg/kg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Dose: 20,000IU/kg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25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Conc</a:t>
                      </a:r>
                      <a:r>
                        <a:rPr lang="en-US" sz="1200" dirty="0">
                          <a:effectLst/>
                        </a:rPr>
                        <a:t>: 100 mg/ml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Conc</a:t>
                      </a:r>
                      <a:r>
                        <a:rPr lang="en-US" sz="1200" dirty="0">
                          <a:effectLst/>
                        </a:rPr>
                        <a:t>: 1mg/ml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Conc: 1 mg/ml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Conc: 200,000IU/ml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10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Vol: 0.02(140)/100= 0.028ml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Vol: 0.04(140)/1= </a:t>
                      </a:r>
                      <a:r>
                        <a:rPr lang="en-US" sz="1200" dirty="0" smtClean="0">
                          <a:effectLst/>
                        </a:rPr>
                        <a:t>5.6ml SC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Vol: 0.02(140)/1= </a:t>
                      </a:r>
                      <a:r>
                        <a:rPr lang="en-US" sz="1200" dirty="0" smtClean="0">
                          <a:effectLst/>
                        </a:rPr>
                        <a:t>2.8ml IM or SC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Vol: 20000(140)/200000= </a:t>
                      </a:r>
                      <a:r>
                        <a:rPr lang="en-US" sz="1200" dirty="0" smtClean="0">
                          <a:effectLst/>
                        </a:rPr>
                        <a:t>14ml IM (not &gt;5ml per inj.</a:t>
                      </a:r>
                      <a:r>
                        <a:rPr lang="en-US" sz="1200" baseline="0" dirty="0" smtClean="0">
                          <a:effectLst/>
                        </a:rPr>
                        <a:t> site)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10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WDT: Meat: 8d, Milk: 48h</a:t>
                      </a:r>
                      <a:endParaRPr lang="en-GB" sz="1200" b="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WDT: Meat: 7d, Milk: 24h</a:t>
                      </a:r>
                      <a:endParaRPr lang="en-GB" sz="1200" b="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WDT: none</a:t>
                      </a:r>
                      <a:endParaRPr lang="en-GB" sz="1200" b="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WDT: Meat: 1d, Milk:3d</a:t>
                      </a:r>
                      <a:endParaRPr lang="en-GB" sz="1200" b="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320020" y="-300941"/>
            <a:ext cx="164023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5973" y="1627523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Table 1.2 Emergency Drug Calculation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7382" y="6193960"/>
            <a:ext cx="441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N.B. Withdrawal times not applicable to this case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5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676" y="544454"/>
            <a:ext cx="6552235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EQUIPMENT: RESTRAINT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Calf Dehorning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rate Deluxe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Halter (optional)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eluxe Calf Dehorner | Condon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20" y="1190968"/>
            <a:ext cx="4166886" cy="25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pe Halters | Cow Halter | Calf Halters | Stierwalt Breaking Halter | Cattle  H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15" y="41429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1911" y="3706228"/>
            <a:ext cx="3469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Condon Calf Dehorning Crate Deluxe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5120" y="6353383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Halter</a:t>
            </a:r>
            <a:endParaRPr lang="en-US" sz="1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7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26" y="544454"/>
            <a:ext cx="6529086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EQUIPMENT: SURGICAL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761299" cy="40241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18-20G 1.5cm needle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2- 3ml syringes</a:t>
            </a:r>
          </a:p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- 5ml syringes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1- 10ml syringe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1272" name="Picture 8" descr="xel Hypodermic Needle - 18G x 1.5 $9.00/Box of 100 Modern Medical 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42" y="1459433"/>
            <a:ext cx="2870520" cy="12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08742" y="2740004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solidFill>
                  <a:schemeClr val="bg1"/>
                </a:solidFill>
              </a:rPr>
              <a:t>18G 1.5cm needle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11274" name="Picture 10" descr="iringe Syringe Assorted Sizes 1 ml 3 ml 5 ml 10 ml - 4 Sets: Amaz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20952" r="16833" b="1718"/>
          <a:stretch/>
        </p:blipFill>
        <p:spPr bwMode="auto">
          <a:xfrm>
            <a:off x="7708742" y="3449255"/>
            <a:ext cx="1886674" cy="23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98546" y="5884606"/>
            <a:ext cx="3090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solidFill>
                  <a:schemeClr val="bg1"/>
                </a:solidFill>
              </a:rPr>
              <a:t>3ml, 5ml and 10m syringes, respectively</a:t>
            </a:r>
            <a:endParaRPr lang="en-US" sz="1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67" y="637052"/>
            <a:ext cx="6876327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EQUIPMENT- SURGICAL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 descr="ehorner - Barnes Type 17in - VET-TE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3" y="2858819"/>
            <a:ext cx="3400846" cy="23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9922" y="4687420"/>
            <a:ext cx="2656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Barnes-type scoop dehorner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pic>
        <p:nvPicPr>
          <p:cNvPr id="12292" name="Picture 4" descr="elly Forceps - Curved | Live Action Saf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89" y="2928068"/>
            <a:ext cx="3649871" cy="17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690" y="5274707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Kelly forceps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453" y="1696961"/>
            <a:ext cx="6423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Barnes-type dehorner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Foreps</a:t>
            </a:r>
            <a:r>
              <a:rPr lang="en-US" dirty="0" smtClean="0">
                <a:solidFill>
                  <a:schemeClr val="bg1"/>
                </a:solidFill>
              </a:rPr>
              <a:t> (as a </a:t>
            </a:r>
            <a:r>
              <a:rPr lang="en-US" dirty="0" err="1" smtClean="0">
                <a:solidFill>
                  <a:schemeClr val="bg1"/>
                </a:solidFill>
              </a:rPr>
              <a:t>haemostat</a:t>
            </a:r>
            <a:r>
              <a:rPr lang="en-US" dirty="0" smtClean="0">
                <a:solidFill>
                  <a:schemeClr val="bg1"/>
                </a:solidFill>
              </a:rPr>
              <a:t>) or hot iron (for </a:t>
            </a:r>
            <a:r>
              <a:rPr lang="en-US" dirty="0" err="1" smtClean="0">
                <a:solidFill>
                  <a:schemeClr val="bg1"/>
                </a:solidFill>
              </a:rPr>
              <a:t>cauterisation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pic>
        <p:nvPicPr>
          <p:cNvPr id="12294" name="Picture 6" descr="ot-Iron Disbudding | Hot-Iron Deho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772" y="2950106"/>
            <a:ext cx="3303015" cy="199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14772" y="4995197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Hot-iron</a:t>
            </a:r>
            <a:endParaRPr lang="en-US" sz="1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87" y="579178"/>
            <a:ext cx="6505937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EQUIPMENT- SURGICAL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694922" cy="350615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Gloves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Hair clippers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Sterile surgical gauze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3314" name="Picture 2" descr="isposable Nitrile Gloves Wholesale | China Gloves Supplier Manufac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13" y="297351"/>
            <a:ext cx="3321934" cy="27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otton Yearn White Medical Gauze Than, 22 Yard X 100cm X 30 Mesh, 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13" y="3475410"/>
            <a:ext cx="2794511" cy="27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urgical Clipper Attachment, Coarse Hair Clippers, Box of 50 | Healthcare  Supply P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21" y="2290681"/>
            <a:ext cx="2845927" cy="28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6600" y="3109018"/>
            <a:ext cx="194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Surgical gloves 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421" y="5264772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Surgical hair clippers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6613" y="6387787"/>
            <a:ext cx="2002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Sterile surgical gauze</a:t>
            </a:r>
            <a:endParaRPr lang="en-US" sz="1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2702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2679</TotalTime>
  <Words>1283</Words>
  <Application>Microsoft Macintosh PowerPoint</Application>
  <PresentationFormat>Widescreen</PresentationFormat>
  <Paragraphs>177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Times New Roman</vt:lpstr>
      <vt:lpstr>Wingdings</vt:lpstr>
      <vt:lpstr>Arial</vt:lpstr>
      <vt:lpstr>Vapor Trail</vt:lpstr>
      <vt:lpstr>Dehorning Pre-OP</vt:lpstr>
      <vt:lpstr>PHYSICAL EXAM </vt:lpstr>
      <vt:lpstr>PRE-ANAESTHETIC PREPARATION</vt:lpstr>
      <vt:lpstr>DRUGS TO BE ADMINISTERED</vt:lpstr>
      <vt:lpstr>OTHER DRUG CALCULATIONS</vt:lpstr>
      <vt:lpstr>EQUIPMENT: RESTRAINT</vt:lpstr>
      <vt:lpstr>EQUIPMENT: SURGICAL</vt:lpstr>
      <vt:lpstr>EQUIPMENT- SURGICAL</vt:lpstr>
      <vt:lpstr>EQUIPMENT- SURGICAL</vt:lpstr>
      <vt:lpstr>EQUIPMENT- SURGICAL</vt:lpstr>
      <vt:lpstr>RESTRAINT METHOD</vt:lpstr>
      <vt:lpstr>RESTRAINT METHOD</vt:lpstr>
      <vt:lpstr>Area preparation</vt:lpstr>
      <vt:lpstr>CORNUAL NERVE BLOCK</vt:lpstr>
      <vt:lpstr>CORNUAL NERVE BLOCK</vt:lpstr>
      <vt:lpstr>CORNUAL NERVE BLOCK</vt:lpstr>
      <vt:lpstr>VETERINARY-CLIENT COMMUNICATION</vt:lpstr>
      <vt:lpstr>VETERINARY-CLIENT COMMUNICATION</vt:lpstr>
      <vt:lpstr>CONSIDER POSSIBLE COMPLICATIONS of ANAESTHESIA</vt:lpstr>
      <vt:lpstr>MINIMISATION OF COMPLICATIONS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Dehorning Pre-OP</dc:title>
  <dc:creator>Microsoft Office User</dc:creator>
  <cp:lastModifiedBy>Microsoft Office User</cp:lastModifiedBy>
  <cp:revision>56</cp:revision>
  <dcterms:created xsi:type="dcterms:W3CDTF">2020-09-25T19:25:34Z</dcterms:created>
  <dcterms:modified xsi:type="dcterms:W3CDTF">2020-09-27T16:05:17Z</dcterms:modified>
</cp:coreProperties>
</file>