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A18"/>
    <a:srgbClr val="C09A65"/>
    <a:srgbClr val="CACACA"/>
    <a:srgbClr val="E89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449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99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8733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053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482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843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571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48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86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897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576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4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3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78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347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4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70A74-21FD-4FFE-97F4-69F61D6D9933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82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file/d/1A87P9RIxMa3_IYd8REAbylxiNW-_v8_7/view?usp=sharing" TargetMode="External"/><Relationship Id="rId13" Type="http://schemas.openxmlformats.org/officeDocument/2006/relationships/hyperlink" Target="https://diatrofika.eu/&#956;&#945;&#947;&#947;&#945;&#957;&#953;&#959;/" TargetMode="External"/><Relationship Id="rId3" Type="http://schemas.openxmlformats.org/officeDocument/2006/relationships/hyperlink" Target="https://drive.google.com/file/d/14-CGEu0kj07CY8_0b7ZxkKS_pGBip2Op/view?usp=sharing" TargetMode="External"/><Relationship Id="rId7" Type="http://schemas.openxmlformats.org/officeDocument/2006/relationships/hyperlink" Target="https://www.itrofi.gr/ygeia/vitamines/article/205/magnisio-meionei-tin-artiriaki-piesi-horis-parenergeies" TargetMode="External"/><Relationship Id="rId12" Type="http://schemas.openxmlformats.org/officeDocument/2006/relationships/hyperlink" Target="https://www.itrofi.gr/ygeia/vitamines/article/464/halkos-enantia-stin-pahysarkia-ton-sakharodi-diaviti-kai-ohi-mono" TargetMode="External"/><Relationship Id="rId17" Type="http://schemas.openxmlformats.org/officeDocument/2006/relationships/image" Target="../media/image4.png"/><Relationship Id="rId2" Type="http://schemas.openxmlformats.org/officeDocument/2006/relationships/image" Target="../media/image1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rive.google.com/file/d/1j1DcdZN1m6q6qR8z7cLInS0JIL02xHAD/view?usp=sharing" TargetMode="External"/><Relationship Id="rId11" Type="http://schemas.openxmlformats.org/officeDocument/2006/relationships/hyperlink" Target="https://www.itrofi.gr/ygeia/vitamines/article/757/pseydargyros-hrisimotita-kai-piges" TargetMode="External"/><Relationship Id="rId5" Type="http://schemas.openxmlformats.org/officeDocument/2006/relationships/hyperlink" Target="https://www.itrofi.gr/ygeia/vitamines/article/1382/aytes-oi-trofes-ehoyn-perissotero-kalio-apo-tin-mpanana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mednutrition.gr/portal/lifestyle/systaseis-diatrofis/1352-fthorio-f" TargetMode="External"/><Relationship Id="rId4" Type="http://schemas.openxmlformats.org/officeDocument/2006/relationships/hyperlink" Target="https://drive.google.com/file/d/1ICjqfJLzpOjbX_mDTHsDYQxEucE6vQY3/view?usp=sharing" TargetMode="External"/><Relationship Id="rId9" Type="http://schemas.openxmlformats.org/officeDocument/2006/relationships/hyperlink" Target="https://drive.google.com/file/d/1EOgCHAUw2GVZtrs4aKrIM4VxoK7mp1hm/view?usp=sharing" TargetMode="External"/><Relationship Id="rId14" Type="http://schemas.openxmlformats.org/officeDocument/2006/relationships/hyperlink" Target="https://drive.google.com/file/d/1EZHY3_3eCXvQ-SR1wIQxFkHhEtHCfWIo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6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69700"/>
          </a:xfrm>
        </p:spPr>
        <p:txBody>
          <a:bodyPr>
            <a:normAutofit/>
          </a:bodyPr>
          <a:lstStyle/>
          <a:p>
            <a:pPr algn="ctr"/>
            <a:r>
              <a:rPr lang="el-GR" sz="1600" dirty="0" smtClean="0">
                <a:latin typeface="Comic Sans MS" panose="030F0702030302020204" pitchFamily="66" charset="0"/>
              </a:rPr>
              <a:t>ΜΑΚΡΟ…στοιχεία &amp; ΙΧΝΟ…στοιχεία</a:t>
            </a:r>
            <a:br>
              <a:rPr lang="el-GR" sz="1600" dirty="0" smtClean="0">
                <a:latin typeface="Comic Sans MS" panose="030F0702030302020204" pitchFamily="66" charset="0"/>
              </a:rPr>
            </a:br>
            <a:r>
              <a:rPr lang="el-GR" sz="1600" dirty="0" smtClean="0">
                <a:latin typeface="Comic Sans MS" panose="030F0702030302020204" pitchFamily="66" charset="0"/>
              </a:rPr>
              <a:t> στην ΔΙΑΤΡΟΦΗ.</a:t>
            </a:r>
            <a:r>
              <a:rPr lang="en-US" sz="1600" dirty="0" smtClean="0">
                <a:latin typeface="Comic Sans MS" panose="030F0702030302020204" pitchFamily="66" charset="0"/>
              </a:rPr>
              <a:t>!!!!!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60" y="4377625"/>
            <a:ext cx="1905430" cy="203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6" name="TextBox 5"/>
          <p:cNvSpPr txBox="1"/>
          <p:nvPr/>
        </p:nvSpPr>
        <p:spPr>
          <a:xfrm>
            <a:off x="2748845" y="828024"/>
            <a:ext cx="6694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Comic Sans MS" panose="030F0702030302020204" pitchFamily="66" charset="0"/>
              </a:rPr>
              <a:t>Μακρομέταλλα ή μακροστοιχεία ή απλά μέταλλα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Είναι απαραίτητα σε μεγαλύτερες ποσότητες </a:t>
            </a:r>
            <a:r>
              <a:rPr lang="el-GR" b="1" dirty="0">
                <a:latin typeface="Comic Sans MS" panose="030F0702030302020204" pitchFamily="66" charset="0"/>
              </a:rPr>
              <a:t>100mg/24</a:t>
            </a:r>
            <a:r>
              <a:rPr lang="en-US" b="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ή και περισσότερο. Κύριοι εκπρόσωποι αυτής της κατηγορίας είναι το 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  <a:hlinkClick r:id="rId3"/>
              </a:rPr>
              <a:t>Ασβέστιο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Ca</a:t>
            </a:r>
            <a:r>
              <a:rPr lang="el-GR" dirty="0">
                <a:latin typeface="Comic Sans MS" panose="030F0702030302020204" pitchFamily="66" charset="0"/>
              </a:rPr>
              <a:t>), ο </a:t>
            </a:r>
            <a:r>
              <a:rPr lang="el-GR" dirty="0" smtClean="0">
                <a:latin typeface="Comic Sans MS" panose="030F0702030302020204" pitchFamily="66" charset="0"/>
                <a:hlinkClick r:id="rId4"/>
              </a:rPr>
              <a:t>Φώσφορος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P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5"/>
              </a:rPr>
              <a:t>Κάλιο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K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  <a:hlinkClick r:id="rId6"/>
              </a:rPr>
              <a:t>Νάτριο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 smtClean="0">
                <a:latin typeface="Comic Sans MS" panose="030F0702030302020204" pitchFamily="66" charset="0"/>
              </a:rPr>
              <a:t>Na</a:t>
            </a:r>
            <a:r>
              <a:rPr lang="el-GR" dirty="0">
                <a:latin typeface="Comic Sans MS" panose="030F0702030302020204" pitchFamily="66" charset="0"/>
              </a:rPr>
              <a:t>), το Χλώριο(</a:t>
            </a:r>
            <a:r>
              <a:rPr lang="en-US" dirty="0">
                <a:latin typeface="Comic Sans MS" panose="030F0702030302020204" pitchFamily="66" charset="0"/>
              </a:rPr>
              <a:t>Cl</a:t>
            </a:r>
            <a:r>
              <a:rPr lang="el-GR" dirty="0">
                <a:latin typeface="Comic Sans MS" panose="030F0702030302020204" pitchFamily="66" charset="0"/>
              </a:rPr>
              <a:t>), το </a:t>
            </a:r>
            <a:r>
              <a:rPr lang="el-GR" dirty="0">
                <a:latin typeface="Comic Sans MS" panose="030F0702030302020204" pitchFamily="66" charset="0"/>
                <a:hlinkClick r:id="rId7"/>
              </a:rPr>
              <a:t>Μαγνήσιο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 smtClean="0">
                <a:latin typeface="Comic Sans MS" panose="030F0702030302020204" pitchFamily="66" charset="0"/>
              </a:rPr>
              <a:t>Mg</a:t>
            </a:r>
            <a:r>
              <a:rPr lang="el-GR" dirty="0" smtClean="0">
                <a:latin typeface="Comic Sans MS" panose="030F0702030302020204" pitchFamily="66" charset="0"/>
              </a:rPr>
              <a:t>).</a:t>
            </a:r>
          </a:p>
          <a:p>
            <a:endParaRPr lang="el-GR" dirty="0">
              <a:latin typeface="Comic Sans MS" panose="030F0702030302020204" pitchFamily="66" charset="0"/>
            </a:endParaRPr>
          </a:p>
          <a:p>
            <a:r>
              <a:rPr lang="el-GR" b="1" dirty="0">
                <a:latin typeface="Comic Sans MS" panose="030F0702030302020204" pitchFamily="66" charset="0"/>
              </a:rPr>
              <a:t>Μικρομέταλλα ή ιχνοστοιχεία 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Ο οργανισμός μας χρειάζεται μικρότερες ποσότητες από αυτά, λιγότερο από </a:t>
            </a:r>
            <a:r>
              <a:rPr lang="el-GR" b="1" dirty="0">
                <a:latin typeface="Comic Sans MS" panose="030F0702030302020204" pitchFamily="66" charset="0"/>
              </a:rPr>
              <a:t>15mg/24</a:t>
            </a:r>
            <a:r>
              <a:rPr lang="en-US" b="1" dirty="0">
                <a:latin typeface="Comic Sans MS" panose="030F0702030302020204" pitchFamily="66" charset="0"/>
              </a:rPr>
              <a:t>h</a:t>
            </a:r>
            <a:r>
              <a:rPr lang="el-GR" dirty="0">
                <a:latin typeface="Comic Sans MS" panose="030F0702030302020204" pitchFamily="66" charset="0"/>
              </a:rPr>
              <a:t>. Κύριοι εκπρόσωποι αυτής της κατηγορίας είναι ο </a:t>
            </a:r>
            <a:r>
              <a:rPr lang="el-GR" dirty="0" smtClean="0">
                <a:latin typeface="Comic Sans MS" panose="030F0702030302020204" pitchFamily="66" charset="0"/>
                <a:hlinkClick r:id="rId8"/>
              </a:rPr>
              <a:t>Σίδηρος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 smtClean="0">
                <a:latin typeface="Comic Sans MS" panose="030F0702030302020204" pitchFamily="66" charset="0"/>
              </a:rPr>
              <a:t>Fe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9"/>
              </a:rPr>
              <a:t>Ιώδιο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I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10"/>
              </a:rPr>
              <a:t>Φθόριο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l-GR" dirty="0">
                <a:latin typeface="Comic Sans MS" panose="030F0702030302020204" pitchFamily="66" charset="0"/>
              </a:rPr>
              <a:t>), ο </a:t>
            </a:r>
            <a:r>
              <a:rPr lang="el-GR" dirty="0">
                <a:latin typeface="Comic Sans MS" panose="030F0702030302020204" pitchFamily="66" charset="0"/>
                <a:hlinkClick r:id="rId11"/>
              </a:rPr>
              <a:t>Ψευδάργυρος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Zn</a:t>
            </a:r>
            <a:r>
              <a:rPr lang="el-GR" dirty="0">
                <a:latin typeface="Comic Sans MS" panose="030F0702030302020204" pitchFamily="66" charset="0"/>
              </a:rPr>
              <a:t>), ο </a:t>
            </a:r>
            <a:r>
              <a:rPr lang="el-GR" dirty="0">
                <a:latin typeface="Comic Sans MS" panose="030F0702030302020204" pitchFamily="66" charset="0"/>
                <a:hlinkClick r:id="rId12"/>
              </a:rPr>
              <a:t>Χαλκός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Cu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13"/>
              </a:rPr>
              <a:t>Μαγγάνιο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 smtClean="0">
                <a:latin typeface="Comic Sans MS" panose="030F0702030302020204" pitchFamily="66" charset="0"/>
              </a:rPr>
              <a:t>Mn</a:t>
            </a:r>
            <a:r>
              <a:rPr lang="el-GR" dirty="0" smtClean="0">
                <a:latin typeface="Comic Sans MS" panose="030F0702030302020204" pitchFamily="66" charset="0"/>
              </a:rPr>
              <a:t>), </a:t>
            </a:r>
            <a:r>
              <a:rPr lang="el-GR" dirty="0">
                <a:latin typeface="Comic Sans MS" panose="030F0702030302020204" pitchFamily="66" charset="0"/>
              </a:rPr>
              <a:t>το </a:t>
            </a:r>
            <a:r>
              <a:rPr lang="el-GR" dirty="0" smtClean="0">
                <a:latin typeface="Comic Sans MS" panose="030F0702030302020204" pitchFamily="66" charset="0"/>
                <a:hlinkClick r:id="rId14"/>
              </a:rPr>
              <a:t>Σελήνιο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Se</a:t>
            </a:r>
            <a:r>
              <a:rPr lang="el-GR" dirty="0">
                <a:latin typeface="Comic Sans MS" panose="030F0702030302020204" pitchFamily="66" charset="0"/>
              </a:rPr>
              <a:t>).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84" y="4377625"/>
            <a:ext cx="1659299" cy="20820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innerShdw blurRad="63500" dist="50800" dir="18900000">
              <a:prstClr val="black">
                <a:alpha val="50000"/>
              </a:prstClr>
            </a:innerShdw>
            <a:reflection blurRad="12700" stA="33000" endPos="28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7" name="Ευθεία γραμμή σύνδεσης 6"/>
          <p:cNvCxnSpPr/>
          <p:nvPr/>
        </p:nvCxnSpPr>
        <p:spPr>
          <a:xfrm flipV="1">
            <a:off x="9466824" y="4273601"/>
            <a:ext cx="991830" cy="20842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9024179" y="4377625"/>
            <a:ext cx="0" cy="1827949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H="1" flipV="1">
            <a:off x="9024740" y="6220108"/>
            <a:ext cx="1458682" cy="1453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/>
          </p:cNvSpPr>
          <p:nvPr/>
        </p:nvSpPr>
        <p:spPr>
          <a:xfrm flipH="1">
            <a:off x="9011266" y="4342671"/>
            <a:ext cx="1387020" cy="1877437"/>
          </a:xfrm>
          <a:prstGeom prst="rect">
            <a:avLst/>
          </a:prstGeom>
          <a:blipFill>
            <a:blip r:embed="rId16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ΠΙΝΑΚΑΣ</a:t>
            </a:r>
          </a:p>
          <a:p>
            <a:pPr algn="ctr"/>
            <a:endParaRPr lang="el-GR" sz="1400" dirty="0" smtClean="0">
              <a:latin typeface="Comic Sans MS" panose="030F0702030302020204" pitchFamily="66" charset="0"/>
            </a:endParaRPr>
          </a:p>
          <a:p>
            <a:pPr algn="ctr"/>
            <a:endParaRPr lang="el-GR" sz="1400" dirty="0">
              <a:latin typeface="Comic Sans MS" panose="030F0702030302020204" pitchFamily="66" charset="0"/>
            </a:endParaRP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ΓΡΑΦΗΣ 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&amp;       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ΑΝΑ-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ΓΝΩΣΗΣ</a:t>
            </a:r>
            <a:endParaRPr lang="el-GR" sz="1400" dirty="0">
              <a:latin typeface="Comic Sans MS" panose="030F0702030302020204" pitchFamily="66" charset="0"/>
            </a:endParaRPr>
          </a:p>
          <a:p>
            <a:endParaRPr lang="el-GR" dirty="0" smtClean="0">
              <a:latin typeface="Comic Sans MS" panose="030F0702030302020204" pitchFamily="66" charset="0"/>
            </a:endParaRPr>
          </a:p>
        </p:txBody>
      </p:sp>
      <p:cxnSp>
        <p:nvCxnSpPr>
          <p:cNvPr id="53" name="Ευθεία γραμμή σύνδεσης 52"/>
          <p:cNvCxnSpPr/>
          <p:nvPr/>
        </p:nvCxnSpPr>
        <p:spPr>
          <a:xfrm flipH="1">
            <a:off x="10398285" y="3424341"/>
            <a:ext cx="1062275" cy="879487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V="1">
            <a:off x="9024740" y="3367222"/>
            <a:ext cx="1387821" cy="101040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>
            <a:off x="11460560" y="3424340"/>
            <a:ext cx="442645" cy="103380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>
            <a:off x="10344884" y="3367222"/>
            <a:ext cx="1115676" cy="57118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Εικόνα 7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279" y="3498137"/>
            <a:ext cx="729041" cy="10548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0" name="Έλλειψη 79"/>
          <p:cNvSpPr/>
          <p:nvPr/>
        </p:nvSpPr>
        <p:spPr>
          <a:xfrm rot="19885387">
            <a:off x="9641796" y="3579232"/>
            <a:ext cx="1461225" cy="575182"/>
          </a:xfrm>
          <a:prstGeom prst="ellipse">
            <a:avLst/>
          </a:prstGeom>
          <a:solidFill>
            <a:srgbClr val="C09A65"/>
          </a:solidFill>
          <a:ln>
            <a:solidFill>
              <a:srgbClr val="CACA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9929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833</TotalTime>
  <Words>16</Words>
  <Application>Microsoft Office PowerPoint</Application>
  <PresentationFormat>Ευρεία οθόνη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Comic Sans MS</vt:lpstr>
      <vt:lpstr>Wingdings 3</vt:lpstr>
      <vt:lpstr>Wisp</vt:lpstr>
      <vt:lpstr>ΜΑΚΡΟ…στοιχεία &amp; ΙΧΝΟ…στοιχεία  στην ΔΙΑΤΡΟΦΗ.!!!!!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ΜΑΚΡΟ…στοιχεία &amp; ΙΧΝΟ…στοιχεία  στην ΔΙΑΤΡΟΦΗ.</dc:title>
  <dc:creator>Αντώνης Μπασιάς</dc:creator>
  <cp:lastModifiedBy>Αντώνης Μπασιάς</cp:lastModifiedBy>
  <cp:revision>38</cp:revision>
  <dcterms:created xsi:type="dcterms:W3CDTF">2020-04-29T11:44:07Z</dcterms:created>
  <dcterms:modified xsi:type="dcterms:W3CDTF">2020-05-25T22:43:45Z</dcterms:modified>
</cp:coreProperties>
</file>