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4A18"/>
    <a:srgbClr val="C09A65"/>
    <a:srgbClr val="CACACA"/>
    <a:srgbClr val="E89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449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499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8733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0053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482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2843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7571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548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869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897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576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7447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631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678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347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41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70A74-21FD-4FFE-97F4-69F61D6D9933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7B8C4B-FF86-4CB4-AF37-923B87E6BF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682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&#932;&#929;&#927;&#934;&#921;&#924;&#913;%20&#928;&#923;&#927;&#933;&#931;&#921;&#913;%20&#931;&#917;%20&#931;&#921;&#916;&#919;&#929;&#927;.jpg" TargetMode="External"/><Relationship Id="rId13" Type="http://schemas.openxmlformats.org/officeDocument/2006/relationships/hyperlink" Target="&#932;&#929;&#927;&#934;&#921;&#924;&#913;%20&#928;&#923;&#927;&#933;&#931;&#921;&#913;%20&#931;&#917;%20&#924;&#913;&#915;&#915;&#913;&#925;&#921;&#927;.jpg" TargetMode="External"/><Relationship Id="rId3" Type="http://schemas.openxmlformats.org/officeDocument/2006/relationships/hyperlink" Target="&#932;&#929;&#927;&#934;&#921;&#924;&#913;%20&#928;&#923;&#927;&#933;&#931;&#921;&#913;%20&#931;&#917;%20&#913;&#931;&#914;&#917;&#931;&#932;&#921;&#927;.jpg" TargetMode="External"/><Relationship Id="rId7" Type="http://schemas.openxmlformats.org/officeDocument/2006/relationships/hyperlink" Target="https://www.itrofi.gr/ygeia/vitamines/article/205/magnisio-meionei-tin-artiriaki-piesi-horis-parenergeies" TargetMode="External"/><Relationship Id="rId12" Type="http://schemas.openxmlformats.org/officeDocument/2006/relationships/hyperlink" Target="https://www.itrofi.gr/ygeia/vitamines/article/464/halkos-enantia-stin-pahysarkia-ton-sakharodi-diaviti-kai-ohi-mono" TargetMode="External"/><Relationship Id="rId17" Type="http://schemas.openxmlformats.org/officeDocument/2006/relationships/image" Target="../media/image4.png"/><Relationship Id="rId2" Type="http://schemas.openxmlformats.org/officeDocument/2006/relationships/image" Target="../media/image1.jpeg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hyperlink" Target="&#913;&#923;&#913;&#932;&#921;%20&amp;%20&#925;&#913;&#932;&#929;&#921;&#927;.jpg" TargetMode="External"/><Relationship Id="rId11" Type="http://schemas.openxmlformats.org/officeDocument/2006/relationships/hyperlink" Target="https://www.itrofi.gr/ygeia/vitamines/article/757/pseydargyros-hrisimotita-kai-piges" TargetMode="External"/><Relationship Id="rId5" Type="http://schemas.openxmlformats.org/officeDocument/2006/relationships/hyperlink" Target="&#932;&#929;&#927;&#934;&#921;&#924;&#913;%20&#928;&#923;&#927;&#933;&#931;&#921;&#913;%20&#931;&#917;%20&#922;&#913;&#923;&#921;&#927;.jpg" TargetMode="External"/><Relationship Id="rId15" Type="http://schemas.openxmlformats.org/officeDocument/2006/relationships/image" Target="../media/image2.png"/><Relationship Id="rId10" Type="http://schemas.openxmlformats.org/officeDocument/2006/relationships/hyperlink" Target="&#932;&#929;&#927;&#934;&#921;&#924;&#913;%20&#928;&#923;&#927;&#933;&#931;&#921;&#913;%20&#931;&#917;%20&#934;&#920;&#927;&#929;&#921;&#927;.png" TargetMode="External"/><Relationship Id="rId4" Type="http://schemas.openxmlformats.org/officeDocument/2006/relationships/hyperlink" Target="&#932;&#929;&#927;&#934;&#921;&#924;&#913;%20&#928;&#923;&#927;&#933;&#931;&#921;&#913;%20&#931;&#917;%20&#934;&#937;&#931;&#934;&#927;&#929;&#927;.jpg" TargetMode="External"/><Relationship Id="rId9" Type="http://schemas.openxmlformats.org/officeDocument/2006/relationships/hyperlink" Target="&#932;&#929;&#927;&#934;&#921;&#924;&#913;%20&#928;&#923;&#927;&#933;&#931;&#921;&#913;%20&#931;&#917;%20&#921;&#937;&#916;&#921;&#927;.jpg" TargetMode="External"/><Relationship Id="rId14" Type="http://schemas.openxmlformats.org/officeDocument/2006/relationships/hyperlink" Target="&#932;&#929;&#927;&#934;&#921;&#924;&#913;%20&#928;&#923;&#927;&#933;&#931;&#921;&#913;%20&#931;&#917;%20&#931;&#917;&#923;&#919;&#925;&#921;&#927;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6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69700"/>
          </a:xfrm>
        </p:spPr>
        <p:txBody>
          <a:bodyPr>
            <a:normAutofit/>
          </a:bodyPr>
          <a:lstStyle/>
          <a:p>
            <a:pPr algn="ctr"/>
            <a:r>
              <a:rPr lang="el-GR" sz="1600" dirty="0" smtClean="0">
                <a:latin typeface="Comic Sans MS" panose="030F0702030302020204" pitchFamily="66" charset="0"/>
              </a:rPr>
              <a:t>ΜΑΚΡΟ…στοιχεία &amp; ΙΧΝΟ…στοιχεία</a:t>
            </a:r>
            <a:br>
              <a:rPr lang="el-GR" sz="1600" dirty="0" smtClean="0">
                <a:latin typeface="Comic Sans MS" panose="030F0702030302020204" pitchFamily="66" charset="0"/>
              </a:rPr>
            </a:br>
            <a:r>
              <a:rPr lang="el-GR" sz="1600" dirty="0" smtClean="0">
                <a:latin typeface="Comic Sans MS" panose="030F0702030302020204" pitchFamily="66" charset="0"/>
              </a:rPr>
              <a:t> στην ΔΙΑΤΡΟΦΗ.</a:t>
            </a:r>
            <a:r>
              <a:rPr lang="en-US" sz="1600" dirty="0" smtClean="0">
                <a:latin typeface="Comic Sans MS" panose="030F0702030302020204" pitchFamily="66" charset="0"/>
              </a:rPr>
              <a:t>!!!!!</a:t>
            </a:r>
            <a:endParaRPr lang="el-GR" sz="1600" dirty="0">
              <a:latin typeface="Comic Sans MS" panose="030F0702030302020204" pitchFamily="66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60" y="4377625"/>
            <a:ext cx="1905430" cy="203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  <a:reflection blurRad="12700" stA="38000" endPos="28000" dist="5000" dir="5400000" sy="-100000" algn="bl" rotWithShape="0"/>
          </a:effectLst>
          <a:scene3d>
            <a:camera prst="perspectiveRight"/>
            <a:lightRig rig="threePt" dir="t"/>
          </a:scene3d>
        </p:spPr>
      </p:pic>
      <p:sp>
        <p:nvSpPr>
          <p:cNvPr id="6" name="TextBox 5"/>
          <p:cNvSpPr txBox="1"/>
          <p:nvPr/>
        </p:nvSpPr>
        <p:spPr>
          <a:xfrm>
            <a:off x="2748845" y="828024"/>
            <a:ext cx="66943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Comic Sans MS" panose="030F0702030302020204" pitchFamily="66" charset="0"/>
              </a:rPr>
              <a:t>Μακρομέταλλα ή μακροστοιχεία ή απλά μέταλλα</a:t>
            </a:r>
            <a:endParaRPr lang="el-GR" dirty="0">
              <a:latin typeface="Comic Sans MS" panose="030F0702030302020204" pitchFamily="66" charset="0"/>
            </a:endParaRPr>
          </a:p>
          <a:p>
            <a:r>
              <a:rPr lang="el-GR" dirty="0">
                <a:latin typeface="Comic Sans MS" panose="030F0702030302020204" pitchFamily="66" charset="0"/>
              </a:rPr>
              <a:t>Είναι απαραίτητα σε μεγαλύτερες ποσότητες </a:t>
            </a:r>
            <a:r>
              <a:rPr lang="el-GR" b="1" dirty="0">
                <a:latin typeface="Comic Sans MS" panose="030F0702030302020204" pitchFamily="66" charset="0"/>
              </a:rPr>
              <a:t>100mg/24</a:t>
            </a:r>
            <a:r>
              <a:rPr lang="en-US" b="1" dirty="0">
                <a:latin typeface="Comic Sans MS" panose="030F0702030302020204" pitchFamily="66" charset="0"/>
              </a:rPr>
              <a:t>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l-GR" dirty="0">
                <a:latin typeface="Comic Sans MS" panose="030F0702030302020204" pitchFamily="66" charset="0"/>
              </a:rPr>
              <a:t>ή και περισσότερο. Κύριοι εκπρόσωποι αυτής της κατηγορίας είναι το </a:t>
            </a:r>
            <a:r>
              <a:rPr lang="el-GR" dirty="0" smtClean="0">
                <a:solidFill>
                  <a:srgbClr val="FB4A18"/>
                </a:solidFill>
                <a:latin typeface="Comic Sans MS" panose="030F0702030302020204" pitchFamily="66" charset="0"/>
                <a:hlinkClick r:id="rId3" action="ppaction://hlinkfile"/>
              </a:rPr>
              <a:t>Ασβέστιο</a:t>
            </a:r>
            <a:r>
              <a:rPr lang="el-GR" dirty="0" smtClean="0">
                <a:solidFill>
                  <a:srgbClr val="FB4A18"/>
                </a:solidFill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(</a:t>
            </a:r>
            <a:r>
              <a:rPr lang="en-US" dirty="0">
                <a:latin typeface="Comic Sans MS" panose="030F0702030302020204" pitchFamily="66" charset="0"/>
              </a:rPr>
              <a:t>Ca</a:t>
            </a:r>
            <a:r>
              <a:rPr lang="el-GR" dirty="0">
                <a:latin typeface="Comic Sans MS" panose="030F0702030302020204" pitchFamily="66" charset="0"/>
              </a:rPr>
              <a:t>), ο </a:t>
            </a:r>
            <a:r>
              <a:rPr lang="el-GR" dirty="0" smtClean="0">
                <a:latin typeface="Comic Sans MS" panose="030F0702030302020204" pitchFamily="66" charset="0"/>
                <a:hlinkClick r:id="rId4" action="ppaction://hlinkfile"/>
              </a:rPr>
              <a:t>Φώσφορος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>
                <a:latin typeface="Comic Sans MS" panose="030F0702030302020204" pitchFamily="66" charset="0"/>
              </a:rPr>
              <a:t>P</a:t>
            </a:r>
            <a:r>
              <a:rPr lang="el-GR" dirty="0">
                <a:latin typeface="Comic Sans MS" panose="030F0702030302020204" pitchFamily="66" charset="0"/>
              </a:rPr>
              <a:t>), το </a:t>
            </a:r>
            <a:r>
              <a:rPr lang="el-GR" dirty="0" smtClean="0">
                <a:latin typeface="Comic Sans MS" panose="030F0702030302020204" pitchFamily="66" charset="0"/>
                <a:hlinkClick r:id="rId5" action="ppaction://hlinkfile"/>
              </a:rPr>
              <a:t>Κάλιο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>
                <a:latin typeface="Comic Sans MS" panose="030F0702030302020204" pitchFamily="66" charset="0"/>
              </a:rPr>
              <a:t>K</a:t>
            </a:r>
            <a:r>
              <a:rPr lang="el-GR" dirty="0">
                <a:latin typeface="Comic Sans MS" panose="030F0702030302020204" pitchFamily="66" charset="0"/>
              </a:rPr>
              <a:t>), το </a:t>
            </a:r>
            <a:r>
              <a:rPr lang="el-GR" dirty="0" smtClean="0">
                <a:solidFill>
                  <a:srgbClr val="FB4A18"/>
                </a:solidFill>
                <a:latin typeface="Comic Sans MS" panose="030F0702030302020204" pitchFamily="66" charset="0"/>
                <a:hlinkClick r:id="rId6" action="ppaction://hlinkfile"/>
              </a:rPr>
              <a:t>Νάτριο</a:t>
            </a:r>
            <a:r>
              <a:rPr lang="el-GR" dirty="0" smtClean="0">
                <a:solidFill>
                  <a:srgbClr val="FB4A18"/>
                </a:solidFill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(</a:t>
            </a:r>
            <a:r>
              <a:rPr lang="en-US" dirty="0" smtClean="0">
                <a:latin typeface="Comic Sans MS" panose="030F0702030302020204" pitchFamily="66" charset="0"/>
              </a:rPr>
              <a:t>Na</a:t>
            </a:r>
            <a:r>
              <a:rPr lang="el-GR" dirty="0">
                <a:latin typeface="Comic Sans MS" panose="030F0702030302020204" pitchFamily="66" charset="0"/>
              </a:rPr>
              <a:t>), το Χλώριο(</a:t>
            </a:r>
            <a:r>
              <a:rPr lang="en-US" dirty="0">
                <a:latin typeface="Comic Sans MS" panose="030F0702030302020204" pitchFamily="66" charset="0"/>
              </a:rPr>
              <a:t>Cl</a:t>
            </a:r>
            <a:r>
              <a:rPr lang="el-GR" dirty="0">
                <a:latin typeface="Comic Sans MS" panose="030F0702030302020204" pitchFamily="66" charset="0"/>
              </a:rPr>
              <a:t>), το </a:t>
            </a:r>
            <a:r>
              <a:rPr lang="el-GR" dirty="0">
                <a:latin typeface="Comic Sans MS" panose="030F0702030302020204" pitchFamily="66" charset="0"/>
                <a:hlinkClick r:id="rId7"/>
              </a:rPr>
              <a:t>Μαγνήσιο</a:t>
            </a:r>
            <a:r>
              <a:rPr lang="el-GR" dirty="0">
                <a:latin typeface="Comic Sans MS" panose="030F0702030302020204" pitchFamily="66" charset="0"/>
              </a:rPr>
              <a:t>(</a:t>
            </a:r>
            <a:r>
              <a:rPr lang="en-US" dirty="0" smtClean="0">
                <a:latin typeface="Comic Sans MS" panose="030F0702030302020204" pitchFamily="66" charset="0"/>
              </a:rPr>
              <a:t>Mg</a:t>
            </a:r>
            <a:r>
              <a:rPr lang="el-GR" dirty="0" smtClean="0">
                <a:latin typeface="Comic Sans MS" panose="030F0702030302020204" pitchFamily="66" charset="0"/>
              </a:rPr>
              <a:t>).</a:t>
            </a:r>
          </a:p>
          <a:p>
            <a:endParaRPr lang="el-GR" dirty="0">
              <a:latin typeface="Comic Sans MS" panose="030F0702030302020204" pitchFamily="66" charset="0"/>
            </a:endParaRPr>
          </a:p>
          <a:p>
            <a:r>
              <a:rPr lang="el-GR" b="1" dirty="0">
                <a:latin typeface="Comic Sans MS" panose="030F0702030302020204" pitchFamily="66" charset="0"/>
              </a:rPr>
              <a:t>Μικρομέταλλα ή ιχνοστοιχεία </a:t>
            </a:r>
            <a:endParaRPr lang="el-GR" dirty="0">
              <a:latin typeface="Comic Sans MS" panose="030F0702030302020204" pitchFamily="66" charset="0"/>
            </a:endParaRPr>
          </a:p>
          <a:p>
            <a:r>
              <a:rPr lang="el-GR" dirty="0">
                <a:latin typeface="Comic Sans MS" panose="030F0702030302020204" pitchFamily="66" charset="0"/>
              </a:rPr>
              <a:t>Ο οργανισμός μας χρειάζεται μικρότερες ποσότητες από αυτά, λιγότερο από </a:t>
            </a:r>
            <a:r>
              <a:rPr lang="el-GR" b="1" dirty="0">
                <a:latin typeface="Comic Sans MS" panose="030F0702030302020204" pitchFamily="66" charset="0"/>
              </a:rPr>
              <a:t>15mg/24</a:t>
            </a:r>
            <a:r>
              <a:rPr lang="en-US" b="1" dirty="0">
                <a:latin typeface="Comic Sans MS" panose="030F0702030302020204" pitchFamily="66" charset="0"/>
              </a:rPr>
              <a:t>h</a:t>
            </a:r>
            <a:r>
              <a:rPr lang="el-GR" dirty="0">
                <a:latin typeface="Comic Sans MS" panose="030F0702030302020204" pitchFamily="66" charset="0"/>
              </a:rPr>
              <a:t>. Κύριοι εκπρόσωποι αυτής της κατηγορίας είναι ο </a:t>
            </a:r>
            <a:r>
              <a:rPr lang="el-GR" dirty="0" smtClean="0">
                <a:latin typeface="Comic Sans MS" panose="030F0702030302020204" pitchFamily="66" charset="0"/>
                <a:hlinkClick r:id="rId8" action="ppaction://hlinkfile"/>
              </a:rPr>
              <a:t>Σίδηρος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 smtClean="0">
                <a:latin typeface="Comic Sans MS" panose="030F0702030302020204" pitchFamily="66" charset="0"/>
              </a:rPr>
              <a:t>Fe</a:t>
            </a:r>
            <a:r>
              <a:rPr lang="el-GR" dirty="0">
                <a:latin typeface="Comic Sans MS" panose="030F0702030302020204" pitchFamily="66" charset="0"/>
              </a:rPr>
              <a:t>), το </a:t>
            </a:r>
            <a:r>
              <a:rPr lang="el-GR" dirty="0" smtClean="0">
                <a:latin typeface="Comic Sans MS" panose="030F0702030302020204" pitchFamily="66" charset="0"/>
                <a:hlinkClick r:id="rId9" action="ppaction://hlinkfile"/>
              </a:rPr>
              <a:t>Ιώδιο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>
                <a:latin typeface="Comic Sans MS" panose="030F0702030302020204" pitchFamily="66" charset="0"/>
              </a:rPr>
              <a:t>I</a:t>
            </a:r>
            <a:r>
              <a:rPr lang="el-GR" dirty="0">
                <a:latin typeface="Comic Sans MS" panose="030F0702030302020204" pitchFamily="66" charset="0"/>
              </a:rPr>
              <a:t>), το </a:t>
            </a:r>
            <a:r>
              <a:rPr lang="el-GR" dirty="0" smtClean="0">
                <a:latin typeface="Comic Sans MS" panose="030F0702030302020204" pitchFamily="66" charset="0"/>
                <a:hlinkClick r:id="rId10" action="ppaction://hlinkfile"/>
              </a:rPr>
              <a:t>Φθόριο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>
                <a:latin typeface="Comic Sans MS" panose="030F0702030302020204" pitchFamily="66" charset="0"/>
              </a:rPr>
              <a:t>F</a:t>
            </a:r>
            <a:r>
              <a:rPr lang="el-GR" dirty="0">
                <a:latin typeface="Comic Sans MS" panose="030F0702030302020204" pitchFamily="66" charset="0"/>
              </a:rPr>
              <a:t>), ο </a:t>
            </a:r>
            <a:r>
              <a:rPr lang="el-GR" dirty="0">
                <a:latin typeface="Comic Sans MS" panose="030F0702030302020204" pitchFamily="66" charset="0"/>
                <a:hlinkClick r:id="rId11"/>
              </a:rPr>
              <a:t>Ψευδάργυρος</a:t>
            </a:r>
            <a:r>
              <a:rPr lang="el-GR" dirty="0">
                <a:latin typeface="Comic Sans MS" panose="030F0702030302020204" pitchFamily="66" charset="0"/>
              </a:rPr>
              <a:t>(</a:t>
            </a:r>
            <a:r>
              <a:rPr lang="en-US" dirty="0">
                <a:latin typeface="Comic Sans MS" panose="030F0702030302020204" pitchFamily="66" charset="0"/>
              </a:rPr>
              <a:t>Zn</a:t>
            </a:r>
            <a:r>
              <a:rPr lang="el-GR" dirty="0">
                <a:latin typeface="Comic Sans MS" panose="030F0702030302020204" pitchFamily="66" charset="0"/>
              </a:rPr>
              <a:t>), ο </a:t>
            </a:r>
            <a:r>
              <a:rPr lang="el-GR" dirty="0">
                <a:latin typeface="Comic Sans MS" panose="030F0702030302020204" pitchFamily="66" charset="0"/>
                <a:hlinkClick r:id="rId12"/>
              </a:rPr>
              <a:t>Χαλκός</a:t>
            </a:r>
            <a:r>
              <a:rPr lang="el-GR" dirty="0">
                <a:latin typeface="Comic Sans MS" panose="030F0702030302020204" pitchFamily="66" charset="0"/>
              </a:rPr>
              <a:t>(</a:t>
            </a:r>
            <a:r>
              <a:rPr lang="en-US" dirty="0">
                <a:latin typeface="Comic Sans MS" panose="030F0702030302020204" pitchFamily="66" charset="0"/>
              </a:rPr>
              <a:t>Cu</a:t>
            </a:r>
            <a:r>
              <a:rPr lang="el-GR" dirty="0">
                <a:latin typeface="Comic Sans MS" panose="030F0702030302020204" pitchFamily="66" charset="0"/>
              </a:rPr>
              <a:t>), το </a:t>
            </a:r>
            <a:r>
              <a:rPr lang="el-GR" dirty="0" smtClean="0">
                <a:latin typeface="Comic Sans MS" panose="030F0702030302020204" pitchFamily="66" charset="0"/>
                <a:hlinkClick r:id="rId13" action="ppaction://hlinkfile"/>
              </a:rPr>
              <a:t>Μαγγάνιο</a:t>
            </a:r>
            <a:r>
              <a:rPr lang="el-GR" dirty="0" smtClean="0">
                <a:latin typeface="Comic Sans MS" panose="030F0702030302020204" pitchFamily="66" charset="0"/>
              </a:rPr>
              <a:t> (</a:t>
            </a:r>
            <a:r>
              <a:rPr lang="en-US" dirty="0" smtClean="0">
                <a:latin typeface="Comic Sans MS" panose="030F0702030302020204" pitchFamily="66" charset="0"/>
              </a:rPr>
              <a:t>Mn</a:t>
            </a:r>
            <a:r>
              <a:rPr lang="el-GR" dirty="0" smtClean="0">
                <a:latin typeface="Comic Sans MS" panose="030F0702030302020204" pitchFamily="66" charset="0"/>
              </a:rPr>
              <a:t>), </a:t>
            </a:r>
            <a:r>
              <a:rPr lang="el-GR" dirty="0">
                <a:latin typeface="Comic Sans MS" panose="030F0702030302020204" pitchFamily="66" charset="0"/>
              </a:rPr>
              <a:t>το </a:t>
            </a:r>
            <a:r>
              <a:rPr lang="el-GR" dirty="0" smtClean="0">
                <a:latin typeface="Comic Sans MS" panose="030F0702030302020204" pitchFamily="66" charset="0"/>
                <a:hlinkClick r:id="rId14" action="ppaction://hlinkfile"/>
              </a:rPr>
              <a:t>Σελήνιο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(</a:t>
            </a:r>
            <a:r>
              <a:rPr lang="en-US" dirty="0">
                <a:latin typeface="Comic Sans MS" panose="030F0702030302020204" pitchFamily="66" charset="0"/>
              </a:rPr>
              <a:t>Se</a:t>
            </a:r>
            <a:r>
              <a:rPr lang="el-GR" dirty="0">
                <a:latin typeface="Comic Sans MS" panose="030F0702030302020204" pitchFamily="66" charset="0"/>
              </a:rPr>
              <a:t>).</a:t>
            </a: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884" y="4377625"/>
            <a:ext cx="1659299" cy="20820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innerShdw blurRad="63500" dist="50800" dir="18900000">
              <a:prstClr val="black">
                <a:alpha val="50000"/>
              </a:prstClr>
            </a:innerShdw>
            <a:reflection blurRad="12700" stA="33000" endPos="28000" dist="5000" dir="5400000" sy="-100000" algn="bl" rotWithShape="0"/>
          </a:effectLst>
          <a:scene3d>
            <a:camera prst="isometricOffAxis2Lef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cxnSp>
        <p:nvCxnSpPr>
          <p:cNvPr id="7" name="Ευθεία γραμμή σύνδεσης 6"/>
          <p:cNvCxnSpPr/>
          <p:nvPr/>
        </p:nvCxnSpPr>
        <p:spPr>
          <a:xfrm flipV="1">
            <a:off x="9466824" y="4273601"/>
            <a:ext cx="991830" cy="208424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>
            <a:off x="9024179" y="4377625"/>
            <a:ext cx="0" cy="1827949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/>
          <p:cNvCxnSpPr/>
          <p:nvPr/>
        </p:nvCxnSpPr>
        <p:spPr>
          <a:xfrm flipH="1" flipV="1">
            <a:off x="9024740" y="6220108"/>
            <a:ext cx="1458682" cy="14534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/>
          </p:cNvSpPr>
          <p:nvPr/>
        </p:nvSpPr>
        <p:spPr>
          <a:xfrm flipH="1">
            <a:off x="9011266" y="4342671"/>
            <a:ext cx="1387020" cy="1877437"/>
          </a:xfrm>
          <a:prstGeom prst="rect">
            <a:avLst/>
          </a:prstGeom>
          <a:blipFill>
            <a:blip r:embed="rId16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>
                <a:latin typeface="Comic Sans MS" panose="030F0702030302020204" pitchFamily="66" charset="0"/>
              </a:rPr>
              <a:t>ΠΙΝΑΚΑΣ</a:t>
            </a:r>
          </a:p>
          <a:p>
            <a:pPr algn="ctr"/>
            <a:endParaRPr lang="el-GR" sz="1400" dirty="0" smtClean="0">
              <a:latin typeface="Comic Sans MS" panose="030F0702030302020204" pitchFamily="66" charset="0"/>
            </a:endParaRPr>
          </a:p>
          <a:p>
            <a:pPr algn="ctr"/>
            <a:endParaRPr lang="el-GR" sz="1400" dirty="0">
              <a:latin typeface="Comic Sans MS" panose="030F0702030302020204" pitchFamily="66" charset="0"/>
            </a:endParaRPr>
          </a:p>
          <a:p>
            <a:pPr algn="ctr"/>
            <a:r>
              <a:rPr lang="el-GR" sz="1400" dirty="0" smtClean="0">
                <a:latin typeface="Comic Sans MS" panose="030F0702030302020204" pitchFamily="66" charset="0"/>
              </a:rPr>
              <a:t>ΓΡΑΦΗΣ </a:t>
            </a:r>
          </a:p>
          <a:p>
            <a:pPr algn="ctr"/>
            <a:r>
              <a:rPr lang="el-GR" sz="1400" dirty="0" smtClean="0">
                <a:latin typeface="Comic Sans MS" panose="030F0702030302020204" pitchFamily="66" charset="0"/>
              </a:rPr>
              <a:t>&amp;       </a:t>
            </a:r>
          </a:p>
          <a:p>
            <a:pPr algn="ctr"/>
            <a:r>
              <a:rPr lang="el-GR" sz="1400" dirty="0" smtClean="0">
                <a:latin typeface="Comic Sans MS" panose="030F0702030302020204" pitchFamily="66" charset="0"/>
              </a:rPr>
              <a:t>ΑΝΑ-</a:t>
            </a:r>
          </a:p>
          <a:p>
            <a:pPr algn="ctr"/>
            <a:r>
              <a:rPr lang="el-GR" sz="1400" dirty="0" smtClean="0">
                <a:latin typeface="Comic Sans MS" panose="030F0702030302020204" pitchFamily="66" charset="0"/>
              </a:rPr>
              <a:t>ΓΝΩΣΗΣ</a:t>
            </a:r>
            <a:endParaRPr lang="el-GR" sz="1400" dirty="0">
              <a:latin typeface="Comic Sans MS" panose="030F0702030302020204" pitchFamily="66" charset="0"/>
            </a:endParaRPr>
          </a:p>
          <a:p>
            <a:endParaRPr lang="el-GR" dirty="0" smtClean="0">
              <a:latin typeface="Comic Sans MS" panose="030F0702030302020204" pitchFamily="66" charset="0"/>
            </a:endParaRPr>
          </a:p>
        </p:txBody>
      </p:sp>
      <p:cxnSp>
        <p:nvCxnSpPr>
          <p:cNvPr id="53" name="Ευθεία γραμμή σύνδεσης 52"/>
          <p:cNvCxnSpPr/>
          <p:nvPr/>
        </p:nvCxnSpPr>
        <p:spPr>
          <a:xfrm flipH="1">
            <a:off x="10398285" y="3424341"/>
            <a:ext cx="1062275" cy="879487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Ευθεία γραμμή σύνδεσης 56"/>
          <p:cNvCxnSpPr/>
          <p:nvPr/>
        </p:nvCxnSpPr>
        <p:spPr>
          <a:xfrm flipV="1">
            <a:off x="9024740" y="3367222"/>
            <a:ext cx="1387821" cy="1010404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εία γραμμή σύνδεσης 66"/>
          <p:cNvCxnSpPr/>
          <p:nvPr/>
        </p:nvCxnSpPr>
        <p:spPr>
          <a:xfrm>
            <a:off x="11460560" y="3424340"/>
            <a:ext cx="442645" cy="1033804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>
            <a:off x="10344884" y="3367222"/>
            <a:ext cx="1115676" cy="57118"/>
          </a:xfrm>
          <a:prstGeom prst="line">
            <a:avLst/>
          </a:prstGeom>
          <a:ln>
            <a:solidFill>
              <a:srgbClr val="CACA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Εικόνα 7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9279" y="3498137"/>
            <a:ext cx="729041" cy="10548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0" name="Έλλειψη 79"/>
          <p:cNvSpPr/>
          <p:nvPr/>
        </p:nvSpPr>
        <p:spPr>
          <a:xfrm rot="19885387">
            <a:off x="9641796" y="3579232"/>
            <a:ext cx="1461225" cy="575182"/>
          </a:xfrm>
          <a:prstGeom prst="ellipse">
            <a:avLst/>
          </a:prstGeom>
          <a:solidFill>
            <a:srgbClr val="C09A65"/>
          </a:solidFill>
          <a:ln>
            <a:solidFill>
              <a:srgbClr val="CACA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899297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266</TotalTime>
  <Words>16</Words>
  <Application>Microsoft Office PowerPoint</Application>
  <PresentationFormat>Ευρεία οθόνη</PresentationFormat>
  <Paragraphs>13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Comic Sans MS</vt:lpstr>
      <vt:lpstr>Wingdings 3</vt:lpstr>
      <vt:lpstr>Wisp</vt:lpstr>
      <vt:lpstr>ΜΑΚΡΟ…στοιχεία &amp; ΙΧΝΟ…στοιχεία  στην ΔΙΑΤΡΟΦΗ.!!!!!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ΜΑΚΡΟ…στοιχεία &amp; ΙΧΝΟ…στοιχεία  στην ΔΙΑΤΡΟΦΗ.</dc:title>
  <dc:creator>Αντώνης Μπασιάς</dc:creator>
  <cp:lastModifiedBy>Αντώνης Μπασιάς</cp:lastModifiedBy>
  <cp:revision>21</cp:revision>
  <dcterms:created xsi:type="dcterms:W3CDTF">2020-04-29T11:44:07Z</dcterms:created>
  <dcterms:modified xsi:type="dcterms:W3CDTF">2020-05-14T00:17:38Z</dcterms:modified>
</cp:coreProperties>
</file>