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12192000" cy="6858000"/>
  <p:notesSz cx="6858000" cy="9144000"/>
  <p:defaultTextStyle>
    <a:defPPr>
      <a:defRPr lang="el-G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B4A18"/>
    <a:srgbClr val="C09A65"/>
    <a:srgbClr val="CACACA"/>
    <a:srgbClr val="E89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5" autoAdjust="0"/>
    <p:restoredTop sz="94660"/>
  </p:normalViewPr>
  <p:slideViewPr>
    <p:cSldViewPr snapToGrid="0">
      <p:cViewPr varScale="1">
        <p:scale>
          <a:sx n="74" d="100"/>
          <a:sy n="74" d="100"/>
        </p:scale>
        <p:origin x="498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Διαφάνεια τίτλο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l-GR" smtClean="0"/>
              <a:t>Στυλ κύριου τίτλου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l-GR" smtClean="0"/>
              <a:t>Στυλ κύριου υπότιτλου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670A74-21FD-4FFE-97F4-69F61D6D9933}" type="datetimeFigureOut">
              <a:rPr lang="el-GR" smtClean="0"/>
              <a:t>14/5/2020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E67B8C4B-FF86-4CB4-AF37-923B87E6BF30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4544989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Τίτλος και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l-GR" smtClean="0"/>
              <a:t>Στυλ κύριου τίτλου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670A74-21FD-4FFE-97F4-69F61D6D9933}" type="datetimeFigureOut">
              <a:rPr lang="el-GR" smtClean="0"/>
              <a:t>14/5/2020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E67B8C4B-FF86-4CB4-AF37-923B87E6BF30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7049937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Εισαγωγικά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l-GR" smtClean="0"/>
              <a:t>Στυλ κύριου τίτλου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l-GR" smtClean="0"/>
              <a:t>Στυλ υποδείγματος κειμένου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670A74-21FD-4FFE-97F4-69F61D6D9933}" type="datetimeFigureOut">
              <a:rPr lang="el-GR" smtClean="0"/>
              <a:t>14/5/2020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E67B8C4B-FF86-4CB4-AF37-923B87E6BF30}" type="slidenum">
              <a:rPr lang="el-GR" smtClean="0"/>
              <a:t>‹#›</a:t>
            </a:fld>
            <a:endParaRPr lang="el-GR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39873394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Κάρτα ονόματ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l-GR" smtClean="0"/>
              <a:t>Στυλ κύριου τίτλου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l-GR" smtClean="0"/>
              <a:t>Στυλ υποδείγματος κειμένου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670A74-21FD-4FFE-97F4-69F61D6D9933}" type="datetimeFigureOut">
              <a:rPr lang="el-GR" smtClean="0"/>
              <a:t>14/5/2020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E67B8C4B-FF86-4CB4-AF37-923B87E6BF30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13005363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Κάρτα ονόματος με φράσ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l-GR" smtClean="0"/>
              <a:t>Στυλ κύριου τίτλου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l-GR" smtClean="0"/>
              <a:t>Στυλ υποδείγματος κειμένου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l-GR" smtClean="0"/>
              <a:t>Στυλ υποδείγματος κειμένου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670A74-21FD-4FFE-97F4-69F61D6D9933}" type="datetimeFigureOut">
              <a:rPr lang="el-GR" smtClean="0"/>
              <a:t>14/5/2020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E67B8C4B-FF86-4CB4-AF37-923B87E6BF30}" type="slidenum">
              <a:rPr lang="el-GR" smtClean="0"/>
              <a:t>‹#›</a:t>
            </a:fld>
            <a:endParaRPr lang="el-GR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97248266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ή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l-GR" smtClean="0"/>
              <a:t>Στυλ κύριου τίτλου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l-GR" smtClean="0"/>
              <a:t>Στυλ υποδείγματος κειμένου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l-GR" smtClean="0"/>
              <a:t>Στυλ υποδείγματος κειμένου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670A74-21FD-4FFE-97F4-69F61D6D9933}" type="datetimeFigureOut">
              <a:rPr lang="el-GR" smtClean="0"/>
              <a:t>14/5/2020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E67B8C4B-FF86-4CB4-AF37-923B87E6BF30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78284317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Τίτλος και Κατακόρυφο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Στυλ κύριου τίτλου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670A74-21FD-4FFE-97F4-69F61D6D9933}" type="datetimeFigureOut">
              <a:rPr lang="el-GR" smtClean="0"/>
              <a:t>14/5/2020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7B8C4B-FF86-4CB4-AF37-923B87E6BF30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04757107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Κατακόρυφος τίτλος και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l-GR" smtClean="0"/>
              <a:t>Στυλ κύριου τίτλου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670A74-21FD-4FFE-97F4-69F61D6D9933}" type="datetimeFigureOut">
              <a:rPr lang="el-GR" smtClean="0"/>
              <a:t>14/5/2020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7B8C4B-FF86-4CB4-AF37-923B87E6BF30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7854824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Τίτλος και περιεχό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l-GR" smtClean="0"/>
              <a:t>Στυλ κύριου τίτλου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670A74-21FD-4FFE-97F4-69F61D6D9933}" type="datetimeFigureOut">
              <a:rPr lang="el-GR" smtClean="0"/>
              <a:t>14/5/2020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7B8C4B-FF86-4CB4-AF37-923B87E6BF30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8786930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Κεφαλίδα ενότητα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l-GR" smtClean="0"/>
              <a:t>Στυλ κύριου τίτλου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670A74-21FD-4FFE-97F4-69F61D6D9933}" type="datetimeFigureOut">
              <a:rPr lang="el-GR" smtClean="0"/>
              <a:t>14/5/2020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E67B8C4B-FF86-4CB4-AF37-923B87E6BF30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4589777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Δύο περιεχόμεν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Στυλ κύριου τίτλου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670A74-21FD-4FFE-97F4-69F61D6D9933}" type="datetimeFigureOut">
              <a:rPr lang="el-GR" smtClean="0"/>
              <a:t>14/5/2020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E67B8C4B-FF86-4CB4-AF37-923B87E6BF30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8357642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Σύγκρισ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Στυλ κύριου τίτλου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670A74-21FD-4FFE-97F4-69F61D6D9933}" type="datetimeFigureOut">
              <a:rPr lang="el-GR" smtClean="0"/>
              <a:t>14/5/2020</a:t>
            </a:fld>
            <a:endParaRPr lang="el-G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E67B8C4B-FF86-4CB4-AF37-923B87E6BF30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6274478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Μόνο τίτλ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Στυλ κύριου τίτλου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670A74-21FD-4FFE-97F4-69F61D6D9933}" type="datetimeFigureOut">
              <a:rPr lang="el-GR" smtClean="0"/>
              <a:t>14/5/2020</a:t>
            </a:fld>
            <a:endParaRPr lang="el-G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7B8C4B-FF86-4CB4-AF37-923B87E6BF30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7463103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Κεν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670A74-21FD-4FFE-97F4-69F61D6D9933}" type="datetimeFigureOut">
              <a:rPr lang="el-GR" smtClean="0"/>
              <a:t>14/5/2020</a:t>
            </a:fld>
            <a:endParaRPr lang="el-G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7B8C4B-FF86-4CB4-AF37-923B87E6BF30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6567875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Περιεχόμενο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l-GR" smtClean="0"/>
              <a:t>Στυλ κύριου τίτλου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670A74-21FD-4FFE-97F4-69F61D6D9933}" type="datetimeFigureOut">
              <a:rPr lang="el-GR" smtClean="0"/>
              <a:t>14/5/2020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7B8C4B-FF86-4CB4-AF37-923B87E6BF30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7934761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Εικόνα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l-GR" smtClean="0"/>
              <a:t>Στυλ κύριου τίτλου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l-GR" smtClean="0"/>
              <a:t>Κάντε κλικ στο εικονίδιο για να προσθέσετε εικόνα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670A74-21FD-4FFE-97F4-69F61D6D9933}" type="datetimeFigureOut">
              <a:rPr lang="el-GR" smtClean="0"/>
              <a:t>14/5/2020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E67B8C4B-FF86-4CB4-AF37-923B87E6BF30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1374186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l-GR" smtClean="0"/>
              <a:t>Στυλ κύριου τίτλου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670A74-21FD-4FFE-97F4-69F61D6D9933}" type="datetimeFigureOut">
              <a:rPr lang="el-GR" smtClean="0"/>
              <a:t>14/5/2020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E67B8C4B-FF86-4CB4-AF37-923B87E6BF30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5568275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&#932;&#929;&#927;&#934;&#921;&#924;&#913;%20&#928;&#923;&#927;&#933;&#931;&#921;&#913;%20&#931;&#917;%20&#931;&#921;&#916;&#919;&#929;&#927;.jpg" TargetMode="External"/><Relationship Id="rId13" Type="http://schemas.openxmlformats.org/officeDocument/2006/relationships/hyperlink" Target="&#932;&#929;&#927;&#934;&#921;&#924;&#913;%20&#928;&#923;&#927;&#933;&#931;&#921;&#913;%20&#931;&#917;%20&#924;&#913;&#915;&#915;&#913;&#925;&#921;&#927;.jpg" TargetMode="External"/><Relationship Id="rId3" Type="http://schemas.openxmlformats.org/officeDocument/2006/relationships/hyperlink" Target="&#932;&#929;&#927;&#934;&#921;&#924;&#913;%20&#928;&#923;&#927;&#933;&#931;&#921;&#913;%20&#931;&#917;%20&#913;&#931;&#914;&#917;&#931;&#932;&#921;&#927;.jpg" TargetMode="External"/><Relationship Id="rId7" Type="http://schemas.openxmlformats.org/officeDocument/2006/relationships/hyperlink" Target="https://www.itrofi.gr/ygeia/vitamines/article/205/magnisio-meionei-tin-artiriaki-piesi-horis-parenergeies" TargetMode="External"/><Relationship Id="rId12" Type="http://schemas.openxmlformats.org/officeDocument/2006/relationships/hyperlink" Target="https://www.itrofi.gr/ygeia/vitamines/article/464/halkos-enantia-stin-pahysarkia-ton-sakharodi-diaviti-kai-ohi-mono" TargetMode="External"/><Relationship Id="rId17" Type="http://schemas.openxmlformats.org/officeDocument/2006/relationships/image" Target="../media/image4.png"/><Relationship Id="rId2" Type="http://schemas.openxmlformats.org/officeDocument/2006/relationships/image" Target="../media/image1.jpeg"/><Relationship Id="rId16" Type="http://schemas.openxmlformats.org/officeDocument/2006/relationships/image" Target="../media/image3.jpeg"/><Relationship Id="rId1" Type="http://schemas.openxmlformats.org/officeDocument/2006/relationships/slideLayout" Target="../slideLayouts/slideLayout6.xml"/><Relationship Id="rId6" Type="http://schemas.openxmlformats.org/officeDocument/2006/relationships/hyperlink" Target="&#913;&#923;&#913;&#932;&#921;%20&amp;%20&#925;&#913;&#932;&#929;&#921;&#927;.jpg" TargetMode="External"/><Relationship Id="rId11" Type="http://schemas.openxmlformats.org/officeDocument/2006/relationships/hyperlink" Target="https://www.itrofi.gr/ygeia/vitamines/article/757/pseydargyros-hrisimotita-kai-piges" TargetMode="External"/><Relationship Id="rId5" Type="http://schemas.openxmlformats.org/officeDocument/2006/relationships/hyperlink" Target="&#932;&#929;&#927;&#934;&#921;&#924;&#913;%20&#928;&#923;&#927;&#933;&#931;&#921;&#913;%20&#931;&#917;%20&#922;&#913;&#923;&#921;&#927;.jpg" TargetMode="External"/><Relationship Id="rId15" Type="http://schemas.openxmlformats.org/officeDocument/2006/relationships/image" Target="../media/image2.png"/><Relationship Id="rId10" Type="http://schemas.openxmlformats.org/officeDocument/2006/relationships/hyperlink" Target="&#932;&#929;&#927;&#934;&#921;&#924;&#913;%20&#928;&#923;&#927;&#933;&#931;&#921;&#913;%20&#931;&#917;%20&#934;&#920;&#927;&#929;&#921;&#927;.png" TargetMode="External"/><Relationship Id="rId4" Type="http://schemas.openxmlformats.org/officeDocument/2006/relationships/hyperlink" Target="&#932;&#929;&#927;&#934;&#921;&#924;&#913;%20&#928;&#923;&#927;&#933;&#931;&#921;&#913;%20&#931;&#917;%20&#934;&#937;&#931;&#934;&#927;&#929;&#927;.jpg" TargetMode="External"/><Relationship Id="rId9" Type="http://schemas.openxmlformats.org/officeDocument/2006/relationships/hyperlink" Target="&#932;&#929;&#927;&#934;&#921;&#924;&#913;%20&#928;&#923;&#927;&#933;&#931;&#921;&#913;%20&#931;&#917;%20&#921;&#937;&#916;&#921;&#927;.jpg" TargetMode="External"/><Relationship Id="rId14" Type="http://schemas.openxmlformats.org/officeDocument/2006/relationships/hyperlink" Target="&#932;&#929;&#927;&#934;&#921;&#924;&#913;%20&#928;&#923;&#927;&#933;&#931;&#921;&#913;%20&#931;&#917;%20&#931;&#917;&#923;&#919;&#925;&#921;&#927;.jpg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66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Τίτλος 3"/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669700"/>
          </a:xfrm>
        </p:spPr>
        <p:txBody>
          <a:bodyPr>
            <a:normAutofit/>
          </a:bodyPr>
          <a:lstStyle/>
          <a:p>
            <a:pPr algn="ctr"/>
            <a:r>
              <a:rPr lang="el-GR" sz="1600" dirty="0" smtClean="0">
                <a:latin typeface="Comic Sans MS" panose="030F0702030302020204" pitchFamily="66" charset="0"/>
              </a:rPr>
              <a:t>ΜΑΚΡΟ…στοιχεία &amp; ΙΧΝΟ…στοιχεία</a:t>
            </a:r>
            <a:br>
              <a:rPr lang="el-GR" sz="1600" dirty="0" smtClean="0">
                <a:latin typeface="Comic Sans MS" panose="030F0702030302020204" pitchFamily="66" charset="0"/>
              </a:rPr>
            </a:br>
            <a:r>
              <a:rPr lang="el-GR" sz="1600" dirty="0" smtClean="0">
                <a:latin typeface="Comic Sans MS" panose="030F0702030302020204" pitchFamily="66" charset="0"/>
              </a:rPr>
              <a:t> στην ΔΙΑΤΡΟΦΗ.</a:t>
            </a:r>
            <a:r>
              <a:rPr lang="en-US" sz="1600" dirty="0" smtClean="0">
                <a:latin typeface="Comic Sans MS" panose="030F0702030302020204" pitchFamily="66" charset="0"/>
              </a:rPr>
              <a:t>!!!!!</a:t>
            </a:r>
            <a:endParaRPr lang="el-GR" sz="1600" dirty="0">
              <a:latin typeface="Comic Sans MS" panose="030F0702030302020204" pitchFamily="66" charset="0"/>
            </a:endParaRPr>
          </a:p>
        </p:txBody>
      </p:sp>
      <p:pic>
        <p:nvPicPr>
          <p:cNvPr id="5" name="Εικόνα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5360" y="4377625"/>
            <a:ext cx="1905430" cy="2032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innerShdw blurRad="63500" dist="50800" dir="10800000">
              <a:prstClr val="black">
                <a:alpha val="50000"/>
              </a:prstClr>
            </a:innerShdw>
            <a:reflection blurRad="12700" stA="38000" endPos="28000" dist="5000" dir="5400000" sy="-100000" algn="bl" rotWithShape="0"/>
          </a:effectLst>
          <a:scene3d>
            <a:camera prst="perspectiveRight"/>
            <a:lightRig rig="threePt" dir="t"/>
          </a:scene3d>
        </p:spPr>
      </p:pic>
      <p:sp>
        <p:nvSpPr>
          <p:cNvPr id="6" name="TextBox 5"/>
          <p:cNvSpPr txBox="1"/>
          <p:nvPr/>
        </p:nvSpPr>
        <p:spPr>
          <a:xfrm>
            <a:off x="2748845" y="828024"/>
            <a:ext cx="6694311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b="1" dirty="0">
                <a:latin typeface="Comic Sans MS" panose="030F0702030302020204" pitchFamily="66" charset="0"/>
              </a:rPr>
              <a:t>Μακρομέταλλα ή μακροστοιχεία ή απλά μέταλλα</a:t>
            </a:r>
            <a:endParaRPr lang="el-GR" dirty="0">
              <a:latin typeface="Comic Sans MS" panose="030F0702030302020204" pitchFamily="66" charset="0"/>
            </a:endParaRPr>
          </a:p>
          <a:p>
            <a:r>
              <a:rPr lang="el-GR" dirty="0">
                <a:latin typeface="Comic Sans MS" panose="030F0702030302020204" pitchFamily="66" charset="0"/>
              </a:rPr>
              <a:t>Είναι απαραίτητα σε μεγαλύτερες ποσότητες </a:t>
            </a:r>
            <a:r>
              <a:rPr lang="el-GR" b="1" dirty="0">
                <a:latin typeface="Comic Sans MS" panose="030F0702030302020204" pitchFamily="66" charset="0"/>
              </a:rPr>
              <a:t>100mg/24</a:t>
            </a:r>
            <a:r>
              <a:rPr lang="en-US" b="1" dirty="0">
                <a:latin typeface="Comic Sans MS" panose="030F0702030302020204" pitchFamily="66" charset="0"/>
              </a:rPr>
              <a:t>h</a:t>
            </a:r>
            <a:r>
              <a:rPr lang="en-US" dirty="0">
                <a:latin typeface="Comic Sans MS" panose="030F0702030302020204" pitchFamily="66" charset="0"/>
              </a:rPr>
              <a:t> </a:t>
            </a:r>
            <a:r>
              <a:rPr lang="el-GR" dirty="0">
                <a:latin typeface="Comic Sans MS" panose="030F0702030302020204" pitchFamily="66" charset="0"/>
              </a:rPr>
              <a:t>ή και περισσότερο. Κύριοι εκπρόσωποι αυτής της κατηγορίας είναι το </a:t>
            </a:r>
            <a:r>
              <a:rPr lang="el-GR" dirty="0" smtClean="0">
                <a:solidFill>
                  <a:srgbClr val="FB4A18"/>
                </a:solidFill>
                <a:latin typeface="Comic Sans MS" panose="030F0702030302020204" pitchFamily="66" charset="0"/>
                <a:hlinkClick r:id="rId3" action="ppaction://hlinkfile"/>
              </a:rPr>
              <a:t>Ασβέστιο</a:t>
            </a:r>
            <a:r>
              <a:rPr lang="el-GR" dirty="0" smtClean="0">
                <a:solidFill>
                  <a:srgbClr val="FB4A18"/>
                </a:solidFill>
                <a:latin typeface="Comic Sans MS" panose="030F0702030302020204" pitchFamily="66" charset="0"/>
              </a:rPr>
              <a:t> </a:t>
            </a:r>
            <a:r>
              <a:rPr lang="el-GR" dirty="0" smtClean="0">
                <a:latin typeface="Comic Sans MS" panose="030F0702030302020204" pitchFamily="66" charset="0"/>
              </a:rPr>
              <a:t>(</a:t>
            </a:r>
            <a:r>
              <a:rPr lang="en-US" dirty="0">
                <a:latin typeface="Comic Sans MS" panose="030F0702030302020204" pitchFamily="66" charset="0"/>
              </a:rPr>
              <a:t>Ca</a:t>
            </a:r>
            <a:r>
              <a:rPr lang="el-GR" dirty="0">
                <a:latin typeface="Comic Sans MS" panose="030F0702030302020204" pitchFamily="66" charset="0"/>
              </a:rPr>
              <a:t>), ο </a:t>
            </a:r>
            <a:r>
              <a:rPr lang="el-GR" dirty="0" smtClean="0">
                <a:latin typeface="Comic Sans MS" panose="030F0702030302020204" pitchFamily="66" charset="0"/>
                <a:hlinkClick r:id="rId4" action="ppaction://hlinkfile"/>
              </a:rPr>
              <a:t>Φώσφορος</a:t>
            </a:r>
            <a:r>
              <a:rPr lang="el-GR" dirty="0" smtClean="0">
                <a:latin typeface="Comic Sans MS" panose="030F0702030302020204" pitchFamily="66" charset="0"/>
              </a:rPr>
              <a:t> (</a:t>
            </a:r>
            <a:r>
              <a:rPr lang="en-US" dirty="0">
                <a:latin typeface="Comic Sans MS" panose="030F0702030302020204" pitchFamily="66" charset="0"/>
              </a:rPr>
              <a:t>P</a:t>
            </a:r>
            <a:r>
              <a:rPr lang="el-GR" dirty="0">
                <a:latin typeface="Comic Sans MS" panose="030F0702030302020204" pitchFamily="66" charset="0"/>
              </a:rPr>
              <a:t>), το </a:t>
            </a:r>
            <a:r>
              <a:rPr lang="el-GR" dirty="0" smtClean="0">
                <a:latin typeface="Comic Sans MS" panose="030F0702030302020204" pitchFamily="66" charset="0"/>
                <a:hlinkClick r:id="rId5" action="ppaction://hlinkfile"/>
              </a:rPr>
              <a:t>Κάλιο</a:t>
            </a:r>
            <a:r>
              <a:rPr lang="el-GR" dirty="0" smtClean="0">
                <a:latin typeface="Comic Sans MS" panose="030F0702030302020204" pitchFamily="66" charset="0"/>
              </a:rPr>
              <a:t> (</a:t>
            </a:r>
            <a:r>
              <a:rPr lang="en-US" dirty="0">
                <a:latin typeface="Comic Sans MS" panose="030F0702030302020204" pitchFamily="66" charset="0"/>
              </a:rPr>
              <a:t>K</a:t>
            </a:r>
            <a:r>
              <a:rPr lang="el-GR" dirty="0">
                <a:latin typeface="Comic Sans MS" panose="030F0702030302020204" pitchFamily="66" charset="0"/>
              </a:rPr>
              <a:t>), το </a:t>
            </a:r>
            <a:r>
              <a:rPr lang="el-GR" dirty="0" smtClean="0">
                <a:solidFill>
                  <a:srgbClr val="FB4A18"/>
                </a:solidFill>
                <a:latin typeface="Comic Sans MS" panose="030F0702030302020204" pitchFamily="66" charset="0"/>
                <a:hlinkClick r:id="rId6" action="ppaction://hlinkfile"/>
              </a:rPr>
              <a:t>Νάτριο</a:t>
            </a:r>
            <a:r>
              <a:rPr lang="el-GR" dirty="0" smtClean="0">
                <a:solidFill>
                  <a:srgbClr val="FB4A18"/>
                </a:solidFill>
                <a:latin typeface="Comic Sans MS" panose="030F0702030302020204" pitchFamily="66" charset="0"/>
              </a:rPr>
              <a:t> </a:t>
            </a:r>
            <a:r>
              <a:rPr lang="el-GR" dirty="0" smtClean="0">
                <a:latin typeface="Comic Sans MS" panose="030F0702030302020204" pitchFamily="66" charset="0"/>
              </a:rPr>
              <a:t>(</a:t>
            </a:r>
            <a:r>
              <a:rPr lang="en-US" dirty="0" smtClean="0">
                <a:latin typeface="Comic Sans MS" panose="030F0702030302020204" pitchFamily="66" charset="0"/>
              </a:rPr>
              <a:t>Na</a:t>
            </a:r>
            <a:r>
              <a:rPr lang="el-GR" dirty="0">
                <a:latin typeface="Comic Sans MS" panose="030F0702030302020204" pitchFamily="66" charset="0"/>
              </a:rPr>
              <a:t>), το Χλώριο(</a:t>
            </a:r>
            <a:r>
              <a:rPr lang="en-US" dirty="0">
                <a:latin typeface="Comic Sans MS" panose="030F0702030302020204" pitchFamily="66" charset="0"/>
              </a:rPr>
              <a:t>Cl</a:t>
            </a:r>
            <a:r>
              <a:rPr lang="el-GR" dirty="0">
                <a:latin typeface="Comic Sans MS" panose="030F0702030302020204" pitchFamily="66" charset="0"/>
              </a:rPr>
              <a:t>), το </a:t>
            </a:r>
            <a:r>
              <a:rPr lang="el-GR" dirty="0">
                <a:latin typeface="Comic Sans MS" panose="030F0702030302020204" pitchFamily="66" charset="0"/>
                <a:hlinkClick r:id="rId7"/>
              </a:rPr>
              <a:t>Μαγνήσιο</a:t>
            </a:r>
            <a:r>
              <a:rPr lang="el-GR" dirty="0">
                <a:latin typeface="Comic Sans MS" panose="030F0702030302020204" pitchFamily="66" charset="0"/>
              </a:rPr>
              <a:t>(</a:t>
            </a:r>
            <a:r>
              <a:rPr lang="en-US" dirty="0" smtClean="0">
                <a:latin typeface="Comic Sans MS" panose="030F0702030302020204" pitchFamily="66" charset="0"/>
              </a:rPr>
              <a:t>Mg</a:t>
            </a:r>
            <a:r>
              <a:rPr lang="el-GR" dirty="0" smtClean="0">
                <a:latin typeface="Comic Sans MS" panose="030F0702030302020204" pitchFamily="66" charset="0"/>
              </a:rPr>
              <a:t>).</a:t>
            </a:r>
          </a:p>
          <a:p>
            <a:endParaRPr lang="el-GR" dirty="0">
              <a:latin typeface="Comic Sans MS" panose="030F0702030302020204" pitchFamily="66" charset="0"/>
            </a:endParaRPr>
          </a:p>
          <a:p>
            <a:r>
              <a:rPr lang="el-GR" b="1" dirty="0">
                <a:latin typeface="Comic Sans MS" panose="030F0702030302020204" pitchFamily="66" charset="0"/>
              </a:rPr>
              <a:t>Μικρομέταλλα ή ιχνοστοιχεία </a:t>
            </a:r>
            <a:endParaRPr lang="el-GR" dirty="0">
              <a:latin typeface="Comic Sans MS" panose="030F0702030302020204" pitchFamily="66" charset="0"/>
            </a:endParaRPr>
          </a:p>
          <a:p>
            <a:r>
              <a:rPr lang="el-GR" dirty="0">
                <a:latin typeface="Comic Sans MS" panose="030F0702030302020204" pitchFamily="66" charset="0"/>
              </a:rPr>
              <a:t>Ο οργανισμός μας χρειάζεται μικρότερες ποσότητες από αυτά, λιγότερο από </a:t>
            </a:r>
            <a:r>
              <a:rPr lang="el-GR" b="1" dirty="0">
                <a:latin typeface="Comic Sans MS" panose="030F0702030302020204" pitchFamily="66" charset="0"/>
              </a:rPr>
              <a:t>15mg/24</a:t>
            </a:r>
            <a:r>
              <a:rPr lang="en-US" b="1" dirty="0">
                <a:latin typeface="Comic Sans MS" panose="030F0702030302020204" pitchFamily="66" charset="0"/>
              </a:rPr>
              <a:t>h</a:t>
            </a:r>
            <a:r>
              <a:rPr lang="el-GR" dirty="0">
                <a:latin typeface="Comic Sans MS" panose="030F0702030302020204" pitchFamily="66" charset="0"/>
              </a:rPr>
              <a:t>. Κύριοι εκπρόσωποι αυτής της κατηγορίας είναι ο </a:t>
            </a:r>
            <a:r>
              <a:rPr lang="el-GR" dirty="0" smtClean="0">
                <a:latin typeface="Comic Sans MS" panose="030F0702030302020204" pitchFamily="66" charset="0"/>
                <a:hlinkClick r:id="rId8" action="ppaction://hlinkfile"/>
              </a:rPr>
              <a:t>Σίδηρος</a:t>
            </a:r>
            <a:r>
              <a:rPr lang="el-GR" dirty="0" smtClean="0">
                <a:latin typeface="Comic Sans MS" panose="030F0702030302020204" pitchFamily="66" charset="0"/>
              </a:rPr>
              <a:t> (</a:t>
            </a:r>
            <a:r>
              <a:rPr lang="en-US" dirty="0" smtClean="0">
                <a:latin typeface="Comic Sans MS" panose="030F0702030302020204" pitchFamily="66" charset="0"/>
              </a:rPr>
              <a:t>Fe</a:t>
            </a:r>
            <a:r>
              <a:rPr lang="el-GR" dirty="0">
                <a:latin typeface="Comic Sans MS" panose="030F0702030302020204" pitchFamily="66" charset="0"/>
              </a:rPr>
              <a:t>), το </a:t>
            </a:r>
            <a:r>
              <a:rPr lang="el-GR" dirty="0" smtClean="0">
                <a:latin typeface="Comic Sans MS" panose="030F0702030302020204" pitchFamily="66" charset="0"/>
                <a:hlinkClick r:id="rId9" action="ppaction://hlinkfile"/>
              </a:rPr>
              <a:t>Ιώδιο</a:t>
            </a:r>
            <a:r>
              <a:rPr lang="el-GR" dirty="0" smtClean="0">
                <a:latin typeface="Comic Sans MS" panose="030F0702030302020204" pitchFamily="66" charset="0"/>
              </a:rPr>
              <a:t> (</a:t>
            </a:r>
            <a:r>
              <a:rPr lang="en-US" dirty="0">
                <a:latin typeface="Comic Sans MS" panose="030F0702030302020204" pitchFamily="66" charset="0"/>
              </a:rPr>
              <a:t>I</a:t>
            </a:r>
            <a:r>
              <a:rPr lang="el-GR" dirty="0">
                <a:latin typeface="Comic Sans MS" panose="030F0702030302020204" pitchFamily="66" charset="0"/>
              </a:rPr>
              <a:t>), το </a:t>
            </a:r>
            <a:r>
              <a:rPr lang="el-GR" dirty="0" smtClean="0">
                <a:latin typeface="Comic Sans MS" panose="030F0702030302020204" pitchFamily="66" charset="0"/>
                <a:hlinkClick r:id="rId10" action="ppaction://hlinkfile"/>
              </a:rPr>
              <a:t>Φθόριο</a:t>
            </a:r>
            <a:r>
              <a:rPr lang="el-GR" dirty="0" smtClean="0">
                <a:latin typeface="Comic Sans MS" panose="030F0702030302020204" pitchFamily="66" charset="0"/>
              </a:rPr>
              <a:t> (</a:t>
            </a:r>
            <a:r>
              <a:rPr lang="en-US" dirty="0">
                <a:latin typeface="Comic Sans MS" panose="030F0702030302020204" pitchFamily="66" charset="0"/>
              </a:rPr>
              <a:t>F</a:t>
            </a:r>
            <a:r>
              <a:rPr lang="el-GR" dirty="0">
                <a:latin typeface="Comic Sans MS" panose="030F0702030302020204" pitchFamily="66" charset="0"/>
              </a:rPr>
              <a:t>), ο </a:t>
            </a:r>
            <a:r>
              <a:rPr lang="el-GR" dirty="0">
                <a:latin typeface="Comic Sans MS" panose="030F0702030302020204" pitchFamily="66" charset="0"/>
                <a:hlinkClick r:id="rId11"/>
              </a:rPr>
              <a:t>Ψευδάργυρος</a:t>
            </a:r>
            <a:r>
              <a:rPr lang="el-GR" dirty="0">
                <a:latin typeface="Comic Sans MS" panose="030F0702030302020204" pitchFamily="66" charset="0"/>
              </a:rPr>
              <a:t>(</a:t>
            </a:r>
            <a:r>
              <a:rPr lang="en-US" dirty="0">
                <a:latin typeface="Comic Sans MS" panose="030F0702030302020204" pitchFamily="66" charset="0"/>
              </a:rPr>
              <a:t>Zn</a:t>
            </a:r>
            <a:r>
              <a:rPr lang="el-GR" dirty="0">
                <a:latin typeface="Comic Sans MS" panose="030F0702030302020204" pitchFamily="66" charset="0"/>
              </a:rPr>
              <a:t>), ο </a:t>
            </a:r>
            <a:r>
              <a:rPr lang="el-GR" dirty="0">
                <a:latin typeface="Comic Sans MS" panose="030F0702030302020204" pitchFamily="66" charset="0"/>
                <a:hlinkClick r:id="rId12"/>
              </a:rPr>
              <a:t>Χαλκός</a:t>
            </a:r>
            <a:r>
              <a:rPr lang="el-GR" dirty="0">
                <a:latin typeface="Comic Sans MS" panose="030F0702030302020204" pitchFamily="66" charset="0"/>
              </a:rPr>
              <a:t>(</a:t>
            </a:r>
            <a:r>
              <a:rPr lang="en-US" dirty="0">
                <a:latin typeface="Comic Sans MS" panose="030F0702030302020204" pitchFamily="66" charset="0"/>
              </a:rPr>
              <a:t>Cu</a:t>
            </a:r>
            <a:r>
              <a:rPr lang="el-GR" dirty="0">
                <a:latin typeface="Comic Sans MS" panose="030F0702030302020204" pitchFamily="66" charset="0"/>
              </a:rPr>
              <a:t>), το </a:t>
            </a:r>
            <a:r>
              <a:rPr lang="el-GR" dirty="0" smtClean="0">
                <a:latin typeface="Comic Sans MS" panose="030F0702030302020204" pitchFamily="66" charset="0"/>
                <a:hlinkClick r:id="rId13" action="ppaction://hlinkfile"/>
              </a:rPr>
              <a:t>Μαγγάνιο</a:t>
            </a:r>
            <a:r>
              <a:rPr lang="el-GR" dirty="0" smtClean="0">
                <a:latin typeface="Comic Sans MS" panose="030F0702030302020204" pitchFamily="66" charset="0"/>
              </a:rPr>
              <a:t> (</a:t>
            </a:r>
            <a:r>
              <a:rPr lang="en-US" dirty="0" smtClean="0">
                <a:latin typeface="Comic Sans MS" panose="030F0702030302020204" pitchFamily="66" charset="0"/>
              </a:rPr>
              <a:t>Mn</a:t>
            </a:r>
            <a:r>
              <a:rPr lang="el-GR" dirty="0" smtClean="0">
                <a:latin typeface="Comic Sans MS" panose="030F0702030302020204" pitchFamily="66" charset="0"/>
              </a:rPr>
              <a:t>), </a:t>
            </a:r>
            <a:r>
              <a:rPr lang="el-GR" dirty="0">
                <a:latin typeface="Comic Sans MS" panose="030F0702030302020204" pitchFamily="66" charset="0"/>
              </a:rPr>
              <a:t>το </a:t>
            </a:r>
            <a:r>
              <a:rPr lang="el-GR" dirty="0" smtClean="0">
                <a:latin typeface="Comic Sans MS" panose="030F0702030302020204" pitchFamily="66" charset="0"/>
                <a:hlinkClick r:id="rId14" action="ppaction://hlinkfile"/>
              </a:rPr>
              <a:t>Σελήνιο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l-GR" dirty="0" smtClean="0">
                <a:latin typeface="Comic Sans MS" panose="030F0702030302020204" pitchFamily="66" charset="0"/>
              </a:rPr>
              <a:t>(</a:t>
            </a:r>
            <a:r>
              <a:rPr lang="en-US" dirty="0">
                <a:latin typeface="Comic Sans MS" panose="030F0702030302020204" pitchFamily="66" charset="0"/>
              </a:rPr>
              <a:t>Se</a:t>
            </a:r>
            <a:r>
              <a:rPr lang="el-GR" dirty="0">
                <a:latin typeface="Comic Sans MS" panose="030F0702030302020204" pitchFamily="66" charset="0"/>
              </a:rPr>
              <a:t>).</a:t>
            </a:r>
          </a:p>
        </p:txBody>
      </p:sp>
      <p:pic>
        <p:nvPicPr>
          <p:cNvPr id="2" name="Εικόνα 1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4884" y="4377625"/>
            <a:ext cx="1659299" cy="208208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innerShdw blurRad="63500" dist="50800" dir="18900000">
              <a:prstClr val="black">
                <a:alpha val="50000"/>
              </a:prstClr>
            </a:innerShdw>
            <a:reflection blurRad="12700" stA="33000" endPos="28000" dist="5000" dir="5400000" sy="-100000" algn="bl" rotWithShape="0"/>
          </a:effectLst>
          <a:scene3d>
            <a:camera prst="isometricOffAxis2Lef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cxnSp>
        <p:nvCxnSpPr>
          <p:cNvPr id="7" name="Ευθεία γραμμή σύνδεσης 6"/>
          <p:cNvCxnSpPr/>
          <p:nvPr/>
        </p:nvCxnSpPr>
        <p:spPr>
          <a:xfrm flipV="1">
            <a:off x="9466824" y="4273601"/>
            <a:ext cx="991830" cy="208424"/>
          </a:xfrm>
          <a:prstGeom prst="line">
            <a:avLst/>
          </a:prstGeom>
          <a:ln>
            <a:solidFill>
              <a:srgbClr val="CACAC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Ευθεία γραμμή σύνδεσης 11"/>
          <p:cNvCxnSpPr/>
          <p:nvPr/>
        </p:nvCxnSpPr>
        <p:spPr>
          <a:xfrm>
            <a:off x="9024179" y="4377625"/>
            <a:ext cx="0" cy="1827949"/>
          </a:xfrm>
          <a:prstGeom prst="line">
            <a:avLst/>
          </a:prstGeom>
          <a:ln>
            <a:solidFill>
              <a:srgbClr val="CACAC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Ευθεία γραμμή σύνδεσης 28"/>
          <p:cNvCxnSpPr/>
          <p:nvPr/>
        </p:nvCxnSpPr>
        <p:spPr>
          <a:xfrm flipH="1" flipV="1">
            <a:off x="9024740" y="6220108"/>
            <a:ext cx="1458682" cy="14534"/>
          </a:xfrm>
          <a:prstGeom prst="line">
            <a:avLst/>
          </a:prstGeom>
          <a:ln>
            <a:solidFill>
              <a:srgbClr val="CACAC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Box 50"/>
          <p:cNvSpPr txBox="1">
            <a:spLocks/>
          </p:cNvSpPr>
          <p:nvPr/>
        </p:nvSpPr>
        <p:spPr>
          <a:xfrm flipH="1">
            <a:off x="9011266" y="4342671"/>
            <a:ext cx="1387020" cy="1877437"/>
          </a:xfrm>
          <a:prstGeom prst="rect">
            <a:avLst/>
          </a:prstGeom>
          <a:blipFill>
            <a:blip r:embed="rId16"/>
            <a:tile tx="0" ty="0" sx="100000" sy="100000" flip="none" algn="tl"/>
          </a:blipFill>
        </p:spPr>
        <p:txBody>
          <a:bodyPr wrap="square" rtlCol="0">
            <a:spAutoFit/>
          </a:bodyPr>
          <a:lstStyle/>
          <a:p>
            <a:pPr algn="ctr"/>
            <a:r>
              <a:rPr lang="el-GR" sz="1400" dirty="0" smtClean="0">
                <a:latin typeface="Comic Sans MS" panose="030F0702030302020204" pitchFamily="66" charset="0"/>
              </a:rPr>
              <a:t>ΠΙΝΑΚΑΣ</a:t>
            </a:r>
          </a:p>
          <a:p>
            <a:pPr algn="ctr"/>
            <a:endParaRPr lang="el-GR" sz="1400" dirty="0" smtClean="0">
              <a:latin typeface="Comic Sans MS" panose="030F0702030302020204" pitchFamily="66" charset="0"/>
            </a:endParaRPr>
          </a:p>
          <a:p>
            <a:pPr algn="ctr"/>
            <a:endParaRPr lang="el-GR" sz="1400" dirty="0">
              <a:latin typeface="Comic Sans MS" panose="030F0702030302020204" pitchFamily="66" charset="0"/>
            </a:endParaRPr>
          </a:p>
          <a:p>
            <a:pPr algn="ctr"/>
            <a:r>
              <a:rPr lang="el-GR" sz="1400" dirty="0" smtClean="0">
                <a:latin typeface="Comic Sans MS" panose="030F0702030302020204" pitchFamily="66" charset="0"/>
              </a:rPr>
              <a:t>ΓΡΑΦΗΣ </a:t>
            </a:r>
          </a:p>
          <a:p>
            <a:pPr algn="ctr"/>
            <a:r>
              <a:rPr lang="el-GR" sz="1400" dirty="0" smtClean="0">
                <a:latin typeface="Comic Sans MS" panose="030F0702030302020204" pitchFamily="66" charset="0"/>
              </a:rPr>
              <a:t>&amp;       </a:t>
            </a:r>
          </a:p>
          <a:p>
            <a:pPr algn="ctr"/>
            <a:r>
              <a:rPr lang="el-GR" sz="1400" dirty="0" smtClean="0">
                <a:latin typeface="Comic Sans MS" panose="030F0702030302020204" pitchFamily="66" charset="0"/>
              </a:rPr>
              <a:t>ΑΝΑ-</a:t>
            </a:r>
          </a:p>
          <a:p>
            <a:pPr algn="ctr"/>
            <a:r>
              <a:rPr lang="el-GR" sz="1400" dirty="0" smtClean="0">
                <a:latin typeface="Comic Sans MS" panose="030F0702030302020204" pitchFamily="66" charset="0"/>
              </a:rPr>
              <a:t>ΓΝΩΣΗΣ</a:t>
            </a:r>
            <a:endParaRPr lang="el-GR" sz="1400" dirty="0">
              <a:latin typeface="Comic Sans MS" panose="030F0702030302020204" pitchFamily="66" charset="0"/>
            </a:endParaRPr>
          </a:p>
          <a:p>
            <a:endParaRPr lang="el-GR" dirty="0" smtClean="0">
              <a:latin typeface="Comic Sans MS" panose="030F0702030302020204" pitchFamily="66" charset="0"/>
            </a:endParaRPr>
          </a:p>
        </p:txBody>
      </p:sp>
      <p:cxnSp>
        <p:nvCxnSpPr>
          <p:cNvPr id="53" name="Ευθεία γραμμή σύνδεσης 52"/>
          <p:cNvCxnSpPr/>
          <p:nvPr/>
        </p:nvCxnSpPr>
        <p:spPr>
          <a:xfrm flipH="1">
            <a:off x="10398285" y="3424341"/>
            <a:ext cx="1062275" cy="879487"/>
          </a:xfrm>
          <a:prstGeom prst="line">
            <a:avLst/>
          </a:prstGeom>
          <a:ln>
            <a:solidFill>
              <a:srgbClr val="CACAC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Ευθεία γραμμή σύνδεσης 56"/>
          <p:cNvCxnSpPr/>
          <p:nvPr/>
        </p:nvCxnSpPr>
        <p:spPr>
          <a:xfrm flipV="1">
            <a:off x="9024740" y="3367222"/>
            <a:ext cx="1387821" cy="1010404"/>
          </a:xfrm>
          <a:prstGeom prst="line">
            <a:avLst/>
          </a:prstGeom>
          <a:ln>
            <a:solidFill>
              <a:srgbClr val="CACAC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Ευθεία γραμμή σύνδεσης 66"/>
          <p:cNvCxnSpPr/>
          <p:nvPr/>
        </p:nvCxnSpPr>
        <p:spPr>
          <a:xfrm>
            <a:off x="11460560" y="3424340"/>
            <a:ext cx="442645" cy="1033804"/>
          </a:xfrm>
          <a:prstGeom prst="line">
            <a:avLst/>
          </a:prstGeom>
          <a:ln>
            <a:solidFill>
              <a:srgbClr val="CACAC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Ευθεία γραμμή σύνδεσης 69"/>
          <p:cNvCxnSpPr/>
          <p:nvPr/>
        </p:nvCxnSpPr>
        <p:spPr>
          <a:xfrm>
            <a:off x="10344884" y="3367222"/>
            <a:ext cx="1115676" cy="57118"/>
          </a:xfrm>
          <a:prstGeom prst="line">
            <a:avLst/>
          </a:prstGeom>
          <a:ln>
            <a:solidFill>
              <a:srgbClr val="CACAC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9" name="Εικόνα 78"/>
          <p:cNvPicPr>
            <a:picLocks noChangeAspect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89279" y="3498137"/>
            <a:ext cx="729041" cy="105489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0" name="Έλλειψη 79"/>
          <p:cNvSpPr/>
          <p:nvPr/>
        </p:nvSpPr>
        <p:spPr>
          <a:xfrm rot="19885387">
            <a:off x="9641796" y="3579232"/>
            <a:ext cx="1461225" cy="575182"/>
          </a:xfrm>
          <a:prstGeom prst="ellipse">
            <a:avLst/>
          </a:prstGeom>
          <a:solidFill>
            <a:srgbClr val="C09A65"/>
          </a:solidFill>
          <a:ln>
            <a:solidFill>
              <a:srgbClr val="CACAC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328992977"/>
      </p:ext>
    </p:extLst>
  </p:cSld>
  <p:clrMapOvr>
    <a:masterClrMapping/>
  </p:clrMapOvr>
</p:sld>
</file>

<file path=ppt/theme/theme1.xml><?xml version="1.0" encoding="utf-8"?>
<a:theme xmlns:a="http://schemas.openxmlformats.org/drawingml/2006/main" name="Wisp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266</TotalTime>
  <Words>16</Words>
  <Application>Microsoft Office PowerPoint</Application>
  <PresentationFormat>Ευρεία οθόνη</PresentationFormat>
  <Paragraphs>13</Paragraphs>
  <Slides>1</Slides>
  <Notes>0</Notes>
  <HiddenSlides>0</HiddenSlides>
  <MMClips>0</MMClips>
  <ScaleCrop>false</ScaleCrop>
  <HeadingPairs>
    <vt:vector size="6" baseType="variant">
      <vt:variant>
        <vt:lpstr>Γραμματοσειρές που χρησιμοποιούνται</vt:lpstr>
      </vt:variant>
      <vt:variant>
        <vt:i4>4</vt:i4>
      </vt:variant>
      <vt:variant>
        <vt:lpstr>Θέμα</vt:lpstr>
      </vt:variant>
      <vt:variant>
        <vt:i4>1</vt:i4>
      </vt:variant>
      <vt:variant>
        <vt:lpstr>Τίτλοι διαφανειών</vt:lpstr>
      </vt:variant>
      <vt:variant>
        <vt:i4>1</vt:i4>
      </vt:variant>
    </vt:vector>
  </HeadingPairs>
  <TitlesOfParts>
    <vt:vector size="6" baseType="lpstr">
      <vt:lpstr>Arial</vt:lpstr>
      <vt:lpstr>Century Gothic</vt:lpstr>
      <vt:lpstr>Comic Sans MS</vt:lpstr>
      <vt:lpstr>Wingdings 3</vt:lpstr>
      <vt:lpstr>Wisp</vt:lpstr>
      <vt:lpstr>ΜΑΚΡΟ…στοιχεία &amp; ΙΧΝΟ…στοιχεία  στην ΔΙΑΤΡΟΦΗ.!!!!!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ΜΑΚΡΟ…στοιχεία &amp; ΙΧΝΟ…στοιχεία  στην ΔΙΑΤΡΟΦΗ.</dc:title>
  <dc:creator>Αντώνης Μπασιάς</dc:creator>
  <cp:lastModifiedBy>Αντώνης Μπασιάς</cp:lastModifiedBy>
  <cp:revision>21</cp:revision>
  <dcterms:created xsi:type="dcterms:W3CDTF">2020-04-29T11:44:07Z</dcterms:created>
  <dcterms:modified xsi:type="dcterms:W3CDTF">2020-05-14T00:17:38Z</dcterms:modified>
</cp:coreProperties>
</file>