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commentAuthors+xml" PartName="/ppt/commentAuthors.xml"/>
  <Override ContentType="application/vnd.openxmlformats-officedocument.presentationml.comments+xml" PartName="/ppt/comments/comment10.xml"/>
  <Override ContentType="application/vnd.openxmlformats-officedocument.presentationml.comments+xml" PartName="/ppt/comments/comment11.xml"/>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comments+xml" PartName="/ppt/comments/comment4.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8.xml"/>
  <Override ContentType="application/vnd.openxmlformats-officedocument.presentationml.comments+xml" PartName="/ppt/comments/comment9.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Lato Hairline"/>
      <p:regular r:id="rId17"/>
      <p:bold r:id="rId18"/>
      <p:italic r:id="rId19"/>
      <p:boldItalic r:id="rId20"/>
    </p:embeddedFont>
    <p:embeddedFont>
      <p:font typeface="Lato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Hairline-boldItalic.fntdata"/><Relationship Id="rId11" Type="http://schemas.openxmlformats.org/officeDocument/2006/relationships/slide" Target="slides/slide6.xml"/><Relationship Id="rId22" Type="http://schemas.openxmlformats.org/officeDocument/2006/relationships/font" Target="fonts/LatoLight-bold.fntdata"/><Relationship Id="rId10" Type="http://schemas.openxmlformats.org/officeDocument/2006/relationships/slide" Target="slides/slide5.xml"/><Relationship Id="rId21" Type="http://schemas.openxmlformats.org/officeDocument/2006/relationships/font" Target="fonts/LatoLight-regular.fntdata"/><Relationship Id="rId13" Type="http://schemas.openxmlformats.org/officeDocument/2006/relationships/slide" Target="slides/slide8.xml"/><Relationship Id="rId24" Type="http://schemas.openxmlformats.org/officeDocument/2006/relationships/font" Target="fonts/LatoLight-boldItalic.fntdata"/><Relationship Id="rId12" Type="http://schemas.openxmlformats.org/officeDocument/2006/relationships/slide" Target="slides/slide7.xml"/><Relationship Id="rId23"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atoHairlin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atoHairline-italic.fntdata"/><Relationship Id="rId6" Type="http://schemas.openxmlformats.org/officeDocument/2006/relationships/slide" Target="slides/slide1.xml"/><Relationship Id="rId18" Type="http://schemas.openxmlformats.org/officeDocument/2006/relationships/font" Target="fonts/LatoHairline-bold.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2-13T16:17:01.015">
    <p:pos x="6000" y="0"/>
    <p:text>-Xabier Lacunza</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20-02-13T16:17:01.028">
    <p:pos x="6000" y="0"/>
    <p:text>-Xabier Lacunza</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20-02-13T16:17:01.016">
    <p:pos x="6000" y="0"/>
    <p:text>-Xabier Lacunza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2-13T16:17:01.016">
    <p:pos x="6000" y="0"/>
    <p:text>-Xabier Lacunza</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20-02-13T16:17:01.016">
    <p:pos x="6000" y="0"/>
    <p:text>-Xabier Lacunza</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20-02-13T16:17:01.017">
    <p:pos x="6000" y="0"/>
    <p:text>-Xabier Lacunza</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20-02-13T16:17:01.017">
    <p:pos x="6000" y="0"/>
    <p:text>-Xabier Lacunza</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20-02-13T16:17:01.018">
    <p:pos x="6000" y="0"/>
    <p:text>-Xabier Lacunza</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7" dt="2020-02-13T16:17:01.018">
    <p:pos x="6000" y="0"/>
    <p:text>-Xabier Lacunza</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8" dt="2020-02-13T16:17:01.019">
    <p:pos x="6000" y="0"/>
    <p:text>-Xabier Lacunza</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9" dt="2020-02-13T16:17:01.021">
    <p:pos x="6000" y="0"/>
    <p:text>-Xabier Lacunza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 name="Google Shape;39;p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omments" Target="../comments/comment10.xml"/><Relationship Id="rId4" Type="http://schemas.openxmlformats.org/officeDocument/2006/relationships/image" Target="../media/image13.png"/><Relationship Id="rId9"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10.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11.xml"/><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11.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4.xm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5.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omments" Target="../comments/comment6.xm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4.png"/><Relationship Id="rId7" Type="http://schemas.openxmlformats.org/officeDocument/2006/relationships/hyperlink" Target="https://www.secot.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omments" Target="../comments/comment7.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8.xm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9.xml"/><Relationship Id="rId4"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2.jp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Imagen que contiene objeto, burbuja, mesa, plano&#10;&#10;Descripción generada automáticamente" id="84" name="Google Shape;84;p13"/>
          <p:cNvPicPr preferRelativeResize="0"/>
          <p:nvPr/>
        </p:nvPicPr>
        <p:blipFill rotWithShape="1">
          <a:blip r:embed="rId4">
            <a:alphaModFix/>
          </a:blip>
          <a:srcRect b="0" l="0" r="0" t="0"/>
          <a:stretch/>
        </p:blipFill>
        <p:spPr>
          <a:xfrm>
            <a:off x="6142037" y="509587"/>
            <a:ext cx="5727700" cy="6026150"/>
          </a:xfrm>
          <a:prstGeom prst="rect">
            <a:avLst/>
          </a:prstGeom>
          <a:noFill/>
          <a:ln>
            <a:noFill/>
          </a:ln>
        </p:spPr>
      </p:pic>
      <p:pic>
        <p:nvPicPr>
          <p:cNvPr id="85" name="Google Shape;85;p13"/>
          <p:cNvPicPr preferRelativeResize="0"/>
          <p:nvPr/>
        </p:nvPicPr>
        <p:blipFill rotWithShape="1">
          <a:blip r:embed="rId5">
            <a:alphaModFix/>
          </a:blip>
          <a:srcRect b="20095" l="0" r="1" t="27290"/>
          <a:stretch/>
        </p:blipFill>
        <p:spPr>
          <a:xfrm>
            <a:off x="322262" y="322262"/>
            <a:ext cx="5727700" cy="6213475"/>
          </a:xfrm>
          <a:prstGeom prst="rect">
            <a:avLst/>
          </a:prstGeom>
          <a:noFill/>
          <a:ln>
            <a:noFill/>
          </a:ln>
        </p:spPr>
      </p:pic>
      <p:pic>
        <p:nvPicPr>
          <p:cNvPr descr="https://www.secot.org/imagenes_new/secot_logoslogan.jpg" id="86" name="Google Shape;86;p13"/>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87" name="Google Shape;87;p13"/>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SECOT GIPUZKOA</a:t>
            </a:r>
            <a:endParaRPr/>
          </a:p>
        </p:txBody>
      </p:sp>
      <p:sp>
        <p:nvSpPr>
          <p:cNvPr id="88" name="Google Shape;88;p13"/>
          <p:cNvSpPr txBox="1"/>
          <p:nvPr/>
        </p:nvSpPr>
        <p:spPr>
          <a:xfrm>
            <a:off x="6557962" y="2747962"/>
            <a:ext cx="6096000" cy="1549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chemeClr val="lt1"/>
              </a:buClr>
              <a:buSzPts val="2800"/>
              <a:buFont typeface="Lato Hairline"/>
              <a:buNone/>
            </a:pPr>
            <a:r>
              <a:rPr b="0" i="0" lang="en-US" sz="2800" u="none" cap="none" strike="noStrike">
                <a:solidFill>
                  <a:schemeClr val="lt1"/>
                </a:solidFill>
                <a:latin typeface="Lato Hairline"/>
                <a:ea typeface="Lato Hairline"/>
                <a:cs typeface="Lato Hairline"/>
                <a:sym typeface="Lato Hairline"/>
              </a:rPr>
              <a:t>Voluntariado</a:t>
            </a:r>
            <a:r>
              <a:rPr b="0" i="0" lang="en-US" sz="2800" u="none" cap="none" strike="noStrike">
                <a:solidFill>
                  <a:schemeClr val="lt1"/>
                </a:solidFill>
                <a:latin typeface="Calibri"/>
                <a:ea typeface="Calibri"/>
                <a:cs typeface="Calibri"/>
                <a:sym typeface="Calibri"/>
              </a:rPr>
              <a:t> de asesoramiento, </a:t>
            </a:r>
            <a:endParaRPr/>
          </a:p>
          <a:p>
            <a:pPr indent="0" lvl="0" marL="0" marR="0" rtl="0" algn="just">
              <a:lnSpc>
                <a:spcPct val="115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tutorización y formación para tus </a:t>
            </a:r>
            <a:endParaRPr/>
          </a:p>
          <a:p>
            <a:pPr indent="0" lvl="0" marL="0" marR="0" rtl="0" algn="just">
              <a:lnSpc>
                <a:spcPct val="115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proyectos empresariales.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2"/>
          <p:cNvPicPr preferRelativeResize="0"/>
          <p:nvPr/>
        </p:nvPicPr>
        <p:blipFill rotWithShape="1">
          <a:blip r:embed="rId4">
            <a:alphaModFix/>
          </a:blip>
          <a:srcRect b="0" l="0" r="0" t="0"/>
          <a:stretch/>
        </p:blipFill>
        <p:spPr>
          <a:xfrm>
            <a:off x="6137275" y="450850"/>
            <a:ext cx="5729287" cy="6330950"/>
          </a:xfrm>
          <a:prstGeom prst="rect">
            <a:avLst/>
          </a:prstGeom>
          <a:noFill/>
          <a:ln>
            <a:noFill/>
          </a:ln>
        </p:spPr>
      </p:pic>
      <p:pic>
        <p:nvPicPr>
          <p:cNvPr id="169" name="Google Shape;169;p22"/>
          <p:cNvPicPr preferRelativeResize="0"/>
          <p:nvPr/>
        </p:nvPicPr>
        <p:blipFill rotWithShape="1">
          <a:blip r:embed="rId5">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70" name="Google Shape;170;p22"/>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171" name="Google Shape;171;p22"/>
          <p:cNvSpPr txBox="1"/>
          <p:nvPr/>
        </p:nvSpPr>
        <p:spPr>
          <a:xfrm>
            <a:off x="7742237" y="763587"/>
            <a:ext cx="3906837"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72" name="Google Shape;172;p22"/>
          <p:cNvSpPr txBox="1"/>
          <p:nvPr/>
        </p:nvSpPr>
        <p:spPr>
          <a:xfrm>
            <a:off x="6137275" y="2100262"/>
            <a:ext cx="5876925" cy="954087"/>
          </a:xfrm>
          <a:prstGeom prst="rect">
            <a:avLst/>
          </a:prstGeom>
          <a:noFill/>
          <a:ln>
            <a:noFill/>
          </a:ln>
        </p:spPr>
        <p:txBody>
          <a:bodyPr anchorCtr="0" anchor="t" bIns="45700" lIns="91425" spcFirstLastPara="1" rIns="91425" wrap="square" tIns="45700">
            <a:noAutofit/>
          </a:bodyPr>
          <a:lstStyle/>
          <a:p>
            <a:pPr indent="0" lvl="0" marL="114300" marR="0" rtl="0" algn="just">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Convenios de colaboración acordados </a:t>
            </a:r>
            <a:endParaRPr/>
          </a:p>
          <a:p>
            <a:pPr indent="0" lvl="0" marL="114300" marR="0" rtl="0" algn="just">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con distintas entidades:</a:t>
            </a:r>
            <a:endParaRPr/>
          </a:p>
        </p:txBody>
      </p:sp>
      <p:pic>
        <p:nvPicPr>
          <p:cNvPr id="173" name="Google Shape;173;p22"/>
          <p:cNvPicPr preferRelativeResize="0"/>
          <p:nvPr/>
        </p:nvPicPr>
        <p:blipFill rotWithShape="1">
          <a:blip r:embed="rId7">
            <a:alphaModFix/>
          </a:blip>
          <a:srcRect b="0" l="0" r="0" t="0"/>
          <a:stretch/>
        </p:blipFill>
        <p:spPr>
          <a:xfrm>
            <a:off x="6372225" y="3643312"/>
            <a:ext cx="1717675" cy="871537"/>
          </a:xfrm>
          <a:prstGeom prst="rect">
            <a:avLst/>
          </a:prstGeom>
          <a:noFill/>
          <a:ln>
            <a:noFill/>
          </a:ln>
        </p:spPr>
      </p:pic>
      <p:pic>
        <p:nvPicPr>
          <p:cNvPr id="174" name="Google Shape;174;p22"/>
          <p:cNvPicPr preferRelativeResize="0"/>
          <p:nvPr/>
        </p:nvPicPr>
        <p:blipFill rotWithShape="1">
          <a:blip r:embed="rId8">
            <a:alphaModFix/>
          </a:blip>
          <a:srcRect b="0" l="0" r="0" t="0"/>
          <a:stretch/>
        </p:blipFill>
        <p:spPr>
          <a:xfrm>
            <a:off x="8385175" y="4572000"/>
            <a:ext cx="1235075" cy="1060450"/>
          </a:xfrm>
          <a:prstGeom prst="rect">
            <a:avLst/>
          </a:prstGeom>
          <a:noFill/>
          <a:ln>
            <a:noFill/>
          </a:ln>
        </p:spPr>
      </p:pic>
      <p:pic>
        <p:nvPicPr>
          <p:cNvPr id="175" name="Google Shape;175;p22"/>
          <p:cNvPicPr preferRelativeResize="0"/>
          <p:nvPr/>
        </p:nvPicPr>
        <p:blipFill rotWithShape="1">
          <a:blip r:embed="rId9">
            <a:alphaModFix/>
          </a:blip>
          <a:srcRect b="0" l="0" r="0" t="0"/>
          <a:stretch/>
        </p:blipFill>
        <p:spPr>
          <a:xfrm>
            <a:off x="9696450" y="5868987"/>
            <a:ext cx="1976437" cy="5381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3"/>
          <p:cNvPicPr preferRelativeResize="0"/>
          <p:nvPr/>
        </p:nvPicPr>
        <p:blipFill rotWithShape="1">
          <a:blip r:embed="rId4">
            <a:alphaModFix/>
          </a:blip>
          <a:srcRect b="0" l="0" r="0" t="0"/>
          <a:stretch/>
        </p:blipFill>
        <p:spPr>
          <a:xfrm>
            <a:off x="6137275" y="450850"/>
            <a:ext cx="5729287" cy="6330950"/>
          </a:xfrm>
          <a:prstGeom prst="rect">
            <a:avLst/>
          </a:prstGeom>
          <a:noFill/>
          <a:ln>
            <a:noFill/>
          </a:ln>
        </p:spPr>
      </p:pic>
      <p:pic>
        <p:nvPicPr>
          <p:cNvPr id="181" name="Google Shape;181;p23"/>
          <p:cNvPicPr preferRelativeResize="0"/>
          <p:nvPr/>
        </p:nvPicPr>
        <p:blipFill rotWithShape="1">
          <a:blip r:embed="rId5">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82" name="Google Shape;182;p23"/>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183" name="Google Shape;183;p23"/>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84" name="Google Shape;184;p23"/>
          <p:cNvSpPr txBox="1"/>
          <p:nvPr/>
        </p:nvSpPr>
        <p:spPr>
          <a:xfrm>
            <a:off x="6735762" y="2216150"/>
            <a:ext cx="4540250" cy="954087"/>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Actividades  de colaboración </a:t>
            </a:r>
            <a:endParaRPr/>
          </a:p>
          <a:p>
            <a:pPr indent="0" lvl="0" marL="11430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con distintas entidades:</a:t>
            </a:r>
            <a:endParaRPr/>
          </a:p>
        </p:txBody>
      </p:sp>
      <p:pic>
        <p:nvPicPr>
          <p:cNvPr id="185" name="Google Shape;185;p23"/>
          <p:cNvPicPr preferRelativeResize="0"/>
          <p:nvPr/>
        </p:nvPicPr>
        <p:blipFill rotWithShape="1">
          <a:blip r:embed="rId7">
            <a:alphaModFix/>
          </a:blip>
          <a:srcRect b="0" l="0" r="0" t="0"/>
          <a:stretch/>
        </p:blipFill>
        <p:spPr>
          <a:xfrm>
            <a:off x="6372225" y="3687762"/>
            <a:ext cx="1495425" cy="760412"/>
          </a:xfrm>
          <a:prstGeom prst="rect">
            <a:avLst/>
          </a:prstGeom>
          <a:noFill/>
          <a:ln>
            <a:noFill/>
          </a:ln>
        </p:spPr>
      </p:pic>
      <p:pic>
        <p:nvPicPr>
          <p:cNvPr id="186" name="Google Shape;186;p23"/>
          <p:cNvPicPr preferRelativeResize="0"/>
          <p:nvPr/>
        </p:nvPicPr>
        <p:blipFill rotWithShape="1">
          <a:blip r:embed="rId8">
            <a:alphaModFix/>
          </a:blip>
          <a:srcRect b="0" l="0" r="0" t="0"/>
          <a:stretch/>
        </p:blipFill>
        <p:spPr>
          <a:xfrm>
            <a:off x="7959725" y="4603750"/>
            <a:ext cx="2084387" cy="954087"/>
          </a:xfrm>
          <a:prstGeom prst="rect">
            <a:avLst/>
          </a:prstGeom>
          <a:noFill/>
          <a:ln>
            <a:noFill/>
          </a:ln>
        </p:spPr>
      </p:pic>
      <p:pic>
        <p:nvPicPr>
          <p:cNvPr id="187" name="Google Shape;187;p23"/>
          <p:cNvPicPr preferRelativeResize="0"/>
          <p:nvPr/>
        </p:nvPicPr>
        <p:blipFill rotWithShape="1">
          <a:blip r:embed="rId9">
            <a:alphaModFix/>
          </a:blip>
          <a:srcRect b="0" l="0" r="0" t="0"/>
          <a:stretch/>
        </p:blipFill>
        <p:spPr>
          <a:xfrm>
            <a:off x="9923462" y="5722937"/>
            <a:ext cx="1828800" cy="6842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descr="Imagen que contiene objeto, burbuja, mesa, plano&#10;&#10;Descripción generada automáticamente" id="93" name="Google Shape;93;p14"/>
          <p:cNvPicPr preferRelativeResize="0"/>
          <p:nvPr/>
        </p:nvPicPr>
        <p:blipFill rotWithShape="1">
          <a:blip r:embed="rId4">
            <a:alphaModFix/>
          </a:blip>
          <a:srcRect b="0" l="0" r="0" t="0"/>
          <a:stretch/>
        </p:blipFill>
        <p:spPr>
          <a:xfrm>
            <a:off x="6142037" y="509587"/>
            <a:ext cx="5727700" cy="6026150"/>
          </a:xfrm>
          <a:prstGeom prst="rect">
            <a:avLst/>
          </a:prstGeom>
          <a:noFill/>
          <a:ln>
            <a:noFill/>
          </a:ln>
        </p:spPr>
      </p:pic>
      <p:pic>
        <p:nvPicPr>
          <p:cNvPr id="94" name="Google Shape;94;p14"/>
          <p:cNvPicPr preferRelativeResize="0"/>
          <p:nvPr/>
        </p:nvPicPr>
        <p:blipFill rotWithShape="1">
          <a:blip r:embed="rId5">
            <a:alphaModFix/>
          </a:blip>
          <a:srcRect b="20095" l="0" r="1" t="27290"/>
          <a:stretch/>
        </p:blipFill>
        <p:spPr>
          <a:xfrm>
            <a:off x="322262" y="322262"/>
            <a:ext cx="5727700" cy="6213475"/>
          </a:xfrm>
          <a:prstGeom prst="rect">
            <a:avLst/>
          </a:prstGeom>
          <a:noFill/>
          <a:ln>
            <a:noFill/>
          </a:ln>
        </p:spPr>
      </p:pic>
      <p:pic>
        <p:nvPicPr>
          <p:cNvPr descr="https://www.secot.org/imagenes_new/secot_logoslogan.jpg" id="95" name="Google Shape;95;p14"/>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96" name="Google Shape;96;p14"/>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SECOT GIPUZKOA</a:t>
            </a:r>
            <a:endParaRPr/>
          </a:p>
        </p:txBody>
      </p:sp>
      <p:sp>
        <p:nvSpPr>
          <p:cNvPr id="97" name="Google Shape;97;p14"/>
          <p:cNvSpPr txBox="1"/>
          <p:nvPr/>
        </p:nvSpPr>
        <p:spPr>
          <a:xfrm>
            <a:off x="6249987" y="2339975"/>
            <a:ext cx="5511800" cy="2606675"/>
          </a:xfrm>
          <a:prstGeom prst="rect">
            <a:avLst/>
          </a:prstGeom>
          <a:noFill/>
          <a:ln>
            <a:noFill/>
          </a:ln>
        </p:spPr>
        <p:txBody>
          <a:bodyPr anchorCtr="0" anchor="t" bIns="91425" lIns="91425" spcFirstLastPara="1" rIns="91425" wrap="square" tIns="91425">
            <a:noAutofit/>
          </a:bodyPr>
          <a:lstStyle/>
          <a:p>
            <a:pPr indent="-114300" lvl="0" marL="0" marR="0" rtl="0" algn="l">
              <a:lnSpc>
                <a:spcPct val="90000"/>
              </a:lnSpc>
              <a:spcBef>
                <a:spcPts val="0"/>
              </a:spcBef>
              <a:spcAft>
                <a:spcPts val="0"/>
              </a:spcAft>
              <a:buClr>
                <a:schemeClr val="lt1"/>
              </a:buClr>
              <a:buSzPts val="1800"/>
              <a:buFont typeface="Noto Sans Symbols"/>
              <a:buChar char="❑"/>
            </a:pPr>
            <a:r>
              <a:rPr b="0" i="0" lang="en-US" sz="1800" u="none" cap="none" strike="noStrike">
                <a:solidFill>
                  <a:schemeClr val="lt1"/>
                </a:solidFill>
                <a:latin typeface="Lato Hairline"/>
                <a:ea typeface="Lato Hairline"/>
                <a:cs typeface="Lato Hairline"/>
                <a:sym typeface="Lato Hairline"/>
              </a:rPr>
              <a:t> </a:t>
            </a:r>
            <a:r>
              <a:rPr b="0" i="0" lang="en-US" sz="2000" u="none" cap="none" strike="noStrike">
                <a:solidFill>
                  <a:schemeClr val="lt1"/>
                </a:solidFill>
                <a:latin typeface="Lato Hairline"/>
                <a:ea typeface="Lato Hairline"/>
                <a:cs typeface="Lato Hairline"/>
                <a:sym typeface="Lato Hairline"/>
              </a:rPr>
              <a:t>Asociación sin Ánimo de Lucro, declarada de Utilidad Pública.</a:t>
            </a:r>
            <a:endParaRPr/>
          </a:p>
          <a:p>
            <a:pPr indent="0" lvl="0" marL="0" marR="0" rtl="0" algn="l">
              <a:lnSpc>
                <a:spcPct val="90000"/>
              </a:lnSpc>
              <a:spcBef>
                <a:spcPts val="1000"/>
              </a:spcBef>
              <a:spcAft>
                <a:spcPts val="0"/>
              </a:spcAft>
              <a:buClr>
                <a:schemeClr val="dk1"/>
              </a:buClr>
              <a:buSzPts val="2000"/>
              <a:buFont typeface="Noto Sans Symbols"/>
              <a:buNone/>
            </a:pPr>
            <a:r>
              <a:t/>
            </a:r>
            <a:endParaRPr b="0" i="0" sz="2000" u="none" cap="none" strike="noStrike">
              <a:solidFill>
                <a:schemeClr val="lt1"/>
              </a:solidFill>
              <a:latin typeface="Lato Hairline"/>
              <a:ea typeface="Lato Hairline"/>
              <a:cs typeface="Lato Hairline"/>
              <a:sym typeface="Lato Hairline"/>
            </a:endParaRPr>
          </a:p>
          <a:p>
            <a:pPr indent="-127000" lvl="0" marL="0" marR="0" rtl="0" algn="l">
              <a:lnSpc>
                <a:spcPct val="90000"/>
              </a:lnSpc>
              <a:spcBef>
                <a:spcPts val="1000"/>
              </a:spcBef>
              <a:spcAft>
                <a:spcPts val="0"/>
              </a:spcAft>
              <a:buClr>
                <a:schemeClr val="lt1"/>
              </a:buClr>
              <a:buSzPts val="2000"/>
              <a:buFont typeface="Noto Sans Symbols"/>
              <a:buChar char="❑"/>
            </a:pPr>
            <a:r>
              <a:rPr b="0" i="0" lang="en-US" sz="2000" u="none" cap="none" strike="noStrike">
                <a:solidFill>
                  <a:schemeClr val="lt1"/>
                </a:solidFill>
                <a:latin typeface="Lato Hairline"/>
                <a:ea typeface="Lato Hairline"/>
                <a:cs typeface="Lato Hairline"/>
                <a:sym typeface="Lato Hairline"/>
              </a:rPr>
              <a:t> Creada en 1989 a iniciativa del Círculo de Empresarios y con el apoyo del Consejo Superior de Cámaras de Comercio y Acción social Empresarial.</a:t>
            </a:r>
            <a:endParaRPr/>
          </a:p>
          <a:p>
            <a:pPr indent="0" lvl="0" marL="0" marR="0" rtl="0" algn="l">
              <a:lnSpc>
                <a:spcPct val="90000"/>
              </a:lnSpc>
              <a:spcBef>
                <a:spcPts val="1000"/>
              </a:spcBef>
              <a:spcAft>
                <a:spcPts val="0"/>
              </a:spcAft>
              <a:buClr>
                <a:schemeClr val="dk1"/>
              </a:buClr>
              <a:buSzPts val="2000"/>
              <a:buFont typeface="Noto Sans Symbols"/>
              <a:buNone/>
            </a:pPr>
            <a:r>
              <a:t/>
            </a:r>
            <a:endParaRPr b="0" i="0" sz="2000" u="none" cap="none" strike="noStrike">
              <a:solidFill>
                <a:schemeClr val="lt1"/>
              </a:solidFill>
              <a:latin typeface="Lato Hairline"/>
              <a:ea typeface="Lato Hairline"/>
              <a:cs typeface="Lato Hairline"/>
              <a:sym typeface="Lato Hairline"/>
            </a:endParaRPr>
          </a:p>
          <a:p>
            <a:pPr indent="-127000" lvl="0" marL="0" marR="0" rtl="0" algn="l">
              <a:lnSpc>
                <a:spcPct val="90000"/>
              </a:lnSpc>
              <a:spcBef>
                <a:spcPts val="1000"/>
              </a:spcBef>
              <a:spcAft>
                <a:spcPts val="0"/>
              </a:spcAft>
              <a:buClr>
                <a:schemeClr val="lt1"/>
              </a:buClr>
              <a:buSzPts val="2000"/>
              <a:buFont typeface="Noto Sans Symbols"/>
              <a:buChar char="❑"/>
            </a:pPr>
            <a:r>
              <a:rPr b="0" i="0" lang="en-US" sz="2000" u="none" cap="none" strike="noStrike">
                <a:solidFill>
                  <a:schemeClr val="lt1"/>
                </a:solidFill>
                <a:latin typeface="Lato Hairline"/>
                <a:ea typeface="Lato Hairline"/>
                <a:cs typeface="Lato Hairline"/>
                <a:sym typeface="Lato Hairline"/>
              </a:rPr>
              <a:t> Los Seniors -más de 1.200 - son personas que deciden, libre y voluntariamente, dedicar parte de su tiempo a colaborar con la Asociación en el desarrollo de sus fines.</a:t>
            </a:r>
            <a:endParaRPr/>
          </a:p>
          <a:p>
            <a:pPr indent="0" lvl="0" marL="0" marR="0" rtl="0" algn="l">
              <a:lnSpc>
                <a:spcPct val="90000"/>
              </a:lnSpc>
              <a:spcBef>
                <a:spcPts val="600"/>
              </a:spcBef>
              <a:spcAft>
                <a:spcPts val="0"/>
              </a:spcAft>
              <a:buClr>
                <a:schemeClr val="dk1"/>
              </a:buClr>
              <a:buSzPts val="1800"/>
              <a:buFont typeface="Calibri"/>
              <a:buNone/>
            </a:pPr>
            <a:r>
              <a:t/>
            </a:r>
            <a:endParaRPr b="0" i="0" sz="1800" u="none" cap="none" strike="noStrike">
              <a:solidFill>
                <a:schemeClr val="lt1"/>
              </a:solidFill>
              <a:latin typeface="Lato Hairline"/>
              <a:ea typeface="Lato Hairline"/>
              <a:cs typeface="Lato Hairline"/>
              <a:sym typeface="Lato Hairline"/>
            </a:endParaRPr>
          </a:p>
          <a:p>
            <a:pPr indent="0" lvl="0" marL="0" marR="0" rtl="0" algn="l">
              <a:lnSpc>
                <a:spcPct val="100000"/>
              </a:lnSpc>
              <a:spcBef>
                <a:spcPts val="0"/>
              </a:spcBef>
              <a:spcAft>
                <a:spcPts val="0"/>
              </a:spcAft>
              <a:buNone/>
            </a:pPr>
            <a:r>
              <a:t/>
            </a:r>
            <a:endParaRPr b="0" i="0" sz="1800" u="none">
              <a:solidFill>
                <a:schemeClr val="lt1"/>
              </a:solidFill>
              <a:latin typeface="Lato Hairline"/>
              <a:ea typeface="Lato Hairline"/>
              <a:cs typeface="Lato Hairline"/>
              <a:sym typeface="Lato Hairli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5"/>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id="103" name="Google Shape;103;p15"/>
          <p:cNvPicPr preferRelativeResize="0"/>
          <p:nvPr/>
        </p:nvPicPr>
        <p:blipFill rotWithShape="1">
          <a:blip r:embed="rId5">
            <a:alphaModFix/>
          </a:blip>
          <a:srcRect b="0" l="9202" r="0" t="0"/>
          <a:stretch/>
        </p:blipFill>
        <p:spPr>
          <a:xfrm>
            <a:off x="6142037" y="322262"/>
            <a:ext cx="5727700" cy="6213475"/>
          </a:xfrm>
          <a:prstGeom prst="rect">
            <a:avLst/>
          </a:prstGeom>
          <a:noFill/>
          <a:ln>
            <a:noFill/>
          </a:ln>
        </p:spPr>
      </p:pic>
      <p:pic>
        <p:nvPicPr>
          <p:cNvPr descr="https://www.secot.org/imagenes_new/secot_logoslogan.jpg" id="104" name="Google Shape;104;p15"/>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105" name="Google Shape;105;p15"/>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06" name="Google Shape;106;p15"/>
          <p:cNvSpPr txBox="1"/>
          <p:nvPr/>
        </p:nvSpPr>
        <p:spPr>
          <a:xfrm>
            <a:off x="6142037" y="2016125"/>
            <a:ext cx="5745162" cy="4233862"/>
          </a:xfrm>
          <a:prstGeom prst="rect">
            <a:avLst/>
          </a:prstGeom>
          <a:noFill/>
          <a:ln>
            <a:noFill/>
          </a:ln>
        </p:spPr>
        <p:txBody>
          <a:bodyPr anchorCtr="0" anchor="t" bIns="91425" lIns="91425" spcFirstLastPara="1" rIns="91425" wrap="square" tIns="91425">
            <a:noAutofit/>
          </a:bodyPr>
          <a:lstStyle/>
          <a:p>
            <a:pPr indent="0" lvl="0" marL="114300" marR="0" rtl="0" algn="ctr">
              <a:lnSpc>
                <a:spcPct val="80000"/>
              </a:lnSpc>
              <a:spcBef>
                <a:spcPts val="0"/>
              </a:spcBef>
              <a:spcAft>
                <a:spcPts val="0"/>
              </a:spcAft>
              <a:buClr>
                <a:schemeClr val="lt1"/>
              </a:buClr>
              <a:buSzPts val="1900"/>
              <a:buFont typeface="Lato Hairline"/>
              <a:buNone/>
            </a:pPr>
            <a:r>
              <a:rPr b="0" i="0" lang="en-US" sz="1900" u="none">
                <a:solidFill>
                  <a:schemeClr val="lt1"/>
                </a:solidFill>
                <a:latin typeface="Lato Hairline"/>
                <a:ea typeface="Lato Hairline"/>
                <a:cs typeface="Lato Hairline"/>
                <a:sym typeface="Lato Hairline"/>
              </a:rPr>
              <a:t>O B J E T I V O S   F U N D A M E N T A L E S</a:t>
            </a:r>
            <a:endParaRPr/>
          </a:p>
          <a:p>
            <a:pPr indent="0" lvl="0" marL="114300" marR="0" rtl="0" algn="l">
              <a:lnSpc>
                <a:spcPct val="80000"/>
              </a:lnSpc>
              <a:spcBef>
                <a:spcPts val="600"/>
              </a:spcBef>
              <a:spcAft>
                <a:spcPts val="0"/>
              </a:spcAft>
              <a:buClr>
                <a:srgbClr val="B7B7B7"/>
              </a:buClr>
              <a:buSzPts val="200"/>
              <a:buFont typeface="Noto Sans Symbols"/>
              <a:buNone/>
            </a:pPr>
            <a:r>
              <a:t/>
            </a:r>
            <a:endParaRPr b="0" i="0" sz="1400" u="none">
              <a:solidFill>
                <a:schemeClr val="lt1"/>
              </a:solidFill>
              <a:latin typeface="Lato Light"/>
              <a:ea typeface="Lato Light"/>
              <a:cs typeface="Lato Light"/>
              <a:sym typeface="Lato Light"/>
            </a:endParaRPr>
          </a:p>
          <a:p>
            <a:pPr indent="0" lvl="0" marL="114300" marR="0" rtl="0" algn="l">
              <a:lnSpc>
                <a:spcPct val="80000"/>
              </a:lnSpc>
              <a:spcBef>
                <a:spcPts val="600"/>
              </a:spcBef>
              <a:spcAft>
                <a:spcPts val="0"/>
              </a:spcAft>
              <a:buClr>
                <a:srgbClr val="B7B7B7"/>
              </a:buClr>
              <a:buSzPts val="200"/>
              <a:buFont typeface="Noto Sans Symbols"/>
              <a:buNone/>
            </a:pPr>
            <a:r>
              <a:t/>
            </a:r>
            <a:endParaRPr b="0" i="0" sz="1600" u="none">
              <a:solidFill>
                <a:schemeClr val="lt1"/>
              </a:solidFill>
              <a:latin typeface="Lato Light"/>
              <a:ea typeface="Lato Light"/>
              <a:cs typeface="Lato Light"/>
              <a:sym typeface="Lato Light"/>
            </a:endParaRPr>
          </a:p>
          <a:p>
            <a:pPr indent="0" lvl="0" marL="114300" marR="0" rtl="0" algn="l">
              <a:lnSpc>
                <a:spcPct val="80000"/>
              </a:lnSpc>
              <a:spcBef>
                <a:spcPts val="600"/>
              </a:spcBef>
              <a:spcAft>
                <a:spcPts val="0"/>
              </a:spcAft>
              <a:buClr>
                <a:srgbClr val="B7B7B7"/>
              </a:buClr>
              <a:buSzPts val="200"/>
              <a:buFont typeface="Noto Sans Symbols"/>
              <a:buNone/>
            </a:pPr>
            <a:r>
              <a:t/>
            </a:r>
            <a:endParaRPr b="0" i="0" sz="1600" u="none">
              <a:solidFill>
                <a:schemeClr val="lt1"/>
              </a:solidFill>
              <a:latin typeface="Lato Light"/>
              <a:ea typeface="Lato Light"/>
              <a:cs typeface="Lato Light"/>
              <a:sym typeface="Lato Light"/>
            </a:endParaRPr>
          </a:p>
          <a:p>
            <a:pPr indent="-12700" lvl="0" marL="114300" marR="0" rtl="0" algn="l">
              <a:lnSpc>
                <a:spcPct val="80000"/>
              </a:lnSpc>
              <a:spcBef>
                <a:spcPts val="600"/>
              </a:spcBef>
              <a:spcAft>
                <a:spcPts val="0"/>
              </a:spcAft>
              <a:buClr>
                <a:srgbClr val="B7B7B7"/>
              </a:buClr>
              <a:buSzPts val="200"/>
              <a:buFont typeface="Noto Sans Symbols"/>
              <a:buChar char="❑"/>
            </a:pPr>
            <a:r>
              <a:rPr b="0" i="0" lang="en-US" sz="2000" u="none">
                <a:solidFill>
                  <a:schemeClr val="lt1"/>
                </a:solidFill>
                <a:latin typeface="Lato Light"/>
                <a:ea typeface="Lato Light"/>
                <a:cs typeface="Lato Light"/>
                <a:sym typeface="Lato Light"/>
              </a:rPr>
              <a:t>Un desarrollo emocional armónico así como una buena salud física    y mental de las personas mayores mejorando su calidad de vida. </a:t>
            </a:r>
            <a:endParaRPr/>
          </a:p>
          <a:p>
            <a:pPr indent="0" lvl="0" marL="114300" marR="0" rtl="0" algn="l">
              <a:lnSpc>
                <a:spcPct val="80000"/>
              </a:lnSpc>
              <a:spcBef>
                <a:spcPts val="600"/>
              </a:spcBef>
              <a:spcAft>
                <a:spcPts val="0"/>
              </a:spcAft>
              <a:buClr>
                <a:srgbClr val="B7B7B7"/>
              </a:buClr>
              <a:buSzPts val="200"/>
              <a:buFont typeface="Noto Sans Symbols"/>
              <a:buNone/>
            </a:pPr>
            <a:r>
              <a:t/>
            </a:r>
            <a:endParaRPr b="0" i="0" sz="2000" u="none">
              <a:solidFill>
                <a:schemeClr val="lt1"/>
              </a:solidFill>
              <a:latin typeface="Lato Light"/>
              <a:ea typeface="Lato Light"/>
              <a:cs typeface="Lato Light"/>
              <a:sym typeface="Lato Light"/>
            </a:endParaRPr>
          </a:p>
          <a:p>
            <a:pPr indent="-12700" lvl="0" marL="114300" marR="0" rtl="0" algn="l">
              <a:lnSpc>
                <a:spcPct val="80000"/>
              </a:lnSpc>
              <a:spcBef>
                <a:spcPts val="600"/>
              </a:spcBef>
              <a:spcAft>
                <a:spcPts val="0"/>
              </a:spcAft>
              <a:buClr>
                <a:srgbClr val="B7B7B7"/>
              </a:buClr>
              <a:buSzPts val="200"/>
              <a:buFont typeface="Noto Sans Symbols"/>
              <a:buChar char="❑"/>
            </a:pPr>
            <a:r>
              <a:rPr b="0" i="0" lang="en-US" sz="2000" u="none">
                <a:solidFill>
                  <a:schemeClr val="lt1"/>
                </a:solidFill>
                <a:latin typeface="Lato Light"/>
                <a:ea typeface="Lato Light"/>
                <a:cs typeface="Lato Light"/>
                <a:sym typeface="Lato Light"/>
              </a:rPr>
              <a:t>Gracias al desempeño de la actividad  profesional e intelectual propiciada  por el voluntariado de asesoramiento empresarial, el fomento de relaciones intergeneracionales.</a:t>
            </a:r>
            <a:endParaRPr/>
          </a:p>
          <a:p>
            <a:pPr indent="0" lvl="0" marL="0" marR="0" rtl="0" algn="l">
              <a:lnSpc>
                <a:spcPct val="100000"/>
              </a:lnSpc>
              <a:spcBef>
                <a:spcPts val="0"/>
              </a:spcBef>
              <a:spcAft>
                <a:spcPts val="0"/>
              </a:spcAft>
              <a:buNone/>
            </a:pPr>
            <a:r>
              <a:t/>
            </a:r>
            <a:endParaRPr b="0" i="0" sz="2000" u="none">
              <a:solidFill>
                <a:schemeClr val="lt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12" name="Google Shape;112;p16"/>
          <p:cNvPicPr preferRelativeResize="0"/>
          <p:nvPr/>
        </p:nvPicPr>
        <p:blipFill rotWithShape="1">
          <a:blip r:embed="rId5">
            <a:alphaModFix/>
          </a:blip>
          <a:srcRect b="0" l="0" r="0" t="0"/>
          <a:stretch/>
        </p:blipFill>
        <p:spPr>
          <a:xfrm>
            <a:off x="0" y="0"/>
            <a:ext cx="2139950" cy="1214437"/>
          </a:xfrm>
          <a:prstGeom prst="rect">
            <a:avLst/>
          </a:prstGeom>
          <a:noFill/>
          <a:ln>
            <a:noFill/>
          </a:ln>
        </p:spPr>
      </p:pic>
      <p:pic>
        <p:nvPicPr>
          <p:cNvPr descr="Imagen que contiene persona, hombre, interior, pared&#10;&#10;Descripción generada automáticamente" id="113" name="Google Shape;113;p16"/>
          <p:cNvPicPr preferRelativeResize="0"/>
          <p:nvPr/>
        </p:nvPicPr>
        <p:blipFill rotWithShape="1">
          <a:blip r:embed="rId6">
            <a:alphaModFix/>
          </a:blip>
          <a:srcRect b="0" l="0" r="0" t="0"/>
          <a:stretch/>
        </p:blipFill>
        <p:spPr>
          <a:xfrm>
            <a:off x="6161087" y="322262"/>
            <a:ext cx="5862637" cy="6213475"/>
          </a:xfrm>
          <a:prstGeom prst="rect">
            <a:avLst/>
          </a:prstGeom>
          <a:noFill/>
          <a:ln>
            <a:noFill/>
          </a:ln>
        </p:spPr>
      </p:pic>
      <p:sp>
        <p:nvSpPr>
          <p:cNvPr id="114" name="Google Shape;114;p16"/>
          <p:cNvSpPr txBox="1"/>
          <p:nvPr/>
        </p:nvSpPr>
        <p:spPr>
          <a:xfrm>
            <a:off x="7735887" y="1074737"/>
            <a:ext cx="390683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15" name="Google Shape;115;p16"/>
          <p:cNvSpPr txBox="1"/>
          <p:nvPr/>
        </p:nvSpPr>
        <p:spPr>
          <a:xfrm>
            <a:off x="6337300" y="2563812"/>
            <a:ext cx="5508625" cy="5170487"/>
          </a:xfrm>
          <a:prstGeom prst="rect">
            <a:avLst/>
          </a:prstGeom>
          <a:noFill/>
          <a:ln>
            <a:noFill/>
          </a:ln>
        </p:spPr>
        <p:txBody>
          <a:bodyPr anchorCtr="0" anchor="t" bIns="45700" lIns="91425" spcFirstLastPara="1" rIns="91425" wrap="square" tIns="45700">
            <a:noAutofit/>
          </a:bodyPr>
          <a:lstStyle/>
          <a:p>
            <a:pPr indent="-285750" lvl="0" marL="285750" marR="0" rtl="0" algn="just">
              <a:lnSpc>
                <a:spcPct val="100000"/>
              </a:lnSpc>
              <a:spcBef>
                <a:spcPts val="0"/>
              </a:spcBef>
              <a:spcAft>
                <a:spcPts val="0"/>
              </a:spcAft>
              <a:buClr>
                <a:schemeClr val="lt1"/>
              </a:buClr>
              <a:buSzPts val="2200"/>
              <a:buFont typeface="Noto Sans Symbols"/>
              <a:buChar char="❑"/>
            </a:pPr>
            <a:r>
              <a:rPr b="0" i="0" lang="en-US" sz="2200" u="none">
                <a:solidFill>
                  <a:schemeClr val="lt1"/>
                </a:solidFill>
                <a:latin typeface="Lato Hairline"/>
                <a:ea typeface="Lato Hairline"/>
                <a:cs typeface="Lato Hairline"/>
                <a:sym typeface="Lato Hairline"/>
              </a:rPr>
              <a:t>Total imparcialidad, no teniendo los asesores otro punto de referencia  para emitir sus recomendaciones que el correcto análisis de la realidad que les dicte su profesionalidad.</a:t>
            </a:r>
            <a:endParaRPr/>
          </a:p>
          <a:p>
            <a:pPr indent="-146050" lvl="0" marL="285750" marR="0" rtl="0" algn="just">
              <a:lnSpc>
                <a:spcPct val="100000"/>
              </a:lnSpc>
              <a:spcBef>
                <a:spcPts val="0"/>
              </a:spcBef>
              <a:spcAft>
                <a:spcPts val="0"/>
              </a:spcAft>
              <a:buClr>
                <a:schemeClr val="dk1"/>
              </a:buClr>
              <a:buSzPts val="2200"/>
              <a:buFont typeface="Noto Sans Symbols"/>
              <a:buNone/>
            </a:pPr>
            <a:r>
              <a:t/>
            </a:r>
            <a:endParaRPr b="0" i="0" sz="2200" u="none">
              <a:solidFill>
                <a:schemeClr val="lt1"/>
              </a:solidFill>
              <a:latin typeface="Lato Hairline"/>
              <a:ea typeface="Lato Hairline"/>
              <a:cs typeface="Lato Hairline"/>
              <a:sym typeface="Lato Hairline"/>
            </a:endParaRPr>
          </a:p>
          <a:p>
            <a:pPr indent="-146050" lvl="0" marL="285750" marR="0" rtl="0" algn="just">
              <a:lnSpc>
                <a:spcPct val="100000"/>
              </a:lnSpc>
              <a:spcBef>
                <a:spcPts val="0"/>
              </a:spcBef>
              <a:spcAft>
                <a:spcPts val="0"/>
              </a:spcAft>
              <a:buClr>
                <a:schemeClr val="dk1"/>
              </a:buClr>
              <a:buSzPts val="2200"/>
              <a:buFont typeface="Noto Sans Symbols"/>
              <a:buNone/>
            </a:pPr>
            <a:r>
              <a:t/>
            </a:r>
            <a:endParaRPr b="0" i="0" sz="2200" u="none">
              <a:solidFill>
                <a:schemeClr val="lt1"/>
              </a:solidFill>
              <a:latin typeface="Lato Hairline"/>
              <a:ea typeface="Lato Hairline"/>
              <a:cs typeface="Lato Hairline"/>
              <a:sym typeface="Lato Hairline"/>
            </a:endParaRPr>
          </a:p>
          <a:p>
            <a:pPr indent="-285750" lvl="0" marL="285750" marR="0" rtl="0" algn="just">
              <a:lnSpc>
                <a:spcPct val="100000"/>
              </a:lnSpc>
              <a:spcBef>
                <a:spcPts val="0"/>
              </a:spcBef>
              <a:spcAft>
                <a:spcPts val="0"/>
              </a:spcAft>
              <a:buClr>
                <a:schemeClr val="lt1"/>
              </a:buClr>
              <a:buSzPts val="2200"/>
              <a:buFont typeface="Noto Sans Symbols"/>
              <a:buChar char="❑"/>
            </a:pPr>
            <a:r>
              <a:rPr b="0" i="0" lang="en-US" sz="2200" u="none">
                <a:solidFill>
                  <a:schemeClr val="lt1"/>
                </a:solidFill>
                <a:latin typeface="Lato Hairline"/>
                <a:ea typeface="Lato Hairline"/>
                <a:cs typeface="Lato Hairline"/>
                <a:sym typeface="Lato Hairline"/>
              </a:rPr>
              <a:t>Respeto al libre juego de los legítimos intereses que se desenvuelven en los mercados y campos donde realiza su actuación. </a:t>
            </a:r>
            <a:endParaRPr/>
          </a:p>
          <a:p>
            <a:pPr indent="-146050" lvl="0" marL="285750" marR="0" rtl="0" algn="just">
              <a:lnSpc>
                <a:spcPct val="100000"/>
              </a:lnSpc>
              <a:spcBef>
                <a:spcPts val="0"/>
              </a:spcBef>
              <a:spcAft>
                <a:spcPts val="0"/>
              </a:spcAft>
              <a:buClr>
                <a:schemeClr val="dk1"/>
              </a:buClr>
              <a:buSzPts val="2200"/>
              <a:buFont typeface="Noto Sans Symbols"/>
              <a:buNone/>
            </a:pPr>
            <a:r>
              <a:t/>
            </a:r>
            <a:endParaRPr b="0" i="0" sz="2200" u="none">
              <a:solidFill>
                <a:schemeClr val="lt1"/>
              </a:solidFill>
              <a:latin typeface="Lato Hairline"/>
              <a:ea typeface="Lato Hairline"/>
              <a:cs typeface="Lato Hairline"/>
              <a:sym typeface="Lato Hairline"/>
            </a:endParaRPr>
          </a:p>
          <a:p>
            <a:pPr indent="-146050" lvl="0" marL="285750" marR="0" rtl="0" algn="just">
              <a:lnSpc>
                <a:spcPct val="100000"/>
              </a:lnSpc>
              <a:spcBef>
                <a:spcPts val="0"/>
              </a:spcBef>
              <a:spcAft>
                <a:spcPts val="0"/>
              </a:spcAft>
              <a:buClr>
                <a:schemeClr val="dk1"/>
              </a:buClr>
              <a:buSzPts val="2200"/>
              <a:buFont typeface="Noto Sans Symbols"/>
              <a:buNone/>
            </a:pPr>
            <a:r>
              <a:t/>
            </a:r>
            <a:endParaRPr b="0" i="0" sz="2200" u="none">
              <a:solidFill>
                <a:schemeClr val="lt1"/>
              </a:solidFill>
              <a:latin typeface="Lato Hairline"/>
              <a:ea typeface="Lato Hairline"/>
              <a:cs typeface="Lato Hairline"/>
              <a:sym typeface="Lato Hairline"/>
            </a:endParaRPr>
          </a:p>
          <a:p>
            <a:pPr indent="-285750" lvl="0" marL="285750" marR="0" rtl="0" algn="just">
              <a:lnSpc>
                <a:spcPct val="100000"/>
              </a:lnSpc>
              <a:spcBef>
                <a:spcPts val="0"/>
              </a:spcBef>
              <a:spcAft>
                <a:spcPts val="0"/>
              </a:spcAft>
              <a:buClr>
                <a:schemeClr val="lt1"/>
              </a:buClr>
              <a:buSzPts val="2200"/>
              <a:buFont typeface="Noto Sans Symbols"/>
              <a:buChar char="❑"/>
            </a:pPr>
            <a:r>
              <a:rPr b="0" i="0" lang="en-US" sz="2200" u="none">
                <a:solidFill>
                  <a:schemeClr val="lt1"/>
                </a:solidFill>
                <a:latin typeface="Lato Hairline"/>
                <a:ea typeface="Lato Hairline"/>
                <a:cs typeface="Lato Hairline"/>
                <a:sym typeface="Lato Hairline"/>
              </a:rPr>
              <a:t>No hace competencia a consultoras comerciales.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17"/>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id="121" name="Google Shape;121;p17"/>
          <p:cNvPicPr preferRelativeResize="0"/>
          <p:nvPr/>
        </p:nvPicPr>
        <p:blipFill rotWithShape="1">
          <a:blip r:embed="rId5">
            <a:alphaModFix/>
          </a:blip>
          <a:srcRect b="0" l="9202" r="0" t="0"/>
          <a:stretch/>
        </p:blipFill>
        <p:spPr>
          <a:xfrm>
            <a:off x="6142037" y="322262"/>
            <a:ext cx="5727700" cy="6213475"/>
          </a:xfrm>
          <a:prstGeom prst="rect">
            <a:avLst/>
          </a:prstGeom>
          <a:noFill/>
          <a:ln>
            <a:noFill/>
          </a:ln>
        </p:spPr>
      </p:pic>
      <p:pic>
        <p:nvPicPr>
          <p:cNvPr descr="https://www.secot.org/imagenes_new/secot_logoslogan.jpg" id="122" name="Google Shape;122;p17"/>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123" name="Google Shape;123;p17"/>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24" name="Google Shape;124;p17"/>
          <p:cNvSpPr txBox="1"/>
          <p:nvPr/>
        </p:nvSpPr>
        <p:spPr>
          <a:xfrm>
            <a:off x="6096000" y="1901825"/>
            <a:ext cx="5511800" cy="2605087"/>
          </a:xfrm>
          <a:prstGeom prst="rect">
            <a:avLst/>
          </a:prstGeom>
          <a:noFill/>
          <a:ln>
            <a:noFill/>
          </a:ln>
        </p:spPr>
        <p:txBody>
          <a:bodyPr anchorCtr="0" anchor="t" bIns="91425" lIns="91425" spcFirstLastPara="1" rIns="91425" wrap="square" tIns="91425">
            <a:noAutofit/>
          </a:bodyPr>
          <a:lstStyle/>
          <a:p>
            <a:pPr indent="0" lvl="0" marL="114300" marR="0" rtl="0" algn="l">
              <a:lnSpc>
                <a:spcPct val="90000"/>
              </a:lnSpc>
              <a:spcBef>
                <a:spcPts val="0"/>
              </a:spcBef>
              <a:spcAft>
                <a:spcPts val="0"/>
              </a:spcAft>
              <a:buClr>
                <a:schemeClr val="lt1"/>
              </a:buClr>
              <a:buSzPts val="1400"/>
              <a:buFont typeface="Lato Hairline"/>
              <a:buNone/>
            </a:pPr>
            <a:r>
              <a:rPr b="0" i="0" lang="en-US" sz="1400" u="none">
                <a:solidFill>
                  <a:schemeClr val="lt1"/>
                </a:solidFill>
                <a:latin typeface="Lato Hairline"/>
                <a:ea typeface="Lato Hairline"/>
                <a:cs typeface="Lato Hairline"/>
                <a:sym typeface="Lato Hairline"/>
              </a:rPr>
              <a:t>  </a:t>
            </a:r>
            <a:endParaRPr/>
          </a:p>
          <a:p>
            <a:pPr indent="0" lvl="0" marL="114300" marR="0" rtl="0" algn="l">
              <a:lnSpc>
                <a:spcPct val="90000"/>
              </a:lnSpc>
              <a:spcBef>
                <a:spcPts val="1000"/>
              </a:spcBef>
              <a:spcAft>
                <a:spcPts val="0"/>
              </a:spcAft>
              <a:buClr>
                <a:schemeClr val="lt1"/>
              </a:buClr>
              <a:buSzPts val="2400"/>
              <a:buFont typeface="Lato Hairline"/>
              <a:buNone/>
            </a:pPr>
            <a:r>
              <a:rPr b="0" i="0" lang="en-US" sz="2400" u="none">
                <a:solidFill>
                  <a:schemeClr val="lt1"/>
                </a:solidFill>
                <a:latin typeface="Lato Hairline"/>
                <a:ea typeface="Lato Hairline"/>
                <a:cs typeface="Lato Hairline"/>
                <a:sym typeface="Lato Hairline"/>
              </a:rPr>
              <a:t>L Í N E A S   D E   A C T U A C I Ó N</a:t>
            </a:r>
            <a:endParaRPr/>
          </a:p>
          <a:p>
            <a:pPr indent="0" lvl="0" marL="114300" marR="0" rtl="0" algn="l">
              <a:lnSpc>
                <a:spcPct val="90000"/>
              </a:lnSpc>
              <a:spcBef>
                <a:spcPts val="1000"/>
              </a:spcBef>
              <a:spcAft>
                <a:spcPts val="0"/>
              </a:spcAft>
              <a:buClr>
                <a:schemeClr val="lt1"/>
              </a:buClr>
              <a:buSzPts val="2400"/>
              <a:buFont typeface="Lato Hairline"/>
              <a:buNone/>
            </a:pPr>
            <a:r>
              <a:rPr b="0" i="0" lang="en-US" sz="2400" u="none">
                <a:solidFill>
                  <a:schemeClr val="lt1"/>
                </a:solidFill>
                <a:latin typeface="Lato Hairline"/>
                <a:ea typeface="Lato Hairline"/>
                <a:cs typeface="Lato Hairline"/>
                <a:sym typeface="Lato Hairline"/>
              </a:rPr>
              <a:t> </a:t>
            </a:r>
            <a:endParaRPr/>
          </a:p>
          <a:p>
            <a:pPr indent="0" lvl="0" marL="114300" marR="0" rtl="0" algn="l">
              <a:lnSpc>
                <a:spcPct val="90000"/>
              </a:lnSpc>
              <a:spcBef>
                <a:spcPts val="1000"/>
              </a:spcBef>
              <a:spcAft>
                <a:spcPts val="0"/>
              </a:spcAft>
              <a:buClr>
                <a:schemeClr val="lt1"/>
              </a:buClr>
              <a:buSzPts val="1600"/>
              <a:buFont typeface="Lato Hairline"/>
              <a:buNone/>
            </a:pPr>
            <a:r>
              <a:rPr b="0" i="0" lang="en-US" sz="1600" u="none">
                <a:solidFill>
                  <a:schemeClr val="lt1"/>
                </a:solidFill>
                <a:latin typeface="Lato Hairline"/>
                <a:ea typeface="Lato Hairline"/>
                <a:cs typeface="Lato Hairline"/>
                <a:sym typeface="Lato Hairline"/>
              </a:rPr>
              <a:t> </a:t>
            </a:r>
            <a:endParaRPr/>
          </a:p>
          <a:p>
            <a:pPr indent="-139700" lvl="3" marL="13716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Asesoramiento.</a:t>
            </a:r>
            <a:endParaRPr/>
          </a:p>
          <a:p>
            <a:pPr indent="-139700" lvl="3" marL="13716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Proyectos.</a:t>
            </a:r>
            <a:endParaRPr/>
          </a:p>
          <a:p>
            <a:pPr indent="-139700" lvl="3" marL="13716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Formación.</a:t>
            </a:r>
            <a:endParaRPr/>
          </a:p>
          <a:p>
            <a:pPr indent="-139700" lvl="3" marL="13716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Seminarios y conferencias.</a:t>
            </a:r>
            <a:endParaRPr/>
          </a:p>
          <a:p>
            <a:pPr indent="-139700" lvl="3" marL="13716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Foro de pensamiento.</a:t>
            </a:r>
            <a:endParaRPr/>
          </a:p>
          <a:p>
            <a:pPr indent="0" lvl="0" marL="114300" marR="0" rtl="0" algn="l">
              <a:lnSpc>
                <a:spcPct val="90000"/>
              </a:lnSpc>
              <a:spcBef>
                <a:spcPts val="600"/>
              </a:spcBef>
              <a:spcAft>
                <a:spcPts val="0"/>
              </a:spcAft>
              <a:buClr>
                <a:schemeClr val="dk1"/>
              </a:buClr>
              <a:buSzPts val="1600"/>
              <a:buFont typeface="Noto Sans Symbols"/>
              <a:buNone/>
            </a:pPr>
            <a:r>
              <a:t/>
            </a:r>
            <a:endParaRPr b="0" i="0" sz="1600" u="none">
              <a:solidFill>
                <a:schemeClr val="lt1"/>
              </a:solidFill>
              <a:latin typeface="Lato Hairline"/>
              <a:ea typeface="Lato Hairline"/>
              <a:cs typeface="Lato Hairline"/>
              <a:sym typeface="Lato Hairline"/>
            </a:endParaRPr>
          </a:p>
          <a:p>
            <a:pPr indent="0" lvl="0" marL="0" marR="0" rtl="0" algn="l">
              <a:lnSpc>
                <a:spcPct val="100000"/>
              </a:lnSpc>
              <a:spcBef>
                <a:spcPts val="0"/>
              </a:spcBef>
              <a:spcAft>
                <a:spcPts val="0"/>
              </a:spcAft>
              <a:buNone/>
            </a:pPr>
            <a:r>
              <a:t/>
            </a:r>
            <a:endParaRPr b="0" i="0" sz="1600" u="none">
              <a:solidFill>
                <a:schemeClr val="lt1"/>
              </a:solidFill>
              <a:latin typeface="Lato Hairline"/>
              <a:ea typeface="Lato Hairline"/>
              <a:cs typeface="Lato Hairline"/>
              <a:sym typeface="Lato Hairli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30" name="Google Shape;130;p18"/>
          <p:cNvPicPr preferRelativeResize="0"/>
          <p:nvPr/>
        </p:nvPicPr>
        <p:blipFill rotWithShape="1">
          <a:blip r:embed="rId5">
            <a:alphaModFix/>
          </a:blip>
          <a:srcRect b="0" l="0" r="0" t="0"/>
          <a:stretch/>
        </p:blipFill>
        <p:spPr>
          <a:xfrm>
            <a:off x="0" y="0"/>
            <a:ext cx="2139950" cy="1214437"/>
          </a:xfrm>
          <a:prstGeom prst="rect">
            <a:avLst/>
          </a:prstGeom>
          <a:noFill/>
          <a:ln>
            <a:noFill/>
          </a:ln>
        </p:spPr>
      </p:pic>
      <p:pic>
        <p:nvPicPr>
          <p:cNvPr descr="Imagen que contiene persona, hombre, interior, pared&#10;&#10;Descripción generada automáticamente" id="131" name="Google Shape;131;p18"/>
          <p:cNvPicPr preferRelativeResize="0"/>
          <p:nvPr/>
        </p:nvPicPr>
        <p:blipFill rotWithShape="1">
          <a:blip r:embed="rId6">
            <a:alphaModFix/>
          </a:blip>
          <a:srcRect b="0" l="0" r="0" t="0"/>
          <a:stretch/>
        </p:blipFill>
        <p:spPr>
          <a:xfrm>
            <a:off x="6161087" y="322262"/>
            <a:ext cx="5862637" cy="6213475"/>
          </a:xfrm>
          <a:prstGeom prst="rect">
            <a:avLst/>
          </a:prstGeom>
          <a:noFill/>
          <a:ln>
            <a:noFill/>
          </a:ln>
        </p:spPr>
      </p:pic>
      <p:sp>
        <p:nvSpPr>
          <p:cNvPr id="132" name="Google Shape;132;p18"/>
          <p:cNvSpPr txBox="1"/>
          <p:nvPr/>
        </p:nvSpPr>
        <p:spPr>
          <a:xfrm>
            <a:off x="7016750" y="820737"/>
            <a:ext cx="3905250"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a:t>
            </a:r>
            <a:endParaRPr/>
          </a:p>
        </p:txBody>
      </p:sp>
      <p:sp>
        <p:nvSpPr>
          <p:cNvPr id="133" name="Google Shape;133;p18"/>
          <p:cNvSpPr txBox="1"/>
          <p:nvPr/>
        </p:nvSpPr>
        <p:spPr>
          <a:xfrm>
            <a:off x="6213475" y="1766887"/>
            <a:ext cx="5511800" cy="4408487"/>
          </a:xfrm>
          <a:prstGeom prst="rect">
            <a:avLst/>
          </a:prstGeom>
          <a:noFill/>
          <a:ln>
            <a:noFill/>
          </a:ln>
        </p:spPr>
        <p:txBody>
          <a:bodyPr anchorCtr="0" anchor="t" bIns="91425" lIns="91425" spcFirstLastPara="1" rIns="91425" wrap="square" tIns="91425">
            <a:noAutofit/>
          </a:bodyPr>
          <a:lstStyle/>
          <a:p>
            <a:pPr indent="0" lvl="0" marL="114300" marR="0" rtl="0" algn="ctr">
              <a:lnSpc>
                <a:spcPct val="90000"/>
              </a:lnSpc>
              <a:spcBef>
                <a:spcPts val="0"/>
              </a:spcBef>
              <a:spcAft>
                <a:spcPts val="0"/>
              </a:spcAft>
              <a:buClr>
                <a:schemeClr val="lt1"/>
              </a:buClr>
              <a:buSzPts val="1400"/>
              <a:buFont typeface="Lato Hairline"/>
              <a:buNone/>
            </a:pPr>
            <a:r>
              <a:rPr b="0" i="0" lang="en-US" sz="1400" u="none">
                <a:solidFill>
                  <a:schemeClr val="lt1"/>
                </a:solidFill>
                <a:latin typeface="Lato Hairline"/>
                <a:ea typeface="Lato Hairline"/>
                <a:cs typeface="Lato Hairline"/>
                <a:sym typeface="Lato Hairline"/>
              </a:rPr>
              <a:t> </a:t>
            </a:r>
            <a:endParaRPr/>
          </a:p>
          <a:p>
            <a:pPr indent="0" lvl="0" marL="114300" marR="0" rtl="0" algn="ctr">
              <a:lnSpc>
                <a:spcPct val="90000"/>
              </a:lnSpc>
              <a:spcBef>
                <a:spcPts val="1000"/>
              </a:spcBef>
              <a:spcAft>
                <a:spcPts val="0"/>
              </a:spcAft>
              <a:buClr>
                <a:schemeClr val="lt1"/>
              </a:buClr>
              <a:buSzPts val="2400"/>
              <a:buFont typeface="Lato Hairline"/>
              <a:buNone/>
            </a:pPr>
            <a:r>
              <a:rPr b="0" i="0" lang="en-US" sz="2400" u="none">
                <a:solidFill>
                  <a:schemeClr val="lt1"/>
                </a:solidFill>
                <a:latin typeface="Lato Hairline"/>
                <a:ea typeface="Lato Hairline"/>
                <a:cs typeface="Lato Hairline"/>
                <a:sym typeface="Lato Hairline"/>
              </a:rPr>
              <a:t>E N  C I F R A S</a:t>
            </a:r>
            <a:endParaRPr/>
          </a:p>
          <a:p>
            <a:pPr indent="0" lvl="0" marL="114300" marR="0" rtl="0" algn="ctr">
              <a:lnSpc>
                <a:spcPct val="90000"/>
              </a:lnSpc>
              <a:spcBef>
                <a:spcPts val="1000"/>
              </a:spcBef>
              <a:spcAft>
                <a:spcPts val="0"/>
              </a:spcAft>
              <a:buClr>
                <a:schemeClr val="lt1"/>
              </a:buClr>
              <a:buSzPts val="2400"/>
              <a:buFont typeface="Lato Hairline"/>
              <a:buNone/>
            </a:pPr>
            <a:r>
              <a:rPr b="0" i="0" lang="en-US" sz="2400" u="none">
                <a:solidFill>
                  <a:schemeClr val="lt1"/>
                </a:solidFill>
                <a:latin typeface="Lato Hairline"/>
                <a:ea typeface="Lato Hairline"/>
                <a:cs typeface="Lato Hairline"/>
                <a:sym typeface="Lato Hairline"/>
              </a:rPr>
              <a:t>  </a:t>
            </a:r>
            <a:endParaRPr/>
          </a:p>
          <a:p>
            <a:pPr indent="-139700" lvl="2" marL="9144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2.368 proyectos de asesoría</a:t>
            </a:r>
            <a:endParaRPr/>
          </a:p>
          <a:p>
            <a:pPr indent="-139700" lvl="2" marL="9144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2.410 socios protectores,</a:t>
            </a:r>
            <a:endParaRPr/>
          </a:p>
          <a:p>
            <a:pPr indent="-139700" lvl="2" marL="9144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255 puestos de trabajo.</a:t>
            </a:r>
            <a:endParaRPr/>
          </a:p>
          <a:p>
            <a:pPr indent="-139700" lvl="2" marL="9144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144 empresas creadas.</a:t>
            </a:r>
            <a:endParaRPr/>
          </a:p>
          <a:p>
            <a:pPr indent="-139700" lvl="2" marL="91440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Lato Hairline"/>
                <a:ea typeface="Lato Hairline"/>
                <a:cs typeface="Lato Hairline"/>
                <a:sym typeface="Lato Hairline"/>
              </a:rPr>
              <a:t>1.136 seniors.</a:t>
            </a:r>
            <a:endParaRPr/>
          </a:p>
          <a:p>
            <a:pPr indent="0" lvl="0" marL="114300" marR="0" rtl="0" algn="ctr">
              <a:lnSpc>
                <a:spcPct val="90000"/>
              </a:lnSpc>
              <a:spcBef>
                <a:spcPts val="1000"/>
              </a:spcBef>
              <a:spcAft>
                <a:spcPts val="0"/>
              </a:spcAft>
              <a:buClr>
                <a:schemeClr val="dk1"/>
              </a:buClr>
              <a:buSzPts val="2000"/>
              <a:buFont typeface="Calibri"/>
              <a:buNone/>
            </a:pPr>
            <a:r>
              <a:t/>
            </a:r>
            <a:endParaRPr b="1" i="0" sz="2000" u="none">
              <a:solidFill>
                <a:schemeClr val="lt1"/>
              </a:solidFill>
              <a:latin typeface="Lato Hairline"/>
              <a:ea typeface="Lato Hairline"/>
              <a:cs typeface="Lato Hairline"/>
              <a:sym typeface="Lato Hairline"/>
            </a:endParaRPr>
          </a:p>
          <a:p>
            <a:pPr indent="0" lvl="0" marL="114300" marR="0" rtl="0" algn="ctr">
              <a:lnSpc>
                <a:spcPct val="90000"/>
              </a:lnSpc>
              <a:spcBef>
                <a:spcPts val="1000"/>
              </a:spcBef>
              <a:spcAft>
                <a:spcPts val="0"/>
              </a:spcAft>
              <a:buClr>
                <a:schemeClr val="lt1"/>
              </a:buClr>
              <a:buSzPts val="2000"/>
              <a:buFont typeface="Calibri"/>
              <a:buNone/>
            </a:pPr>
            <a:r>
              <a:rPr b="0" i="0" lang="en-US" sz="2000" u="sng">
                <a:solidFill>
                  <a:schemeClr val="hlink"/>
                </a:solidFill>
                <a:latin typeface="Calibri"/>
                <a:ea typeface="Calibri"/>
                <a:cs typeface="Calibri"/>
                <a:sym typeface="Calibri"/>
                <a:hlinkClick r:id="rId7"/>
              </a:rPr>
              <a:t>https://www.secot.org/</a:t>
            </a:r>
            <a:endParaRPr/>
          </a:p>
          <a:p>
            <a:pPr indent="0" lvl="0" marL="114300" marR="0" rtl="0" algn="l">
              <a:lnSpc>
                <a:spcPct val="90000"/>
              </a:lnSpc>
              <a:spcBef>
                <a:spcPts val="600"/>
              </a:spcBef>
              <a:spcAft>
                <a:spcPts val="0"/>
              </a:spcAft>
              <a:buClr>
                <a:schemeClr val="dk1"/>
              </a:buClr>
              <a:buSzPts val="1400"/>
              <a:buFont typeface="Calibri"/>
              <a:buNone/>
            </a:pPr>
            <a:r>
              <a:t/>
            </a:r>
            <a:endParaRPr b="0" i="0" sz="1400" u="none">
              <a:solidFill>
                <a:schemeClr val="lt1"/>
              </a:solidFill>
              <a:latin typeface="Lato Hairline"/>
              <a:ea typeface="Lato Hairline"/>
              <a:cs typeface="Lato Hairline"/>
              <a:sym typeface="Lato Hairline"/>
            </a:endParaRPr>
          </a:p>
          <a:p>
            <a:pPr indent="0" lvl="0" marL="0" marR="0" rtl="0" algn="l">
              <a:lnSpc>
                <a:spcPct val="100000"/>
              </a:lnSpc>
              <a:spcBef>
                <a:spcPts val="0"/>
              </a:spcBef>
              <a:spcAft>
                <a:spcPts val="0"/>
              </a:spcAft>
              <a:buNone/>
            </a:pPr>
            <a:r>
              <a:t/>
            </a:r>
            <a:endParaRPr b="0" i="0" sz="1400" u="none">
              <a:solidFill>
                <a:schemeClr val="lt1"/>
              </a:solidFill>
              <a:latin typeface="Lato Hairline"/>
              <a:ea typeface="Lato Hairline"/>
              <a:cs typeface="Lato Hairline"/>
              <a:sym typeface="Lato Hairli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id="139" name="Google Shape;139;p19"/>
          <p:cNvPicPr preferRelativeResize="0"/>
          <p:nvPr/>
        </p:nvPicPr>
        <p:blipFill rotWithShape="1">
          <a:blip r:embed="rId5">
            <a:alphaModFix/>
          </a:blip>
          <a:srcRect b="0" l="9202" r="0" t="0"/>
          <a:stretch/>
        </p:blipFill>
        <p:spPr>
          <a:xfrm>
            <a:off x="6142037" y="322262"/>
            <a:ext cx="5727700" cy="6213475"/>
          </a:xfrm>
          <a:prstGeom prst="rect">
            <a:avLst/>
          </a:prstGeom>
          <a:noFill/>
          <a:ln>
            <a:noFill/>
          </a:ln>
        </p:spPr>
      </p:pic>
      <p:pic>
        <p:nvPicPr>
          <p:cNvPr descr="https://www.secot.org/imagenes_new/secot_logoslogan.jpg" id="140" name="Google Shape;140;p19"/>
          <p:cNvPicPr preferRelativeResize="0"/>
          <p:nvPr/>
        </p:nvPicPr>
        <p:blipFill rotWithShape="1">
          <a:blip r:embed="rId6">
            <a:alphaModFix/>
          </a:blip>
          <a:srcRect b="0" l="0" r="0" t="0"/>
          <a:stretch/>
        </p:blipFill>
        <p:spPr>
          <a:xfrm>
            <a:off x="0" y="0"/>
            <a:ext cx="2139950" cy="1214437"/>
          </a:xfrm>
          <a:prstGeom prst="rect">
            <a:avLst/>
          </a:prstGeom>
          <a:noFill/>
          <a:ln>
            <a:noFill/>
          </a:ln>
        </p:spPr>
      </p:pic>
      <p:sp>
        <p:nvSpPr>
          <p:cNvPr id="141" name="Google Shape;141;p19"/>
          <p:cNvSpPr txBox="1"/>
          <p:nvPr/>
        </p:nvSpPr>
        <p:spPr>
          <a:xfrm>
            <a:off x="7653337" y="606425"/>
            <a:ext cx="3905250" cy="585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42" name="Google Shape;142;p19"/>
          <p:cNvSpPr txBox="1"/>
          <p:nvPr/>
        </p:nvSpPr>
        <p:spPr>
          <a:xfrm>
            <a:off x="6142037" y="1806575"/>
            <a:ext cx="5573712" cy="2605087"/>
          </a:xfrm>
          <a:prstGeom prst="rect">
            <a:avLst/>
          </a:prstGeom>
          <a:noFill/>
          <a:ln>
            <a:noFill/>
          </a:ln>
        </p:spPr>
        <p:txBody>
          <a:bodyPr anchorCtr="0" anchor="t" bIns="91425" lIns="91425" spcFirstLastPara="1" rIns="91425" wrap="square" tIns="91425">
            <a:noAutofit/>
          </a:bodyPr>
          <a:lstStyle/>
          <a:p>
            <a:pPr indent="0" lvl="0" marL="114300" marR="0" rtl="0" algn="just">
              <a:lnSpc>
                <a:spcPct val="90000"/>
              </a:lnSpc>
              <a:spcBef>
                <a:spcPts val="0"/>
              </a:spcBef>
              <a:spcAft>
                <a:spcPts val="0"/>
              </a:spcAft>
              <a:buClr>
                <a:schemeClr val="lt1"/>
              </a:buClr>
              <a:buSzPts val="2400"/>
              <a:buFont typeface="Calibri"/>
              <a:buNone/>
            </a:pPr>
            <a:r>
              <a:rPr b="0" i="0" lang="en-US" sz="2400" u="none">
                <a:solidFill>
                  <a:schemeClr val="lt1"/>
                </a:solidFill>
                <a:latin typeface="Calibri"/>
                <a:ea typeface="Calibri"/>
                <a:cs typeface="Calibri"/>
                <a:sym typeface="Calibri"/>
              </a:rPr>
              <a:t>Nuestra relación con IMH – Instituto de Máquina Herramienta - de Elgoibar, organismo adscrito a la Universidad del País Vasco - UPV -</a:t>
            </a:r>
            <a:endParaRPr/>
          </a:p>
          <a:p>
            <a:pPr indent="0" lvl="0" marL="114300" marR="0" rtl="0" algn="ctr">
              <a:lnSpc>
                <a:spcPct val="90000"/>
              </a:lnSpc>
              <a:spcBef>
                <a:spcPts val="1000"/>
              </a:spcBef>
              <a:spcAft>
                <a:spcPts val="0"/>
              </a:spcAft>
              <a:buClr>
                <a:schemeClr val="dk1"/>
              </a:buClr>
              <a:buSzPts val="2200"/>
              <a:buFont typeface="Calibri"/>
              <a:buNone/>
            </a:pPr>
            <a:r>
              <a:t/>
            </a:r>
            <a:endParaRPr b="0" i="0" sz="2200" u="none">
              <a:solidFill>
                <a:schemeClr val="lt1"/>
              </a:solidFill>
              <a:latin typeface="Calibri"/>
              <a:ea typeface="Calibri"/>
              <a:cs typeface="Calibri"/>
              <a:sym typeface="Calibri"/>
            </a:endParaRPr>
          </a:p>
          <a:p>
            <a:pPr indent="-285750" lvl="1" marL="74295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Calibri"/>
                <a:ea typeface="Calibri"/>
                <a:cs typeface="Calibri"/>
                <a:sym typeface="Calibri"/>
              </a:rPr>
              <a:t>Más de 250 tutorías de ECTs (Estudios Científico-Técnicos) en los últimos 20 años.</a:t>
            </a:r>
            <a:endParaRPr/>
          </a:p>
          <a:p>
            <a:pPr indent="-146050" lvl="1" marL="742950" marR="0" rtl="0" algn="l">
              <a:lnSpc>
                <a:spcPct val="90000"/>
              </a:lnSpc>
              <a:spcBef>
                <a:spcPts val="500"/>
              </a:spcBef>
              <a:spcAft>
                <a:spcPts val="0"/>
              </a:spcAft>
              <a:buClr>
                <a:schemeClr val="dk1"/>
              </a:buClr>
              <a:buSzPts val="2200"/>
              <a:buFont typeface="Noto Sans Symbols"/>
              <a:buNone/>
            </a:pPr>
            <a:r>
              <a:t/>
            </a:r>
            <a:endParaRPr b="0" i="0" sz="2200" u="none" cap="none" strike="noStrike">
              <a:solidFill>
                <a:schemeClr val="lt1"/>
              </a:solidFill>
              <a:latin typeface="Calibri"/>
              <a:ea typeface="Calibri"/>
              <a:cs typeface="Calibri"/>
              <a:sym typeface="Calibri"/>
            </a:endParaRPr>
          </a:p>
          <a:p>
            <a:pPr indent="-285750" lvl="1" marL="742950" marR="0" rtl="0" algn="l">
              <a:lnSpc>
                <a:spcPct val="90000"/>
              </a:lnSpc>
              <a:spcBef>
                <a:spcPts val="500"/>
              </a:spcBef>
              <a:spcAft>
                <a:spcPts val="0"/>
              </a:spcAft>
              <a:buClr>
                <a:schemeClr val="lt1"/>
              </a:buClr>
              <a:buSzPts val="2200"/>
              <a:buFont typeface="Noto Sans Symbols"/>
              <a:buChar char="❑"/>
            </a:pPr>
            <a:r>
              <a:rPr b="0" i="0" lang="en-US" sz="2200" u="none" cap="none" strike="noStrike">
                <a:solidFill>
                  <a:schemeClr val="lt1"/>
                </a:solidFill>
                <a:latin typeface="Calibri"/>
                <a:ea typeface="Calibri"/>
                <a:cs typeface="Calibri"/>
                <a:sym typeface="Calibri"/>
              </a:rPr>
              <a:t>Más de 200 tutorías de TFGs (Trabajos de Fin de Grado) en los últimos 20 años.</a:t>
            </a:r>
            <a:endParaRPr/>
          </a:p>
          <a:p>
            <a:pPr indent="0" lvl="0" marL="114300" marR="0" rtl="0" algn="l">
              <a:lnSpc>
                <a:spcPct val="90000"/>
              </a:lnSpc>
              <a:spcBef>
                <a:spcPts val="600"/>
              </a:spcBef>
              <a:spcAft>
                <a:spcPts val="0"/>
              </a:spcAft>
              <a:buClr>
                <a:schemeClr val="dk1"/>
              </a:buClr>
              <a:buSzPts val="2800"/>
              <a:buFont typeface="Calibri"/>
              <a:buNone/>
            </a:pPr>
            <a:r>
              <a:t/>
            </a:r>
            <a:endParaRPr b="0" i="0" sz="2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0"/>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48" name="Google Shape;148;p20"/>
          <p:cNvPicPr preferRelativeResize="0"/>
          <p:nvPr/>
        </p:nvPicPr>
        <p:blipFill rotWithShape="1">
          <a:blip r:embed="rId5">
            <a:alphaModFix/>
          </a:blip>
          <a:srcRect b="0" l="0" r="0" t="0"/>
          <a:stretch/>
        </p:blipFill>
        <p:spPr>
          <a:xfrm>
            <a:off x="0" y="0"/>
            <a:ext cx="2139950" cy="1214437"/>
          </a:xfrm>
          <a:prstGeom prst="rect">
            <a:avLst/>
          </a:prstGeom>
          <a:noFill/>
          <a:ln>
            <a:noFill/>
          </a:ln>
        </p:spPr>
      </p:pic>
      <p:pic>
        <p:nvPicPr>
          <p:cNvPr descr="Imagen que contiene persona, hombre, interior, pared&#10;&#10;Descripción generada automáticamente" id="149" name="Google Shape;149;p20"/>
          <p:cNvPicPr preferRelativeResize="0"/>
          <p:nvPr/>
        </p:nvPicPr>
        <p:blipFill rotWithShape="1">
          <a:blip r:embed="rId6">
            <a:alphaModFix/>
          </a:blip>
          <a:srcRect b="0" l="0" r="0" t="0"/>
          <a:stretch/>
        </p:blipFill>
        <p:spPr>
          <a:xfrm>
            <a:off x="6161087" y="406400"/>
            <a:ext cx="5862637" cy="6129337"/>
          </a:xfrm>
          <a:prstGeom prst="rect">
            <a:avLst/>
          </a:prstGeom>
          <a:noFill/>
          <a:ln>
            <a:noFill/>
          </a:ln>
        </p:spPr>
      </p:pic>
      <p:sp>
        <p:nvSpPr>
          <p:cNvPr id="150" name="Google Shape;150;p20"/>
          <p:cNvSpPr txBox="1"/>
          <p:nvPr/>
        </p:nvSpPr>
        <p:spPr>
          <a:xfrm>
            <a:off x="7629525" y="900112"/>
            <a:ext cx="390683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51" name="Google Shape;151;p20"/>
          <p:cNvSpPr txBox="1"/>
          <p:nvPr/>
        </p:nvSpPr>
        <p:spPr>
          <a:xfrm>
            <a:off x="6335712" y="1484312"/>
            <a:ext cx="5511800" cy="4738687"/>
          </a:xfrm>
          <a:prstGeom prst="rect">
            <a:avLst/>
          </a:prstGeom>
          <a:noFill/>
          <a:ln>
            <a:noFill/>
          </a:ln>
        </p:spPr>
        <p:txBody>
          <a:bodyPr anchorCtr="0" anchor="t" bIns="91425" lIns="91425" spcFirstLastPara="1" rIns="91425" wrap="square" tIns="91425">
            <a:noAutofit/>
          </a:bodyPr>
          <a:lstStyle/>
          <a:p>
            <a:pPr indent="0" lvl="0" marL="114300" marR="0" rtl="0" algn="just">
              <a:lnSpc>
                <a:spcPct val="90000"/>
              </a:lnSpc>
              <a:spcBef>
                <a:spcPts val="0"/>
              </a:spcBef>
              <a:spcAft>
                <a:spcPts val="0"/>
              </a:spcAft>
              <a:buClr>
                <a:schemeClr val="lt1"/>
              </a:buClr>
              <a:buSzPts val="2400"/>
              <a:buFont typeface="Lato Hairline"/>
              <a:buNone/>
            </a:pPr>
            <a:r>
              <a:rPr b="0" i="0" lang="en-US" sz="2400" u="none">
                <a:solidFill>
                  <a:schemeClr val="lt1"/>
                </a:solidFill>
                <a:latin typeface="Lato Hairline"/>
                <a:ea typeface="Lato Hairline"/>
                <a:cs typeface="Lato Hairline"/>
                <a:sym typeface="Lato Hairline"/>
              </a:rPr>
              <a:t>Nuestra relación con CEBANC – Centro de Formación Profesional y  Escuela de Cocina en San Sebastián -.</a:t>
            </a:r>
            <a:endParaRPr/>
          </a:p>
          <a:p>
            <a:pPr indent="0" lvl="0" marL="114300" marR="0" rtl="0" algn="ctr">
              <a:lnSpc>
                <a:spcPct val="90000"/>
              </a:lnSpc>
              <a:spcBef>
                <a:spcPts val="1000"/>
              </a:spcBef>
              <a:spcAft>
                <a:spcPts val="0"/>
              </a:spcAft>
              <a:buClr>
                <a:schemeClr val="dk1"/>
              </a:buClr>
              <a:buSzPts val="2000"/>
              <a:buFont typeface="Noto Sans Symbols"/>
              <a:buNone/>
            </a:pPr>
            <a:r>
              <a:t/>
            </a:r>
            <a:endParaRPr b="0" i="0" sz="2000" u="none">
              <a:solidFill>
                <a:schemeClr val="lt1"/>
              </a:solidFill>
              <a:latin typeface="Lato Hairline"/>
              <a:ea typeface="Lato Hairline"/>
              <a:cs typeface="Lato Hairline"/>
              <a:sym typeface="Lato Hairline"/>
            </a:endParaRPr>
          </a:p>
          <a:p>
            <a:pPr indent="-114300" lvl="0" marL="114300" marR="0" rtl="0" algn="just">
              <a:lnSpc>
                <a:spcPct val="90000"/>
              </a:lnSpc>
              <a:spcBef>
                <a:spcPts val="1000"/>
              </a:spcBef>
              <a:spcAft>
                <a:spcPts val="0"/>
              </a:spcAft>
              <a:buClr>
                <a:schemeClr val="lt1"/>
              </a:buClr>
              <a:buSzPts val="1800"/>
              <a:buFont typeface="Noto Sans Symbols"/>
              <a:buChar char="❑"/>
            </a:pPr>
            <a:r>
              <a:rPr b="0" i="0" lang="en-US" sz="1800" u="none">
                <a:solidFill>
                  <a:schemeClr val="lt1"/>
                </a:solidFill>
                <a:latin typeface="Lato Hairline"/>
                <a:ea typeface="Lato Hairline"/>
                <a:cs typeface="Lato Hairline"/>
                <a:sym typeface="Lato Hairline"/>
              </a:rPr>
              <a:t>Participación como ponentes y jurado en su jornada anual de emprendimiento.</a:t>
            </a:r>
            <a:endParaRPr/>
          </a:p>
          <a:p>
            <a:pPr indent="0" lvl="0" marL="114300" marR="0" rtl="0" algn="just">
              <a:lnSpc>
                <a:spcPct val="90000"/>
              </a:lnSpc>
              <a:spcBef>
                <a:spcPts val="1000"/>
              </a:spcBef>
              <a:spcAft>
                <a:spcPts val="0"/>
              </a:spcAft>
              <a:buClr>
                <a:schemeClr val="dk1"/>
              </a:buClr>
              <a:buSzPts val="1800"/>
              <a:buFont typeface="Noto Sans Symbols"/>
              <a:buNone/>
            </a:pPr>
            <a:r>
              <a:t/>
            </a:r>
            <a:endParaRPr b="0" i="0" sz="1800" u="none">
              <a:solidFill>
                <a:schemeClr val="lt1"/>
              </a:solidFill>
              <a:latin typeface="Lato Hairline"/>
              <a:ea typeface="Lato Hairline"/>
              <a:cs typeface="Lato Hairline"/>
              <a:sym typeface="Lato Hairline"/>
            </a:endParaRPr>
          </a:p>
          <a:p>
            <a:pPr indent="-114300" lvl="0" marL="114300" marR="0" rtl="0" algn="just">
              <a:lnSpc>
                <a:spcPct val="90000"/>
              </a:lnSpc>
              <a:spcBef>
                <a:spcPts val="1000"/>
              </a:spcBef>
              <a:spcAft>
                <a:spcPts val="0"/>
              </a:spcAft>
              <a:buClr>
                <a:schemeClr val="lt1"/>
              </a:buClr>
              <a:buSzPts val="1800"/>
              <a:buFont typeface="Noto Sans Symbols"/>
              <a:buChar char="❑"/>
            </a:pPr>
            <a:r>
              <a:rPr b="0" i="0" lang="en-US" sz="1800" u="none">
                <a:solidFill>
                  <a:schemeClr val="lt1"/>
                </a:solidFill>
                <a:latin typeface="Lato Hairline"/>
                <a:ea typeface="Lato Hairline"/>
                <a:cs typeface="Lato Hairline"/>
                <a:sym typeface="Lato Hairline"/>
              </a:rPr>
              <a:t>Colaboraciones varias de asesoramiento organizativo a petición de CEBANC, temas legales, contables, fiscales y laborales.</a:t>
            </a:r>
            <a:endParaRPr/>
          </a:p>
          <a:p>
            <a:pPr indent="0" lvl="0" marL="114300" marR="0" rtl="0" algn="just">
              <a:lnSpc>
                <a:spcPct val="90000"/>
              </a:lnSpc>
              <a:spcBef>
                <a:spcPts val="1000"/>
              </a:spcBef>
              <a:spcAft>
                <a:spcPts val="0"/>
              </a:spcAft>
              <a:buClr>
                <a:schemeClr val="dk1"/>
              </a:buClr>
              <a:buSzPts val="1800"/>
              <a:buFont typeface="Noto Sans Symbols"/>
              <a:buNone/>
            </a:pPr>
            <a:r>
              <a:t/>
            </a:r>
            <a:endParaRPr b="0" i="0" sz="1800" u="none">
              <a:solidFill>
                <a:schemeClr val="lt1"/>
              </a:solidFill>
              <a:latin typeface="Lato Hairline"/>
              <a:ea typeface="Lato Hairline"/>
              <a:cs typeface="Lato Hairline"/>
              <a:sym typeface="Lato Hairline"/>
            </a:endParaRPr>
          </a:p>
          <a:p>
            <a:pPr indent="-114300" lvl="0" marL="114300" marR="0" rtl="0" algn="just">
              <a:lnSpc>
                <a:spcPct val="90000"/>
              </a:lnSpc>
              <a:spcBef>
                <a:spcPts val="1000"/>
              </a:spcBef>
              <a:spcAft>
                <a:spcPts val="0"/>
              </a:spcAft>
              <a:buClr>
                <a:schemeClr val="lt1"/>
              </a:buClr>
              <a:buSzPts val="1800"/>
              <a:buFont typeface="Noto Sans Symbols"/>
              <a:buChar char="❑"/>
            </a:pPr>
            <a:r>
              <a:rPr b="0" i="0" lang="en-US" sz="1800" u="none">
                <a:solidFill>
                  <a:schemeClr val="lt1"/>
                </a:solidFill>
                <a:latin typeface="Lato Hairline"/>
                <a:ea typeface="Lato Hairline"/>
                <a:cs typeface="Lato Hairline"/>
                <a:sym typeface="Lato Hairline"/>
              </a:rPr>
              <a:t>Colaboración de SECOT  en el proyecto trianual INTGEN  del programa comunitario HORIZON 2020.</a:t>
            </a:r>
            <a:endParaRPr/>
          </a:p>
          <a:p>
            <a:pPr indent="0" lvl="0" marL="114300" marR="0" rtl="0" algn="l">
              <a:lnSpc>
                <a:spcPct val="90000"/>
              </a:lnSpc>
              <a:spcBef>
                <a:spcPts val="600"/>
              </a:spcBef>
              <a:spcAft>
                <a:spcPts val="0"/>
              </a:spcAft>
              <a:buClr>
                <a:schemeClr val="dk1"/>
              </a:buClr>
              <a:buSzPts val="2000"/>
              <a:buFont typeface="Calibri"/>
              <a:buNone/>
            </a:pPr>
            <a:r>
              <a:t/>
            </a:r>
            <a:endParaRPr b="0" i="0" sz="2000" u="none">
              <a:solidFill>
                <a:schemeClr val="lt1"/>
              </a:solidFill>
              <a:latin typeface="Lato Hairline"/>
              <a:ea typeface="Lato Hairline"/>
              <a:cs typeface="Lato Hairline"/>
              <a:sym typeface="Lato Hairline"/>
            </a:endParaRPr>
          </a:p>
          <a:p>
            <a:pPr indent="0" lvl="0" marL="0" marR="0" rtl="0" algn="l">
              <a:lnSpc>
                <a:spcPct val="100000"/>
              </a:lnSpc>
              <a:spcBef>
                <a:spcPts val="0"/>
              </a:spcBef>
              <a:spcAft>
                <a:spcPts val="0"/>
              </a:spcAft>
              <a:buNone/>
            </a:pPr>
            <a:r>
              <a:t/>
            </a:r>
            <a:endParaRPr b="0" i="0" sz="2000" u="none">
              <a:solidFill>
                <a:schemeClr val="lt1"/>
              </a:solidFill>
              <a:latin typeface="Lato Hairline"/>
              <a:ea typeface="Lato Hairline"/>
              <a:cs typeface="Lato Hairline"/>
              <a:sym typeface="Lato Hairli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1"/>
          <p:cNvPicPr preferRelativeResize="0"/>
          <p:nvPr/>
        </p:nvPicPr>
        <p:blipFill rotWithShape="1">
          <a:blip r:embed="rId4">
            <a:alphaModFix/>
          </a:blip>
          <a:srcRect b="20095" l="0" r="1" t="27290"/>
          <a:stretch/>
        </p:blipFill>
        <p:spPr>
          <a:xfrm>
            <a:off x="322262" y="322262"/>
            <a:ext cx="5727700" cy="6213475"/>
          </a:xfrm>
          <a:prstGeom prst="rect">
            <a:avLst/>
          </a:prstGeom>
          <a:noFill/>
          <a:ln>
            <a:noFill/>
          </a:ln>
        </p:spPr>
      </p:pic>
      <p:pic>
        <p:nvPicPr>
          <p:cNvPr descr="https://www.secot.org/imagenes_new/secot_logoslogan.jpg" id="157" name="Google Shape;157;p21"/>
          <p:cNvPicPr preferRelativeResize="0"/>
          <p:nvPr/>
        </p:nvPicPr>
        <p:blipFill rotWithShape="1">
          <a:blip r:embed="rId5">
            <a:alphaModFix/>
          </a:blip>
          <a:srcRect b="0" l="0" r="0" t="0"/>
          <a:stretch/>
        </p:blipFill>
        <p:spPr>
          <a:xfrm>
            <a:off x="0" y="0"/>
            <a:ext cx="2139950" cy="1214437"/>
          </a:xfrm>
          <a:prstGeom prst="rect">
            <a:avLst/>
          </a:prstGeom>
          <a:noFill/>
          <a:ln>
            <a:noFill/>
          </a:ln>
        </p:spPr>
      </p:pic>
      <p:pic>
        <p:nvPicPr>
          <p:cNvPr id="158" name="Google Shape;158;p21"/>
          <p:cNvPicPr preferRelativeResize="0"/>
          <p:nvPr/>
        </p:nvPicPr>
        <p:blipFill rotWithShape="1">
          <a:blip r:embed="rId6">
            <a:alphaModFix/>
          </a:blip>
          <a:srcRect b="0" l="0" r="0" t="0"/>
          <a:stretch/>
        </p:blipFill>
        <p:spPr>
          <a:xfrm>
            <a:off x="6137275" y="450850"/>
            <a:ext cx="5729287" cy="6330950"/>
          </a:xfrm>
          <a:prstGeom prst="rect">
            <a:avLst/>
          </a:prstGeom>
          <a:noFill/>
          <a:ln>
            <a:noFill/>
          </a:ln>
        </p:spPr>
      </p:pic>
      <p:sp>
        <p:nvSpPr>
          <p:cNvPr id="159" name="Google Shape;159;p21"/>
          <p:cNvSpPr txBox="1"/>
          <p:nvPr/>
        </p:nvSpPr>
        <p:spPr>
          <a:xfrm>
            <a:off x="7635875" y="806450"/>
            <a:ext cx="390683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a:solidFill>
                  <a:schemeClr val="lt1"/>
                </a:solidFill>
                <a:latin typeface="Calibri"/>
                <a:ea typeface="Calibri"/>
                <a:cs typeface="Calibri"/>
                <a:sym typeface="Calibri"/>
              </a:rPr>
              <a:t>SECOT GIPUZKOA</a:t>
            </a:r>
            <a:endParaRPr/>
          </a:p>
        </p:txBody>
      </p:sp>
      <p:sp>
        <p:nvSpPr>
          <p:cNvPr id="160" name="Google Shape;160;p21"/>
          <p:cNvSpPr txBox="1"/>
          <p:nvPr/>
        </p:nvSpPr>
        <p:spPr>
          <a:xfrm>
            <a:off x="6246812" y="1844675"/>
            <a:ext cx="5510212" cy="2605087"/>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chemeClr val="lt1"/>
              </a:buClr>
              <a:buSzPts val="2200"/>
              <a:buFont typeface="Calibri"/>
              <a:buNone/>
            </a:pPr>
            <a:r>
              <a:rPr b="0" i="0" lang="en-US" sz="2200" u="none">
                <a:solidFill>
                  <a:schemeClr val="lt1"/>
                </a:solidFill>
                <a:latin typeface="Calibri"/>
                <a:ea typeface="Calibri"/>
                <a:cs typeface="Calibri"/>
                <a:sym typeface="Calibri"/>
              </a:rPr>
              <a:t>Participación de los seniors de SECOT GIPUZKOA, como tutores de los promotores de los proyectos que se presentan en Gipuzkoa al programa EXPLORER,  patrocinado por CISE, el centro de emprendimiento del Banco  Santander.</a:t>
            </a:r>
            <a:endParaRPr/>
          </a:p>
          <a:p>
            <a:pPr indent="0" lvl="0" marL="0" marR="0" rtl="0" algn="l">
              <a:lnSpc>
                <a:spcPct val="100000"/>
              </a:lnSpc>
              <a:spcBef>
                <a:spcPts val="0"/>
              </a:spcBef>
              <a:spcAft>
                <a:spcPts val="0"/>
              </a:spcAft>
              <a:buNone/>
            </a:pPr>
            <a:r>
              <a:t/>
            </a:r>
            <a:endParaRPr b="0" i="0" sz="2200" u="none">
              <a:solidFill>
                <a:schemeClr val="lt1"/>
              </a:solidFill>
              <a:latin typeface="Calibri"/>
              <a:ea typeface="Calibri"/>
              <a:cs typeface="Calibri"/>
              <a:sym typeface="Calibri"/>
            </a:endParaRPr>
          </a:p>
        </p:txBody>
      </p:sp>
      <p:pic>
        <p:nvPicPr>
          <p:cNvPr id="161" name="Google Shape;161;p21"/>
          <p:cNvPicPr preferRelativeResize="0"/>
          <p:nvPr/>
        </p:nvPicPr>
        <p:blipFill rotWithShape="1">
          <a:blip r:embed="rId7">
            <a:alphaModFix/>
          </a:blip>
          <a:srcRect b="0" l="0" r="0" t="0"/>
          <a:stretch/>
        </p:blipFill>
        <p:spPr>
          <a:xfrm>
            <a:off x="6372225" y="4581525"/>
            <a:ext cx="1206500" cy="688975"/>
          </a:xfrm>
          <a:prstGeom prst="rect">
            <a:avLst/>
          </a:prstGeom>
          <a:noFill/>
          <a:ln>
            <a:noFill/>
          </a:ln>
        </p:spPr>
      </p:pic>
      <p:pic>
        <p:nvPicPr>
          <p:cNvPr descr="Logo" id="162" name="Google Shape;162;p21"/>
          <p:cNvPicPr preferRelativeResize="0"/>
          <p:nvPr/>
        </p:nvPicPr>
        <p:blipFill rotWithShape="1">
          <a:blip r:embed="rId8">
            <a:alphaModFix/>
          </a:blip>
          <a:srcRect b="0" l="0" r="0" t="0"/>
          <a:stretch/>
        </p:blipFill>
        <p:spPr>
          <a:xfrm>
            <a:off x="7951787" y="4800600"/>
            <a:ext cx="2371725" cy="1042987"/>
          </a:xfrm>
          <a:prstGeom prst="rect">
            <a:avLst/>
          </a:prstGeom>
          <a:noFill/>
          <a:ln>
            <a:noFill/>
          </a:ln>
        </p:spPr>
      </p:pic>
      <p:pic>
        <p:nvPicPr>
          <p:cNvPr id="163" name="Google Shape;163;p21"/>
          <p:cNvPicPr preferRelativeResize="0"/>
          <p:nvPr/>
        </p:nvPicPr>
        <p:blipFill rotWithShape="1">
          <a:blip r:embed="rId9">
            <a:alphaModFix/>
          </a:blip>
          <a:srcRect b="0" l="0" r="0" t="0"/>
          <a:stretch/>
        </p:blipFill>
        <p:spPr>
          <a:xfrm>
            <a:off x="9836150" y="5843587"/>
            <a:ext cx="1931987" cy="879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