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31D41-80FB-4294-9445-6DA3B0B06D69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A3E9-C49F-484E-B118-7D0D486F08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8726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191E79-1597-48D5-AF37-9D5B48266AB1}" type="slidenum">
              <a:rPr lang="es-ES" altLang="es-BO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ES" alt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SV" smtClean="0"/>
          </a:p>
        </p:txBody>
      </p:sp>
    </p:spTree>
    <p:extLst>
      <p:ext uri="{BB962C8B-B14F-4D97-AF65-F5344CB8AC3E}">
        <p14:creationId xmlns:p14="http://schemas.microsoft.com/office/powerpoint/2010/main" val="298874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2958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042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833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2776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7608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1973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1675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1032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2914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995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804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F8B1-0BB4-4235-9655-8EA7F88228ED}" type="datetimeFigureOut">
              <a:rPr lang="es-BO" smtClean="0"/>
              <a:t>04/10/2018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2B248-F444-44D7-B0E1-D1E41125D5E0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8672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PA%20SALVATIERRA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TCNL SALINAS\Pictures\EMBLEMA ROJO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00"/>
            <a:ext cx="1193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 descr="EMBLEMA EJERCIT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688"/>
            <a:ext cx="10810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Placa"/>
          <p:cNvSpPr/>
          <p:nvPr/>
        </p:nvSpPr>
        <p:spPr>
          <a:xfrm>
            <a:off x="1380120" y="188640"/>
            <a:ext cx="6336704" cy="648072"/>
          </a:xfrm>
          <a:prstGeom prst="plaque">
            <a:avLst/>
          </a:prstGeom>
          <a:solidFill>
            <a:srgbClr val="000066"/>
          </a:solidFill>
          <a:ln>
            <a:solidFill>
              <a:srgbClr val="000099"/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DISCRIMINACION LEY 045 </a:t>
            </a:r>
            <a:endParaRPr lang="es-BO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755576" y="1700808"/>
            <a:ext cx="77650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+mn-lt"/>
              </a:rPr>
              <a:t>GRUPO </a:t>
            </a:r>
            <a:r>
              <a:rPr lang="es-ES" sz="4000" b="1" dirty="0"/>
              <a:t>6</a:t>
            </a:r>
            <a:endParaRPr lang="es-ES" sz="4000" b="1" dirty="0">
              <a:latin typeface="+mn-lt"/>
            </a:endParaRPr>
          </a:p>
          <a:p>
            <a:pPr algn="ctr"/>
            <a:endParaRPr lang="es-ES" sz="1400" b="1" dirty="0">
              <a:latin typeface="+mn-lt"/>
            </a:endParaRPr>
          </a:p>
          <a:p>
            <a:pPr algn="ctr"/>
            <a:r>
              <a:rPr lang="es-ES" sz="4000" b="1" dirty="0">
                <a:latin typeface="+mn-lt"/>
              </a:rPr>
              <a:t>INTEGRANTES</a:t>
            </a:r>
          </a:p>
          <a:p>
            <a:pPr marL="463550" indent="-4635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MY. </a:t>
            </a:r>
            <a:r>
              <a:rPr lang="es-ES_tradnl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</a:t>
            </a:r>
            <a:r>
              <a:rPr lang="es-ES_tradnl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TEDDY WINDSOR MORALES GONZALES</a:t>
            </a:r>
          </a:p>
          <a:p>
            <a:pPr marL="463550" indent="-463550" algn="just">
              <a:buFont typeface="Wingdings" panose="05000000000000000000" pitchFamily="2" charset="2"/>
              <a:buChar char="Ø"/>
              <a:defRPr/>
            </a:pPr>
            <a:r>
              <a:rPr lang="es-ES_tradnl" sz="2400" b="1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ES_tradnl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INF. FERNANDO DAGA SORIA</a:t>
            </a:r>
            <a:endParaRPr lang="es-ES_tradnl" sz="2400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indent="-463550" algn="just">
              <a:buFont typeface="Wingdings" panose="05000000000000000000" pitchFamily="2" charset="2"/>
              <a:buChar char="Ø"/>
              <a:defRPr/>
            </a:pPr>
            <a:r>
              <a:rPr lang="es-ES_tradnl" sz="24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ES_tradnl" sz="24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ING. </a:t>
            </a:r>
            <a:r>
              <a:rPr lang="es-ES_tradnl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  DRAGON FUNES MELGAR</a:t>
            </a:r>
            <a:endParaRPr lang="es-ES_tradnl" sz="2400" b="1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indent="-4635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2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MY. INF. JUAN CARLOS ROCABADO RODRIGUEZ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5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547813" y="260350"/>
            <a:ext cx="446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SV" sz="3200" b="1">
              <a:latin typeface="Tahoma" pitchFamily="34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857250" y="285750"/>
            <a:ext cx="7000875" cy="5842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INSTANCIAS COMPETENTES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72188" y="2786063"/>
            <a:ext cx="2000250" cy="52387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PENAL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572250" y="1714500"/>
            <a:ext cx="1785938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Procesos Internos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00034" y="4857760"/>
            <a:ext cx="8143932" cy="1569660"/>
          </a:xfrm>
          <a:prstGeom prst="rect">
            <a:avLst/>
          </a:prstGeom>
          <a:solidFill>
            <a:srgbClr val="66FFFF"/>
          </a:solidFill>
          <a:ln>
            <a:solidFill>
              <a:srgbClr val="0070C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Todas las Instituciones Públicas deberán modificar sus Reglamentos  Internos de Personal, Reglamentos Disciplinarios u otros que corresponda a fin de luchar contra el racismo y toda forma de discriminación</a:t>
            </a:r>
          </a:p>
        </p:txBody>
      </p:sp>
      <p:pic>
        <p:nvPicPr>
          <p:cNvPr id="9226" name="25 Imagen" descr="http://1.bp.blogspot.com/_uAumZA62BM0/TIvK-Ud2XsI/AAAAAAAAAAc/GOxMYVesVk4/s1600/esclavitu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214438"/>
            <a:ext cx="2743200" cy="342106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28" name="27 Flecha derecha"/>
          <p:cNvSpPr/>
          <p:nvPr/>
        </p:nvSpPr>
        <p:spPr>
          <a:xfrm>
            <a:off x="5286375" y="3214688"/>
            <a:ext cx="1071563" cy="50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42875" y="1071563"/>
            <a:ext cx="3071813" cy="4619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CONSTITUCIONAL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14313" y="1785938"/>
            <a:ext cx="2357437" cy="101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Por medio de acciones constitucionales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 rot="10800000">
            <a:off x="2643188" y="1428750"/>
            <a:ext cx="928687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929313" y="1071563"/>
            <a:ext cx="2857500" cy="4619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ADMINISTRATIVA</a:t>
            </a:r>
          </a:p>
        </p:txBody>
      </p:sp>
      <p:sp>
        <p:nvSpPr>
          <p:cNvPr id="16" name="15 Flecha derecha"/>
          <p:cNvSpPr/>
          <p:nvPr/>
        </p:nvSpPr>
        <p:spPr>
          <a:xfrm>
            <a:off x="5357813" y="1428750"/>
            <a:ext cx="85725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215063" y="3714750"/>
            <a:ext cx="2357437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Por medio de acciones penales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4313" y="3143250"/>
            <a:ext cx="2357437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Principio de la “no discriminación”</a:t>
            </a:r>
            <a:endParaRPr lang="es-E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CuadroTexto"/>
          <p:cNvSpPr txBox="1"/>
          <p:nvPr/>
        </p:nvSpPr>
        <p:spPr>
          <a:xfrm>
            <a:off x="1691680" y="2958043"/>
            <a:ext cx="640871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OBJETO DE ESTUDIO </a:t>
            </a:r>
          </a:p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La discriminación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547664" y="4676943"/>
            <a:ext cx="640871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Campo de acción </a:t>
            </a:r>
          </a:p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La educación a nivel de las unidades del Ejército en los cuarteles 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1700064" y="860519"/>
            <a:ext cx="640871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Situación </a:t>
            </a:r>
            <a:r>
              <a:rPr lang="es-CL" sz="2400" b="1" dirty="0" err="1" smtClean="0">
                <a:solidFill>
                  <a:srgbClr val="FF0000"/>
                </a:solidFill>
              </a:rPr>
              <a:t>Problemica</a:t>
            </a:r>
            <a:r>
              <a:rPr lang="es-CL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CL" sz="2400" b="1" dirty="0" smtClean="0">
                <a:solidFill>
                  <a:schemeClr val="tx1"/>
                </a:solidFill>
              </a:rPr>
              <a:t>Los problemas que ocurren en las Unidades </a:t>
            </a:r>
            <a:r>
              <a:rPr lang="es-CL" sz="2400" b="1" dirty="0">
                <a:solidFill>
                  <a:schemeClr val="tx1"/>
                </a:solidFill>
              </a:rPr>
              <a:t>M</a:t>
            </a:r>
            <a:r>
              <a:rPr lang="es-CL" sz="2400" b="1" dirty="0" smtClean="0">
                <a:solidFill>
                  <a:schemeClr val="tx1"/>
                </a:solidFill>
              </a:rPr>
              <a:t>ilitares del ejercito por discriminación </a:t>
            </a:r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" y="908720"/>
            <a:ext cx="608488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ángulo 6"/>
          <p:cNvSpPr>
            <a:spLocks noChangeArrowheads="1"/>
          </p:cNvSpPr>
          <p:nvPr/>
        </p:nvSpPr>
        <p:spPr bwMode="auto">
          <a:xfrm>
            <a:off x="323850" y="5891038"/>
            <a:ext cx="8569325" cy="9223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/>
              <a:t>“Hay hombres que luchan un día y son buenos. Hay otros que luchan un año y son mejores. Hay quienes luchan muchos años y son muy buenos. Pero hay los que luchan toda la vida: esos son los imprescindibles.</a:t>
            </a:r>
          </a:p>
        </p:txBody>
      </p:sp>
      <p:sp>
        <p:nvSpPr>
          <p:cNvPr id="9" name="2 CuadroTexto"/>
          <p:cNvSpPr txBox="1"/>
          <p:nvPr/>
        </p:nvSpPr>
        <p:spPr>
          <a:xfrm>
            <a:off x="1404156" y="3356992"/>
            <a:ext cx="640871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LEY 045 CONTRA EL RACISMO Y TODA FORMA DE DISCRIMINACION </a:t>
            </a:r>
            <a:endParaRPr lang="es-CL" sz="24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3203848" cy="243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15324"/>
            <a:ext cx="4752528" cy="161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3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313" y="2428875"/>
            <a:ext cx="2714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 sz="2000" b="1">
              <a:latin typeface="Arial" charset="0"/>
              <a:cs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00750" y="2357438"/>
            <a:ext cx="2000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2800" b="1">
                <a:latin typeface="Arial" charset="0"/>
                <a:cs typeface="Times New Roman" pitchFamily="18" charset="0"/>
              </a:rPr>
              <a:t>       </a:t>
            </a:r>
            <a:endParaRPr lang="es-ES" b="1"/>
          </a:p>
        </p:txBody>
      </p:sp>
      <p:pic>
        <p:nvPicPr>
          <p:cNvPr id="3083" name="11 Imagen" descr="http://www.auladiez.com/imagenes/curso-elemental-unida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71688"/>
            <a:ext cx="3857625" cy="421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11 Rectángulo redondeado"/>
          <p:cNvSpPr/>
          <p:nvPr/>
        </p:nvSpPr>
        <p:spPr>
          <a:xfrm>
            <a:off x="4742050" y="1944833"/>
            <a:ext cx="4000500" cy="4643437"/>
          </a:xfrm>
          <a:prstGeom prst="roundRect">
            <a:avLst/>
          </a:prstGeom>
          <a:solidFill>
            <a:srgbClr val="00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b="1" dirty="0" smtClean="0">
                <a:solidFill>
                  <a:schemeClr val="tx1"/>
                </a:solidFill>
              </a:rPr>
              <a:t>OBJETO .- La presente ley tiene por objeto establecer mecanismos y procedimientos para la prevención  y sanción de actos de racismos y toda forma de discriminación en el marco de CPE y tratados internacionales.</a:t>
            </a:r>
          </a:p>
          <a:p>
            <a:pPr algn="ctr" eaLnBrk="1" hangingPunct="1">
              <a:defRPr/>
            </a:pPr>
            <a:r>
              <a:rPr lang="es-AR" b="1" dirty="0" smtClean="0">
                <a:solidFill>
                  <a:schemeClr val="tx1"/>
                </a:solidFill>
              </a:rPr>
              <a:t>OBJETIVOS.- la presente ley tiene como objetivos eliminar conductas de racismo y toda forma de discriminación y consolidar políticas publicas de protección y prevención de delitos de racismo y toda forma de discriminación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6206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</a:rPr>
              <a:t>LEY 045 CONTRA EL RACISMO Y TODA FORMA DE DISCRIMINACION </a:t>
            </a:r>
            <a:endParaRPr lang="es-C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000250" y="428625"/>
            <a:ext cx="5000625" cy="928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55"/>
              </a:avLst>
            </a:prstTxWarp>
          </a:bodyPr>
          <a:lstStyle/>
          <a:p>
            <a:pPr algn="ctr"/>
            <a:r>
              <a:rPr lang="es-CL" sz="32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PRINCIPIOS  GENERALES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000750" y="2357438"/>
            <a:ext cx="2000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2800" b="1">
                <a:latin typeface="Arial" charset="0"/>
                <a:cs typeface="Times New Roman" pitchFamily="18" charset="0"/>
              </a:rPr>
              <a:t>       </a:t>
            </a:r>
            <a:endParaRPr lang="es-ES" b="1"/>
          </a:p>
        </p:txBody>
      </p:sp>
      <p:pic>
        <p:nvPicPr>
          <p:cNvPr id="10244" name="8 Imagen" descr="http://www.fondoindigena.org/apc-aa-files/notiteca/items/el_diario_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14500"/>
            <a:ext cx="421481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14313" y="1714500"/>
            <a:ext cx="3143250" cy="400050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chemeClr val="bg1"/>
                </a:solidFill>
              </a:rPr>
              <a:t>INTERCULTURALIDAD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4313" y="3786188"/>
            <a:ext cx="2428875" cy="400050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chemeClr val="bg1"/>
                </a:solidFill>
              </a:rPr>
              <a:t>IGUALDAD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357938" y="1714500"/>
            <a:ext cx="2428875" cy="400050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chemeClr val="bg1"/>
                </a:solidFill>
              </a:rPr>
              <a:t>EQUIDAD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429375" y="3857625"/>
            <a:ext cx="2428875" cy="400050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chemeClr val="bg1"/>
                </a:solidFill>
              </a:rPr>
              <a:t>PROTECCIÒN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5750" y="2286000"/>
            <a:ext cx="2143125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O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 la interacción entre distintas culturas 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85750" y="4357688"/>
            <a:ext cx="2143125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O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Relación de semejanzas </a:t>
            </a:r>
          </a:p>
          <a:p>
            <a:pPr algn="ctr" eaLnBrk="1" hangingPunct="1">
              <a:defRPr/>
            </a:pPr>
            <a:r>
              <a:rPr lang="es-CO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Trato sin diferencias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643688" y="4572000"/>
            <a:ext cx="2143125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O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Contra el racismo y toda forma de discriminación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643688" y="2214563"/>
            <a:ext cx="2143125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O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 el trato justo sin establecer diferencias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411760" y="78582"/>
            <a:ext cx="3857625" cy="4643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973"/>
              </a:avLst>
            </a:prstTxWarp>
          </a:bodyPr>
          <a:lstStyle/>
          <a:p>
            <a:pPr algn="ctr"/>
            <a:r>
              <a:rPr lang="es-CL" sz="3200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DEFINICIONES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000750" y="2357438"/>
            <a:ext cx="2000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2800" b="1">
                <a:latin typeface="Arial" charset="0"/>
                <a:cs typeface="Times New Roman" pitchFamily="18" charset="0"/>
              </a:rPr>
              <a:t>       </a:t>
            </a:r>
            <a:endParaRPr lang="es-ES" b="1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23528" y="611396"/>
            <a:ext cx="29289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 smtClean="0"/>
              <a:t>DISCRIMINACION</a:t>
            </a:r>
            <a:endParaRPr lang="es-CO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3528" y="2060848"/>
            <a:ext cx="29289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 smtClean="0"/>
              <a:t>RAZA</a:t>
            </a:r>
            <a:endParaRPr lang="es-CO" b="1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3528" y="2564904"/>
            <a:ext cx="29289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 smtClean="0"/>
              <a:t>EQUIDAD DE GENERO</a:t>
            </a:r>
            <a:endParaRPr lang="es-CO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3988377" y="609541"/>
            <a:ext cx="4904103" cy="4431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Distinción, exclusión, restricción por motivos de Sexo</a:t>
            </a:r>
            <a:r>
              <a:rPr lang="es-AR" sz="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color, edad, orientación sexual e identidad de géneros,</a:t>
            </a:r>
          </a:p>
          <a:p>
            <a:pPr>
              <a:defRPr/>
            </a:pPr>
            <a:r>
              <a:rPr lang="es-AR" sz="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origen, cultura, nacionalidad, ciudadanía, idioma, credo religioso, ideología, filiación política o filosófica, estado civil, condición económica, social o de salud, profesión, ocupación u oficio, grado de instrucción, capacidades diferentes y/o discapacidad física</a:t>
            </a:r>
            <a:r>
              <a:rPr lang="es-AR" sz="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,, </a:t>
            </a:r>
            <a:r>
              <a:rPr lang="es-AR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apellido u otras </a:t>
            </a:r>
            <a:endParaRPr lang="es-CO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043459" y="5877272"/>
            <a:ext cx="4861144" cy="3720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1600" b="1" dirty="0">
                <a:solidFill>
                  <a:srgbClr val="002060"/>
                </a:solidFill>
              </a:rPr>
              <a:t>Medidas y políticas de concientización  y difusión de los derechos humanos 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3352428" y="634491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3528" y="4005064"/>
            <a:ext cx="29289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 smtClean="0"/>
              <a:t>TRASFOBIA</a:t>
            </a:r>
            <a:endParaRPr lang="es-CO" sz="2000" b="1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3528" y="4509120"/>
            <a:ext cx="29289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 smtClean="0"/>
              <a:t>XENOFOBIA</a:t>
            </a:r>
            <a:endParaRPr lang="es-CO" b="1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23528" y="3501008"/>
            <a:ext cx="29289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 smtClean="0"/>
              <a:t>HOMOFOBIA</a:t>
            </a:r>
            <a:endParaRPr lang="es-CO" sz="2000" b="1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3528" y="3028890"/>
            <a:ext cx="292893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400" b="1" dirty="0" smtClean="0"/>
              <a:t>EQUIDAD GENERACIONAL </a:t>
            </a:r>
            <a:endParaRPr lang="es-CO" sz="1400" b="1" dirty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23528" y="1052736"/>
            <a:ext cx="292893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dirty="0" smtClean="0"/>
              <a:t>DISCRIMINACION RACIAL</a:t>
            </a:r>
            <a:endParaRPr lang="es-CO" sz="1600" b="1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23528" y="1556792"/>
            <a:ext cx="29289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 smtClean="0"/>
              <a:t>RACISMO </a:t>
            </a:r>
            <a:endParaRPr lang="es-CO" sz="2000" b="1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29289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 smtClean="0"/>
              <a:t>MISOGINIA</a:t>
            </a:r>
            <a:endParaRPr lang="es-CO" b="1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23528" y="5373216"/>
            <a:ext cx="29289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 smtClean="0"/>
              <a:t>ACCION AFIRMATIVA</a:t>
            </a:r>
            <a:endParaRPr lang="es-CO" b="1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23528" y="5805264"/>
            <a:ext cx="29289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 smtClean="0"/>
              <a:t>ACCION PREVENTIVA</a:t>
            </a:r>
            <a:endParaRPr lang="es-CO" b="1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23528" y="6309320"/>
            <a:ext cx="29289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 smtClean="0"/>
              <a:t>ACCION CORRETIVA </a:t>
            </a:r>
            <a:endParaRPr lang="es-CO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3988376" y="1113596"/>
            <a:ext cx="4904103" cy="4431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200" b="1" dirty="0" smtClean="0">
                <a:solidFill>
                  <a:srgbClr val="002060"/>
                </a:solidFill>
              </a:rPr>
              <a:t>Distinción, exclusión o restricción por motivos de raza </a:t>
            </a:r>
            <a:r>
              <a:rPr lang="es-AR" sz="1200" b="1" dirty="0">
                <a:solidFill>
                  <a:srgbClr val="002060"/>
                </a:solidFill>
              </a:rPr>
              <a:t>o por el color, ascendencia u origen nacional o étnico</a:t>
            </a:r>
            <a:endParaRPr lang="es-CO" sz="1200" dirty="0">
              <a:solidFill>
                <a:srgbClr val="002060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3995936" y="1556792"/>
            <a:ext cx="4904103" cy="4431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AR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A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la valoración de  diferencias biológicas y/o culturales, reales o imaginarias en provecho de un grupo y en perjuicio del otro, con el fin de justificar una agresión y un sistema de</a:t>
            </a:r>
          </a:p>
          <a:p>
            <a:pPr algn="ctr">
              <a:defRPr/>
            </a:pPr>
            <a:r>
              <a:rPr lang="es-A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dominación que presume la superioridad de un grupo sobre otro</a:t>
            </a:r>
          </a:p>
          <a:p>
            <a:pPr algn="ctr" eaLnBrk="1" hangingPunct="1">
              <a:defRPr/>
            </a:pP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3988375" y="6298172"/>
            <a:ext cx="4904103" cy="4431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1600" b="1" dirty="0" smtClean="0">
                <a:solidFill>
                  <a:srgbClr val="002060"/>
                </a:solidFill>
              </a:rPr>
              <a:t>Medidas de imposición sancionatorias o disciplinarias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4000500" y="2564696"/>
            <a:ext cx="4904103" cy="4431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100" b="1" dirty="0">
                <a:solidFill>
                  <a:srgbClr val="002060"/>
                </a:solidFill>
              </a:rPr>
              <a:t>Es el reconocimiento y valoración de las</a:t>
            </a:r>
            <a:endParaRPr lang="es-AR" sz="11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s-AR" sz="1100" b="1" dirty="0">
                <a:solidFill>
                  <a:srgbClr val="002060"/>
                </a:solidFill>
              </a:rPr>
              <a:t>diferencias físicas y biológicas de mujeres y hombres, con el fin de alcanzar justicia social e igualdad de oportunidades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4000500" y="3043749"/>
            <a:ext cx="4904103" cy="443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1100" b="1" dirty="0">
                <a:solidFill>
                  <a:srgbClr val="002060"/>
                </a:solidFill>
              </a:rPr>
              <a:t>Es el reconocimiento y valoración de las diferencias generacionales de mujeres y hombres, con el fin de alcanzar justicia social que garantice el beneficio pleno de sus derechos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00500" y="3542363"/>
            <a:ext cx="4904103" cy="4431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b="1" dirty="0">
                <a:solidFill>
                  <a:srgbClr val="002060"/>
                </a:solidFill>
              </a:rPr>
              <a:t>Odio contra personas homosexuales</a:t>
            </a:r>
            <a:endParaRPr lang="es-AR" sz="16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52021" y="4065716"/>
            <a:ext cx="4904103" cy="4431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600" b="1" dirty="0">
                <a:solidFill>
                  <a:srgbClr val="002060"/>
                </a:solidFill>
              </a:rPr>
              <a:t>Discriminación hacia la transexualidad</a:t>
            </a:r>
            <a:endParaRPr lang="es-AR" sz="16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4071505" y="4536621"/>
            <a:ext cx="4904103" cy="3418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1600" dirty="0" smtClean="0">
                <a:solidFill>
                  <a:srgbClr val="002060"/>
                </a:solidFill>
              </a:rPr>
              <a:t>Discriminación a los extranjeros 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4043459" y="4869160"/>
            <a:ext cx="4904103" cy="4431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1600" dirty="0" smtClean="0">
                <a:solidFill>
                  <a:srgbClr val="002060"/>
                </a:solidFill>
              </a:rPr>
              <a:t>Odio al genero femenino 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4043459" y="5373216"/>
            <a:ext cx="4904103" cy="4431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1600" b="1" dirty="0">
                <a:solidFill>
                  <a:srgbClr val="002060"/>
                </a:solidFill>
              </a:rPr>
              <a:t>Medidas y políticas temporales a favor de la población en desventaja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3988377" y="2049700"/>
            <a:ext cx="4904103" cy="4431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AR" sz="1100" dirty="0" smtClean="0">
                <a:solidFill>
                  <a:srgbClr val="002060"/>
                </a:solidFill>
              </a:rPr>
              <a:t>Es la noción construcción socialmente desarrollada a lo largo de la historia como un conjunto de prejuicios que distorsiona ideas y diferencias humanas </a:t>
            </a:r>
            <a:r>
              <a:rPr lang="es-AR" sz="1400" dirty="0" smtClean="0">
                <a:solidFill>
                  <a:srgbClr val="002060"/>
                </a:solidFill>
              </a:rPr>
              <a:t> </a:t>
            </a:r>
            <a:endParaRPr lang="es-AR" sz="1400" dirty="0">
              <a:solidFill>
                <a:srgbClr val="002060"/>
              </a:solidFill>
            </a:endParaRPr>
          </a:p>
        </p:txBody>
      </p:sp>
      <p:sp>
        <p:nvSpPr>
          <p:cNvPr id="44" name="43 Flecha derecha"/>
          <p:cNvSpPr/>
          <p:nvPr/>
        </p:nvSpPr>
        <p:spPr>
          <a:xfrm>
            <a:off x="3370382" y="3092228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45" name="44 Flecha derecha"/>
          <p:cNvSpPr/>
          <p:nvPr/>
        </p:nvSpPr>
        <p:spPr>
          <a:xfrm>
            <a:off x="3383598" y="3628173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46" name="45 Flecha derecha"/>
          <p:cNvSpPr/>
          <p:nvPr/>
        </p:nvSpPr>
        <p:spPr>
          <a:xfrm>
            <a:off x="3370382" y="4114195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47" name="46 Flecha derecha"/>
          <p:cNvSpPr/>
          <p:nvPr/>
        </p:nvSpPr>
        <p:spPr>
          <a:xfrm>
            <a:off x="3370382" y="4585100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48" name="47 Flecha derecha"/>
          <p:cNvSpPr/>
          <p:nvPr/>
        </p:nvSpPr>
        <p:spPr>
          <a:xfrm>
            <a:off x="3419259" y="5026979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49" name="48 Flecha derecha"/>
          <p:cNvSpPr/>
          <p:nvPr/>
        </p:nvSpPr>
        <p:spPr>
          <a:xfrm>
            <a:off x="3383598" y="5440704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50" name="49 Flecha derecha"/>
          <p:cNvSpPr/>
          <p:nvPr/>
        </p:nvSpPr>
        <p:spPr>
          <a:xfrm>
            <a:off x="3438681" y="5877272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51" name="50 Flecha derecha"/>
          <p:cNvSpPr/>
          <p:nvPr/>
        </p:nvSpPr>
        <p:spPr>
          <a:xfrm>
            <a:off x="3424827" y="6342790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52" name="51 Flecha derecha"/>
          <p:cNvSpPr/>
          <p:nvPr/>
        </p:nvSpPr>
        <p:spPr>
          <a:xfrm>
            <a:off x="3347864" y="1556792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53" name="52 Flecha derecha"/>
          <p:cNvSpPr/>
          <p:nvPr/>
        </p:nvSpPr>
        <p:spPr>
          <a:xfrm>
            <a:off x="3364176" y="2109327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54" name="53 Flecha derecha"/>
          <p:cNvSpPr/>
          <p:nvPr/>
        </p:nvSpPr>
        <p:spPr>
          <a:xfrm>
            <a:off x="3364176" y="2638155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55" name="54 Flecha derecha"/>
          <p:cNvSpPr/>
          <p:nvPr/>
        </p:nvSpPr>
        <p:spPr>
          <a:xfrm>
            <a:off x="3367302" y="1113596"/>
            <a:ext cx="571500" cy="3462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41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143250" y="285750"/>
            <a:ext cx="3857625" cy="928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55"/>
              </a:avLst>
            </a:prstTxWarp>
          </a:bodyPr>
          <a:lstStyle/>
          <a:p>
            <a:pPr algn="ctr"/>
            <a:r>
              <a:rPr lang="es-CL" sz="32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MEDIDAS  PREVENTIVAS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6000750" y="2357438"/>
            <a:ext cx="2000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2800" b="1">
                <a:latin typeface="Arial" charset="0"/>
                <a:cs typeface="Times New Roman" pitchFamily="18" charset="0"/>
              </a:rPr>
              <a:t>       </a:t>
            </a:r>
            <a:endParaRPr lang="es-ES" b="1"/>
          </a:p>
        </p:txBody>
      </p:sp>
      <p:sp>
        <p:nvSpPr>
          <p:cNvPr id="21" name="20 Rectángulo redondeado"/>
          <p:cNvSpPr/>
          <p:nvPr/>
        </p:nvSpPr>
        <p:spPr>
          <a:xfrm>
            <a:off x="2857500" y="2500313"/>
            <a:ext cx="5500688" cy="2214562"/>
          </a:xfrm>
          <a:prstGeom prst="roundRect">
            <a:avLst/>
          </a:prstGeom>
          <a:solidFill>
            <a:srgbClr val="FFCC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1800" b="1" dirty="0">
                <a:solidFill>
                  <a:srgbClr val="002060"/>
                </a:solidFill>
              </a:rPr>
              <a:t>Promover el diseño e implementación de políticas institucionales de prevención y lucha contra el racismo y la discriminación en las Universidades, Institutos Normales Superiores Nacionales públicos y privados</a:t>
            </a:r>
            <a:r>
              <a:rPr lang="es-AR" sz="2000" b="1" dirty="0">
                <a:solidFill>
                  <a:srgbClr val="002060"/>
                </a:solidFill>
              </a:rPr>
              <a:t>, </a:t>
            </a:r>
            <a:r>
              <a:rPr lang="es-AR" b="1" dirty="0">
                <a:solidFill>
                  <a:srgbClr val="C00000"/>
                </a:solidFill>
              </a:rPr>
              <a:t>Sistema Educativo Nacional en los niveles inicial, primario y secundario</a:t>
            </a:r>
            <a:r>
              <a:rPr lang="es-AR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928938" y="1285875"/>
            <a:ext cx="4572000" cy="461963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b="1" dirty="0">
                <a:solidFill>
                  <a:schemeClr val="bg1"/>
                </a:solidFill>
              </a:rPr>
              <a:t>EN EL AMBITO EDUCATIVO 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28938" y="1928813"/>
            <a:ext cx="457200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/>
              <a:t>POLITICAS INSTITUCIONALES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2875" y="5127625"/>
            <a:ext cx="4071938" cy="10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chemeClr val="bg1"/>
                </a:solidFill>
              </a:rPr>
              <a:t>De estímulo que fomenten conductas de respeto a la dignidad humana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072063" y="5127625"/>
            <a:ext cx="3714750" cy="10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chemeClr val="bg1"/>
                </a:solidFill>
              </a:rPr>
              <a:t>De asistencia especializada e integral en casos de racismo y discriminación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5" name="11 Imagen" descr="http://3.bp.blogspot.com/_BLH3NDgqMGM/SDSJ_mx2fFI/AAAAAAAAABU/4w3djzSP72M/s320/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2714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2875" y="2500313"/>
            <a:ext cx="2643188" cy="1200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b="1" dirty="0">
                <a:solidFill>
                  <a:schemeClr val="bg1"/>
                </a:solidFill>
              </a:rPr>
              <a:t>(2) Actividad comprensiva de la Ley No. 045 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85875" y="6215063"/>
            <a:ext cx="6929438" cy="400050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chemeClr val="bg1"/>
                </a:solidFill>
              </a:rPr>
              <a:t>Adecuar su normativa interna a la Ley N° 045 y D.S. 0762 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 rot="16200000">
            <a:off x="3910013" y="5233987"/>
            <a:ext cx="1500188" cy="461963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b="1" dirty="0">
                <a:solidFill>
                  <a:schemeClr val="bg1"/>
                </a:solidFill>
              </a:rPr>
              <a:t>Políticas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875" y="3786188"/>
            <a:ext cx="2643188" cy="1323975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chemeClr val="bg1"/>
                </a:solidFill>
              </a:rPr>
              <a:t>Fomentar relaciones interinstitucionales de formación integral 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571750" y="357188"/>
            <a:ext cx="3857625" cy="92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55"/>
              </a:avLst>
            </a:prstTxWarp>
          </a:bodyPr>
          <a:lstStyle/>
          <a:p>
            <a:pPr algn="ctr"/>
            <a:r>
              <a:rPr lang="es-CL" sz="32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FALTAS Y SANCIONES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000750" y="2357438"/>
            <a:ext cx="2000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2800" b="1">
                <a:latin typeface="Arial" charset="0"/>
                <a:cs typeface="Times New Roman" pitchFamily="18" charset="0"/>
              </a:rPr>
              <a:t>       </a:t>
            </a:r>
            <a:endParaRPr lang="es-ES" b="1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28625" y="2000250"/>
            <a:ext cx="2928938" cy="954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800" b="1" dirty="0"/>
              <a:t>Agresiones verbales</a:t>
            </a:r>
            <a:endParaRPr lang="es-CO" sz="28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8625" y="3357563"/>
            <a:ext cx="2928938" cy="1384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800" b="1" dirty="0"/>
              <a:t>Denegación de acceso al servicio</a:t>
            </a:r>
            <a:endParaRPr lang="es-CO" sz="2800" b="1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8625" y="4857750"/>
            <a:ext cx="2928938" cy="1384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800" b="1" dirty="0"/>
              <a:t>Maltrato físico, psicológico y sexual </a:t>
            </a:r>
            <a:endParaRPr lang="es-CO" sz="16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4214813" y="2000250"/>
            <a:ext cx="3143250" cy="121443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300" b="1" dirty="0">
                <a:solidFill>
                  <a:schemeClr val="bg1"/>
                </a:solidFill>
              </a:rPr>
              <a:t>Se califican como faltas leves</a:t>
            </a:r>
            <a:endParaRPr lang="es-AR" sz="2300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214813" y="5429250"/>
            <a:ext cx="3786187" cy="785813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300" b="1" dirty="0">
                <a:solidFill>
                  <a:schemeClr val="bg1"/>
                </a:solidFill>
              </a:rPr>
              <a:t>Se califican como faltas gravísimas</a:t>
            </a:r>
            <a:endParaRPr lang="es-AR" sz="2300" dirty="0">
              <a:solidFill>
                <a:schemeClr val="bg1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3429000" y="2286000"/>
            <a:ext cx="571500" cy="48418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24" name="23 Flecha derecha"/>
          <p:cNvSpPr/>
          <p:nvPr/>
        </p:nvSpPr>
        <p:spPr>
          <a:xfrm>
            <a:off x="3429000" y="4071938"/>
            <a:ext cx="571500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25" name="24 Flecha derecha"/>
          <p:cNvSpPr/>
          <p:nvPr/>
        </p:nvSpPr>
        <p:spPr>
          <a:xfrm>
            <a:off x="3357563" y="5643563"/>
            <a:ext cx="642937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sp>
        <p:nvSpPr>
          <p:cNvPr id="21" name="20 Rectángulo redondeado"/>
          <p:cNvSpPr/>
          <p:nvPr/>
        </p:nvSpPr>
        <p:spPr>
          <a:xfrm>
            <a:off x="4214813" y="3714750"/>
            <a:ext cx="4000500" cy="10715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300" b="1" dirty="0">
                <a:solidFill>
                  <a:schemeClr val="bg1"/>
                </a:solidFill>
              </a:rPr>
              <a:t>Es grave cuando incurre en una leve habiendo sido sancionado anteriormente </a:t>
            </a:r>
            <a:endParaRPr lang="es-AR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643188" y="285750"/>
            <a:ext cx="3857625" cy="928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55"/>
              </a:avLst>
            </a:prstTxWarp>
          </a:bodyPr>
          <a:lstStyle/>
          <a:p>
            <a:pPr algn="ctr"/>
            <a:r>
              <a:rPr lang="es-CL" sz="3200" kern="10"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REGIMEN  PENAL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000750" y="2357438"/>
            <a:ext cx="2000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2800" b="1">
                <a:latin typeface="Arial" charset="0"/>
                <a:cs typeface="Times New Roman" pitchFamily="18" charset="0"/>
              </a:rPr>
              <a:t>       </a:t>
            </a:r>
            <a:endParaRPr lang="es-ES" b="1"/>
          </a:p>
        </p:txBody>
      </p:sp>
      <p:sp>
        <p:nvSpPr>
          <p:cNvPr id="21" name="20 Rectángulo redondeado"/>
          <p:cNvSpPr/>
          <p:nvPr/>
        </p:nvSpPr>
        <p:spPr>
          <a:xfrm>
            <a:off x="500063" y="2071688"/>
            <a:ext cx="1857375" cy="17145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rgbClr val="002060"/>
                </a:solidFill>
              </a:rPr>
              <a:t>pena privativa de libertad de 3 a 7 años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14313" y="1643063"/>
            <a:ext cx="2500312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/>
              <a:t>RACISMO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72125" y="1285875"/>
            <a:ext cx="2500313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/>
              <a:t>DIFUSIÒN E INCITACIÓN AL RACISMO O A LA DISCRIMINACIÓN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929313" y="2643188"/>
            <a:ext cx="1857375" cy="1357312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rgbClr val="002060"/>
                </a:solidFill>
              </a:rPr>
              <a:t>pena privativa de libertad de 1 a 5 años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14375" y="4071938"/>
            <a:ext cx="2786063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/>
              <a:t>ORGANIZACIONES RACISTAS O DISCRIMINADORAS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000125" y="5072063"/>
            <a:ext cx="1857375" cy="13573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000" b="1" dirty="0"/>
              <a:t>Pena privativa de libertad de 1 a 4 años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29188" y="4214813"/>
            <a:ext cx="2500312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/>
              <a:t>INSULTOS Y AGRESIONES VERBALES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714875" y="5214938"/>
            <a:ext cx="3071813" cy="13573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rgbClr val="002060"/>
                </a:solidFill>
              </a:rPr>
              <a:t>Prestación de trabajo de 40  días a  18 meses y multa de 48 a 150 días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57500" y="1643063"/>
            <a:ext cx="250031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/>
              <a:t>DISCRIMINACIÓN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214688" y="2071688"/>
            <a:ext cx="1724025" cy="17145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rgbClr val="002060"/>
                </a:solidFill>
              </a:rPr>
              <a:t>pena privativa de libertad de 1 a 5 años</a:t>
            </a:r>
          </a:p>
        </p:txBody>
      </p:sp>
    </p:spTree>
    <p:extLst>
      <p:ext uri="{BB962C8B-B14F-4D97-AF65-F5344CB8AC3E}">
        <p14:creationId xmlns:p14="http://schemas.microsoft.com/office/powerpoint/2010/main" val="35071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792</Words>
  <Application>Microsoft Office PowerPoint</Application>
  <PresentationFormat>Presentación en pantalla (4:3)</PresentationFormat>
  <Paragraphs>105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Impact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 I3</dc:creator>
  <cp:lastModifiedBy>Nitza Sola Enriquez</cp:lastModifiedBy>
  <cp:revision>11</cp:revision>
  <dcterms:created xsi:type="dcterms:W3CDTF">2015-07-01T14:16:01Z</dcterms:created>
  <dcterms:modified xsi:type="dcterms:W3CDTF">2018-10-05T00:17:28Z</dcterms:modified>
</cp:coreProperties>
</file>