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8" r:id="rId3"/>
    <p:sldId id="259" r:id="rId4"/>
    <p:sldId id="266" r:id="rId5"/>
    <p:sldId id="267" r:id="rId6"/>
    <p:sldId id="268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1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70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15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66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76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4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30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7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14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2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12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5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4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1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0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7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36992" y="3355850"/>
            <a:ext cx="3268853" cy="837858"/>
          </a:xfrm>
        </p:spPr>
        <p:txBody>
          <a:bodyPr>
            <a:noAutofit/>
          </a:bodyPr>
          <a:lstStyle/>
          <a:p>
            <a:r>
              <a:rPr lang="es-BO" sz="4000" dirty="0" smtClean="0"/>
              <a:t>Grupo n° 4</a:t>
            </a:r>
            <a:endParaRPr lang="en-U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26991" y="4303436"/>
            <a:ext cx="7197726" cy="2097364"/>
          </a:xfrm>
        </p:spPr>
        <p:txBody>
          <a:bodyPr>
            <a:normAutofit lnSpcReduction="10000"/>
          </a:bodyPr>
          <a:lstStyle/>
          <a:p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Integrantes:</a:t>
            </a:r>
          </a:p>
          <a:p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My. Art. </a:t>
            </a:r>
            <a:r>
              <a:rPr lang="es-BO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Damian</a:t>
            </a:r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Miranda </a:t>
            </a:r>
            <a:r>
              <a:rPr lang="es-BO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Miranda</a:t>
            </a:r>
            <a:endParaRPr lang="es-BO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My. </a:t>
            </a:r>
            <a:r>
              <a:rPr lang="es-BO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. Favio Romero Bersatti</a:t>
            </a:r>
          </a:p>
          <a:p>
            <a:r>
              <a:rPr lang="es-BO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BO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. Johan Bustillo Enriques</a:t>
            </a:r>
          </a:p>
          <a:p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My. </a:t>
            </a:r>
            <a:r>
              <a:rPr lang="es-BO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es-BO" b="1" dirty="0" smtClean="0">
                <a:latin typeface="Arial" panose="020B0604020202020204" pitchFamily="34" charset="0"/>
                <a:cs typeface="Arial" panose="020B0604020202020204" pitchFamily="34" charset="0"/>
              </a:rPr>
              <a:t>. Jimmy Rioja Acuña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TCNL SALINAS\Pictures\EMBLEMA ROJ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945" y="195346"/>
            <a:ext cx="1193800" cy="941388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684522" y="479838"/>
            <a:ext cx="875643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BO" sz="5400" b="1" dirty="0" smtClean="0">
                <a:ln w="19050">
                  <a:solidFill>
                    <a:srgbClr val="FF0000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Eras Demi ITC" panose="020B0805030504020804" pitchFamily="34" charset="0"/>
              </a:rPr>
              <a:t>LA CIBERSEGURIDAD Y CIBERDEFENSA EN EL TO. DEL PLATA</a:t>
            </a:r>
            <a:endParaRPr lang="es-ES" sz="5400" b="1" cap="none" spc="0" dirty="0">
              <a:ln w="19050">
                <a:solidFill>
                  <a:srgbClr val="FF0000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8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240808" y="2043758"/>
            <a:ext cx="3189192" cy="2308324"/>
          </a:xfrm>
          <a:prstGeom prst="rect">
            <a:avLst/>
          </a:prstGeom>
          <a:solidFill>
            <a:srgbClr val="002060"/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BO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SON ARGUMENTOS SUFICIENTES PARA EVIDENCIAR QUE ESTAMOS EN UN NUEVO ESCENARIO DE RIESGOS Y AMENAZAS, DONDE LA INFORMACIÓN SE CONVIERTE EN UN ARMA ESTRATÉGICA Y TÁCTICA.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343912" y="405401"/>
            <a:ext cx="8418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b="1" dirty="0" smtClean="0">
                <a:ln w="19050">
                  <a:solidFill>
                    <a:srgbClr val="FF0000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Eras Demi ITC" panose="020B0805030504020804" pitchFamily="34" charset="0"/>
              </a:rPr>
              <a:t>SITUACIÓN PROBLEMÁTICA</a:t>
            </a:r>
            <a:endParaRPr lang="es-ES" sz="4800" b="1" dirty="0">
              <a:ln w="19050">
                <a:solidFill>
                  <a:srgbClr val="FF0000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854264" y="2858260"/>
            <a:ext cx="369614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BO" dirty="0" smtClean="0"/>
              <a:t>LAS NOTICIAS DE ATACANTES INFORMÁTICOS DOBLEGANDO PROTOCOLOS Y TECNOLOGÍAS DE SEGURIDAD</a:t>
            </a:r>
            <a:endParaRPr lang="es-BO" dirty="0"/>
          </a:p>
        </p:txBody>
      </p:sp>
      <p:sp>
        <p:nvSpPr>
          <p:cNvPr id="7" name="Rectángulo 6"/>
          <p:cNvSpPr/>
          <p:nvPr/>
        </p:nvSpPr>
        <p:spPr>
          <a:xfrm>
            <a:off x="1779588" y="4596092"/>
            <a:ext cx="377082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BO" dirty="0" smtClean="0"/>
              <a:t>LAS FALLAS DE SEGURIDAD QUE SE HAN PRESENTADO TANTO EN EL SECTOR PÚBLICO COMO EN EL SECTOR PRIVADO</a:t>
            </a:r>
            <a:endParaRPr lang="es-BO" dirty="0"/>
          </a:p>
        </p:txBody>
      </p:sp>
      <p:sp>
        <p:nvSpPr>
          <p:cNvPr id="8" name="Rectángulo 7"/>
          <p:cNvSpPr/>
          <p:nvPr/>
        </p:nvSpPr>
        <p:spPr>
          <a:xfrm>
            <a:off x="1779588" y="1397427"/>
            <a:ext cx="377082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BO" dirty="0" smtClean="0"/>
              <a:t>LOS ACONTECIMIENTOS SOBRE FUGA DE INFORMACIÓN</a:t>
            </a:r>
            <a:endParaRPr lang="es-BO" dirty="0"/>
          </a:p>
        </p:txBody>
      </p:sp>
      <p:sp>
        <p:nvSpPr>
          <p:cNvPr id="10" name="Flecha derecha 9"/>
          <p:cNvSpPr/>
          <p:nvPr/>
        </p:nvSpPr>
        <p:spPr>
          <a:xfrm>
            <a:off x="6260100" y="3197920"/>
            <a:ext cx="1271016" cy="413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8704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92936" y="544175"/>
            <a:ext cx="6416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ln w="19050">
                  <a:solidFill>
                    <a:srgbClr val="FF0000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Eras Demi ITC" panose="020B0805030504020804" pitchFamily="34" charset="0"/>
              </a:rPr>
              <a:t>PROBLEMA DE INVESTIGACIÓN</a:t>
            </a:r>
            <a:endParaRPr lang="es-ES" sz="3200" b="1" dirty="0">
              <a:ln w="19050">
                <a:solidFill>
                  <a:srgbClr val="FF0000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007721" y="1381018"/>
            <a:ext cx="8221109" cy="923330"/>
          </a:xfrm>
          <a:prstGeom prst="rect">
            <a:avLst/>
          </a:prstGeom>
          <a:solidFill>
            <a:schemeClr val="accent2"/>
          </a:solidFill>
          <a:ln w="28575">
            <a:solidFill>
              <a:srgbClr val="92D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BO" dirty="0" smtClean="0"/>
              <a:t>¿LA FALTA DE UNA ORGANIZACIÓN EN EL EJÉRCITO CON CAPACIDAD DE OPERAR UN CENTRO DE CIBERSEGURIDAD Y CIBERDEFENSA DESTINADA A PREVENIR LAS CIBERAMENAZAS EN EL TO?  DEL PLATA?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-97536" y="2630995"/>
            <a:ext cx="6416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ln w="19050">
                  <a:solidFill>
                    <a:srgbClr val="FF0000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Eras Demi ITC" panose="020B0805030504020804" pitchFamily="34" charset="0"/>
              </a:rPr>
              <a:t>OBJETO DE ESTUDIO</a:t>
            </a:r>
            <a:endParaRPr lang="es-ES" sz="3200" b="1" dirty="0">
              <a:ln w="19050">
                <a:solidFill>
                  <a:srgbClr val="FF0000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-289560" y="4643237"/>
            <a:ext cx="6416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ln w="19050">
                  <a:solidFill>
                    <a:srgbClr val="FF0000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Eras Demi ITC" panose="020B0805030504020804" pitchFamily="34" charset="0"/>
              </a:rPr>
              <a:t>CAMPO DE ACCIÓN</a:t>
            </a:r>
            <a:endParaRPr lang="es-ES" sz="3200" b="1" dirty="0">
              <a:ln w="19050">
                <a:solidFill>
                  <a:srgbClr val="FF0000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007721" y="3606338"/>
            <a:ext cx="8221109" cy="646331"/>
          </a:xfrm>
          <a:prstGeom prst="rect">
            <a:avLst/>
          </a:prstGeom>
          <a:solidFill>
            <a:schemeClr val="accent2"/>
          </a:solidFill>
          <a:ln w="28575">
            <a:solidFill>
              <a:srgbClr val="92D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BO" dirty="0" smtClean="0"/>
              <a:t>SEGURIDAD Y DEFENSA ESTRATÉGICA DEL ESTADO PLURINACIONAL DE BOLIVIA. 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007721" y="5641982"/>
            <a:ext cx="8221109" cy="369332"/>
          </a:xfrm>
          <a:prstGeom prst="rect">
            <a:avLst/>
          </a:prstGeom>
          <a:solidFill>
            <a:schemeClr val="accent2"/>
          </a:solidFill>
          <a:ln w="28575">
            <a:solidFill>
              <a:srgbClr val="92D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BO" dirty="0"/>
              <a:t>La ciberseguridad y ciberdefensa del TO. del Plata.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1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854108" y="2094616"/>
            <a:ext cx="5314327" cy="95994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BO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TEORÍA GENERAL DE PRESENTE TRABAJO ESTARÁ SUSTENTADA MEDIANTE LA UTILIZACIÓN DE: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727502" y="4824311"/>
            <a:ext cx="3010183" cy="36721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BO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TEORÍA DE SEGURIDAD. </a:t>
            </a:r>
            <a:endParaRPr lang="es-BO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054093" y="4824311"/>
            <a:ext cx="3356432" cy="36721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BO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TEORÍA ORGANIZACIONAL. </a:t>
            </a:r>
            <a:endParaRPr lang="es-BO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echa abajo 5"/>
          <p:cNvSpPr/>
          <p:nvPr/>
        </p:nvSpPr>
        <p:spPr>
          <a:xfrm>
            <a:off x="6236208" y="3167633"/>
            <a:ext cx="201606" cy="1656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8" name="Flecha izquierda y derecha 7"/>
          <p:cNvSpPr/>
          <p:nvPr/>
        </p:nvSpPr>
        <p:spPr>
          <a:xfrm>
            <a:off x="5976042" y="4932906"/>
            <a:ext cx="749808" cy="1500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9" name="Rectángulo 8"/>
          <p:cNvSpPr/>
          <p:nvPr/>
        </p:nvSpPr>
        <p:spPr>
          <a:xfrm>
            <a:off x="2928042" y="597533"/>
            <a:ext cx="67097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ln w="19050">
                  <a:solidFill>
                    <a:srgbClr val="FF0000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Eras Demi ITC" panose="020B0805030504020804" pitchFamily="34" charset="0"/>
              </a:rPr>
              <a:t>MARCO TEORICO</a:t>
            </a:r>
            <a:endParaRPr lang="es-ES" sz="5400" b="1" dirty="0">
              <a:ln w="19050">
                <a:solidFill>
                  <a:srgbClr val="FF0000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2836602" y="360414"/>
            <a:ext cx="80081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ln w="19050">
                  <a:solidFill>
                    <a:srgbClr val="FF0000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Eras Demi ITC" panose="020B0805030504020804" pitchFamily="34" charset="0"/>
              </a:rPr>
              <a:t>CONCEPTUALIZACION</a:t>
            </a:r>
            <a:endParaRPr lang="es-ES" sz="5400" b="1" dirty="0">
              <a:ln w="19050">
                <a:solidFill>
                  <a:srgbClr val="FF0000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993737" y="2006839"/>
            <a:ext cx="3222815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ES UNA ORGANIZACIÓN DE TIPOS Y CANTIDADES DE ELEMENTOS </a:t>
            </a:r>
            <a:endParaRPr lang="es-BO" b="1" dirty="0"/>
          </a:p>
        </p:txBody>
      </p:sp>
      <p:sp>
        <p:nvSpPr>
          <p:cNvPr id="10" name="Rectángulo 9"/>
          <p:cNvSpPr/>
          <p:nvPr/>
        </p:nvSpPr>
        <p:spPr>
          <a:xfrm>
            <a:off x="4663168" y="5360884"/>
            <a:ext cx="2706279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PARA LLEVAR A CABO UNA OPERACIÓN EN UN LUGAR </a:t>
            </a:r>
            <a:endParaRPr lang="es-BO" b="1" dirty="0"/>
          </a:p>
        </p:txBody>
      </p:sp>
      <p:sp>
        <p:nvSpPr>
          <p:cNvPr id="13" name="Rectángulo 12"/>
          <p:cNvSpPr/>
          <p:nvPr/>
        </p:nvSpPr>
        <p:spPr>
          <a:xfrm>
            <a:off x="2969609" y="3544960"/>
            <a:ext cx="6093396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DE CARÁCTER PERMANENTE CON EL OBJETO DE CUMPLIR TAREAS PERTENECIENTES A UN MISMO CAMPO DE ACTIVIDAD, EN UNA FUERZA ARMADA.</a:t>
            </a:r>
            <a:endParaRPr lang="es-BO" b="1" dirty="0"/>
          </a:p>
        </p:txBody>
      </p:sp>
      <p:sp>
        <p:nvSpPr>
          <p:cNvPr id="14" name="Rectángulo 13"/>
          <p:cNvSpPr/>
          <p:nvPr/>
        </p:nvSpPr>
        <p:spPr>
          <a:xfrm>
            <a:off x="7369447" y="2176337"/>
            <a:ext cx="2492919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QUE INTEGRAN UNA UNIDAD MILITAR</a:t>
            </a:r>
            <a:endParaRPr lang="es-BO" b="1" dirty="0"/>
          </a:p>
        </p:txBody>
      </p:sp>
      <p:sp>
        <p:nvSpPr>
          <p:cNvPr id="15" name="Flecha derecha 14"/>
          <p:cNvSpPr/>
          <p:nvPr/>
        </p:nvSpPr>
        <p:spPr>
          <a:xfrm>
            <a:off x="5815584" y="2468504"/>
            <a:ext cx="1025109" cy="183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6" name="Flecha abajo 15"/>
          <p:cNvSpPr/>
          <p:nvPr/>
        </p:nvSpPr>
        <p:spPr>
          <a:xfrm>
            <a:off x="5916168" y="4736592"/>
            <a:ext cx="521208" cy="45720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730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3196654" y="1586528"/>
            <a:ext cx="60960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es-ES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PARA PODER EJERCER LA DIRECCIÓN, CONTROL, SUPERVISIÓN DE DETERMINADAS TAREAS DE PROTECCIÓN DE ACTIVOS DE INFORMACIÓN, </a:t>
            </a:r>
            <a:endParaRPr lang="es-BO" dirty="0"/>
          </a:p>
        </p:txBody>
      </p:sp>
      <p:sp>
        <p:nvSpPr>
          <p:cNvPr id="12" name="Rectángulo 11"/>
          <p:cNvSpPr/>
          <p:nvPr/>
        </p:nvSpPr>
        <p:spPr>
          <a:xfrm>
            <a:off x="3330378" y="3761270"/>
            <a:ext cx="6096001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es-ES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CONJUNTO DE ACCIONES DE CARÁCTER PREVENTIVO QUE TIENEN POR OBJETO EL ASEGURAR EL USO DE LAS REDES PROPIA Y NEGARLO A TERCEROS</a:t>
            </a:r>
            <a:endParaRPr lang="es-BO" dirty="0"/>
          </a:p>
        </p:txBody>
      </p:sp>
      <p:sp>
        <p:nvSpPr>
          <p:cNvPr id="2" name="Flecha derecha 1"/>
          <p:cNvSpPr/>
          <p:nvPr/>
        </p:nvSpPr>
        <p:spPr>
          <a:xfrm>
            <a:off x="2167128" y="1842453"/>
            <a:ext cx="667512" cy="411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8" name="Flecha derecha 7"/>
          <p:cNvSpPr/>
          <p:nvPr/>
        </p:nvSpPr>
        <p:spPr>
          <a:xfrm>
            <a:off x="2292096" y="4155694"/>
            <a:ext cx="667512" cy="411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264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52" y="201168"/>
            <a:ext cx="11687100" cy="644651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755550" y="5235047"/>
            <a:ext cx="3542130" cy="707886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GRACIAS….</a:t>
            </a:r>
            <a:endParaRPr lang="es-ES" sz="40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937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218</TotalTime>
  <Words>280</Words>
  <Application>Microsoft Office PowerPoint</Application>
  <PresentationFormat>Panorámica</PresentationFormat>
  <Paragraphs>30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Eras Demi ITC</vt:lpstr>
      <vt:lpstr>Times New Roman</vt:lpstr>
      <vt:lpstr>Parallax</vt:lpstr>
      <vt:lpstr>Grupo n° 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n° 8</dc:title>
  <dc:creator>Usuario de Windows</dc:creator>
  <cp:lastModifiedBy>DELL</cp:lastModifiedBy>
  <cp:revision>23</cp:revision>
  <dcterms:created xsi:type="dcterms:W3CDTF">2018-09-29T21:33:45Z</dcterms:created>
  <dcterms:modified xsi:type="dcterms:W3CDTF">2018-10-04T20:04:19Z</dcterms:modified>
</cp:coreProperties>
</file>