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7" r:id="rId2"/>
  </p:sldIdLst>
  <p:sldSz cx="9601200" cy="12801600" type="A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90" d="100"/>
          <a:sy n="90" d="100"/>
        </p:scale>
        <p:origin x="630" y="-8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0090" y="2095078"/>
            <a:ext cx="8161020" cy="4456853"/>
          </a:xfrm>
        </p:spPr>
        <p:txBody>
          <a:bodyPr anchor="b"/>
          <a:lstStyle>
            <a:lvl1pPr algn="ctr">
              <a:defRPr sz="63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00150" y="6723804"/>
            <a:ext cx="7200900" cy="3090756"/>
          </a:xfrm>
        </p:spPr>
        <p:txBody>
          <a:bodyPr/>
          <a:lstStyle>
            <a:lvl1pPr marL="0" indent="0" algn="ctr">
              <a:buNone/>
              <a:defRPr sz="2520"/>
            </a:lvl1pPr>
            <a:lvl2pPr marL="480060" indent="0" algn="ctr">
              <a:buNone/>
              <a:defRPr sz="2100"/>
            </a:lvl2pPr>
            <a:lvl3pPr marL="960120" indent="0" algn="ctr">
              <a:buNone/>
              <a:defRPr sz="1890"/>
            </a:lvl3pPr>
            <a:lvl4pPr marL="1440180" indent="0" algn="ctr">
              <a:buNone/>
              <a:defRPr sz="1680"/>
            </a:lvl4pPr>
            <a:lvl5pPr marL="1920240" indent="0" algn="ctr">
              <a:buNone/>
              <a:defRPr sz="1680"/>
            </a:lvl5pPr>
            <a:lvl6pPr marL="2400300" indent="0" algn="ctr">
              <a:buNone/>
              <a:defRPr sz="1680"/>
            </a:lvl6pPr>
            <a:lvl7pPr marL="2880360" indent="0" algn="ctr">
              <a:buNone/>
              <a:defRPr sz="1680"/>
            </a:lvl7pPr>
            <a:lvl8pPr marL="3360420" indent="0" algn="ctr">
              <a:buNone/>
              <a:defRPr sz="1680"/>
            </a:lvl8pPr>
            <a:lvl9pPr marL="3840480" indent="0" algn="ctr">
              <a:buNone/>
              <a:defRPr sz="168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53352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146480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0859" y="681567"/>
            <a:ext cx="2070259" cy="10848764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60083" y="681567"/>
            <a:ext cx="6090761" cy="10848764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04391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375717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5082" y="3191514"/>
            <a:ext cx="8281035" cy="5325109"/>
          </a:xfrm>
        </p:spPr>
        <p:txBody>
          <a:bodyPr anchor="b"/>
          <a:lstStyle>
            <a:lvl1pPr>
              <a:defRPr sz="63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5082" y="8567000"/>
            <a:ext cx="8281035" cy="2800349"/>
          </a:xfrm>
        </p:spPr>
        <p:txBody>
          <a:bodyPr/>
          <a:lstStyle>
            <a:lvl1pPr marL="0" indent="0">
              <a:buNone/>
              <a:defRPr sz="2520">
                <a:solidFill>
                  <a:schemeClr val="tx1"/>
                </a:solidFill>
              </a:defRPr>
            </a:lvl1pPr>
            <a:lvl2pPr marL="48006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960120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3pPr>
            <a:lvl4pPr marL="14401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4pPr>
            <a:lvl5pPr marL="192024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5pPr>
            <a:lvl6pPr marL="240030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6pPr>
            <a:lvl7pPr marL="288036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7pPr>
            <a:lvl8pPr marL="336042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8pPr>
            <a:lvl9pPr marL="38404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497390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60083" y="3407833"/>
            <a:ext cx="4080510" cy="812249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60608" y="3407833"/>
            <a:ext cx="4080510" cy="812249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47451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681570"/>
            <a:ext cx="8281035" cy="2474384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1334" y="3138171"/>
            <a:ext cx="4061757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60608" y="3138171"/>
            <a:ext cx="4081761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60608" y="4676140"/>
            <a:ext cx="4081761" cy="687789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164215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487784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36611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81760" y="1843196"/>
            <a:ext cx="4860608" cy="9097433"/>
          </a:xfrm>
        </p:spPr>
        <p:txBody>
          <a:bodyPr/>
          <a:lstStyle>
            <a:lvl1pPr>
              <a:defRPr sz="3360"/>
            </a:lvl1pPr>
            <a:lvl2pPr>
              <a:defRPr sz="2940"/>
            </a:lvl2pPr>
            <a:lvl3pPr>
              <a:defRPr sz="252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539281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081760" y="1843196"/>
            <a:ext cx="4860608" cy="9097433"/>
          </a:xfrm>
        </p:spPr>
        <p:txBody>
          <a:bodyPr anchor="t"/>
          <a:lstStyle>
            <a:lvl1pPr marL="0" indent="0">
              <a:buNone/>
              <a:defRPr sz="3360"/>
            </a:lvl1pPr>
            <a:lvl2pPr marL="480060" indent="0">
              <a:buNone/>
              <a:defRPr sz="2940"/>
            </a:lvl2pPr>
            <a:lvl3pPr marL="960120" indent="0">
              <a:buNone/>
              <a:defRPr sz="2520"/>
            </a:lvl3pPr>
            <a:lvl4pPr marL="1440180" indent="0">
              <a:buNone/>
              <a:defRPr sz="2100"/>
            </a:lvl4pPr>
            <a:lvl5pPr marL="1920240" indent="0">
              <a:buNone/>
              <a:defRPr sz="2100"/>
            </a:lvl5pPr>
            <a:lvl6pPr marL="2400300" indent="0">
              <a:buNone/>
              <a:defRPr sz="2100"/>
            </a:lvl6pPr>
            <a:lvl7pPr marL="2880360" indent="0">
              <a:buNone/>
              <a:defRPr sz="2100"/>
            </a:lvl7pPr>
            <a:lvl8pPr marL="3360420" indent="0">
              <a:buNone/>
              <a:defRPr sz="2100"/>
            </a:lvl8pPr>
            <a:lvl9pPr marL="3840480" indent="0">
              <a:buNone/>
              <a:defRPr sz="21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49691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60083" y="681570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0083" y="3407833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0083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29D36F-C7C2-49BB-881D-0D0972D4ED49}" type="datetimeFigureOut">
              <a:rPr lang="fr-FR" smtClean="0"/>
              <a:t>25/06/2018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80398" y="11865189"/>
            <a:ext cx="3240405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780848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3FCFD3-D910-4988-9E3F-C2315D418B7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488364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60120" rtl="0" eaLnBrk="1" latinLnBrk="0" hangingPunct="1">
        <a:lnSpc>
          <a:spcPct val="90000"/>
        </a:lnSpc>
        <a:spcBef>
          <a:spcPct val="0"/>
        </a:spcBef>
        <a:buNone/>
        <a:defRPr sz="46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0030" indent="-240030" algn="l" defTabSz="960120" rtl="0" eaLnBrk="1" latinLnBrk="0" hangingPunct="1">
        <a:lnSpc>
          <a:spcPct val="90000"/>
        </a:lnSpc>
        <a:spcBef>
          <a:spcPts val="1050"/>
        </a:spcBef>
        <a:buFont typeface="Arial" panose="020B0604020202020204" pitchFamily="34" charset="0"/>
        <a:buChar char="•"/>
        <a:defRPr sz="2940" kern="1200">
          <a:solidFill>
            <a:schemeClr val="tx1"/>
          </a:solidFill>
          <a:latin typeface="+mn-lt"/>
          <a:ea typeface="+mn-ea"/>
          <a:cs typeface="+mn-cs"/>
        </a:defRPr>
      </a:lvl1pPr>
      <a:lvl2pPr marL="7200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001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802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216027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64033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31203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6004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40805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1pPr>
      <a:lvl2pPr marL="48006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6012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44018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2024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40030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8036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36042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84048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>
            <a:extLst>
              <a:ext uri="{FF2B5EF4-FFF2-40B4-BE49-F238E27FC236}">
                <a16:creationId xmlns:a16="http://schemas.microsoft.com/office/drawing/2014/main" id="{9D15F4FC-5A76-4AEF-B263-750CB36B6D30}"/>
              </a:ext>
            </a:extLst>
          </p:cNvPr>
          <p:cNvSpPr txBox="1"/>
          <p:nvPr/>
        </p:nvSpPr>
        <p:spPr>
          <a:xfrm>
            <a:off x="386454" y="1013380"/>
            <a:ext cx="9983391" cy="61247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CA" sz="1400" dirty="0"/>
              <a:t>MERCER, Mayer.  </a:t>
            </a:r>
            <a:r>
              <a:rPr lang="fr-CA" sz="1400" b="1" dirty="0"/>
              <a:t>Un cauchemar dans le placard.  </a:t>
            </a:r>
            <a:r>
              <a:rPr lang="fr-CA" sz="1400" dirty="0"/>
              <a:t>Éditions Gallimard. 2010. ISBN </a:t>
            </a:r>
            <a:r>
              <a:rPr lang="fr-FR" sz="1400" dirty="0"/>
              <a:t>9782070632299</a:t>
            </a:r>
          </a:p>
          <a:p>
            <a:endParaRPr lang="fr-CA" sz="1400" dirty="0"/>
          </a:p>
          <a:p>
            <a:r>
              <a:rPr lang="fr-CA" sz="1400" dirty="0"/>
              <a:t>MATHIS. </a:t>
            </a:r>
            <a:r>
              <a:rPr lang="fr-CA" sz="1400" b="1" dirty="0"/>
              <a:t>Du bruit sous le lit.</a:t>
            </a:r>
            <a:r>
              <a:rPr lang="fr-CA" sz="1400" dirty="0"/>
              <a:t>  Éditions Thierry Magnier. 2004.  ISBN 2844202810</a:t>
            </a:r>
          </a:p>
          <a:p>
            <a:endParaRPr lang="fr-CA" sz="1400" dirty="0"/>
          </a:p>
          <a:p>
            <a:r>
              <a:rPr lang="fr-CA" sz="1400" dirty="0"/>
              <a:t>G</a:t>
            </a:r>
            <a:r>
              <a:rPr lang="fr-FR" sz="1400" dirty="0"/>
              <a:t>RAVEL, Élise.  </a:t>
            </a:r>
            <a:r>
              <a:rPr lang="fr-FR" sz="1400" b="1" dirty="0"/>
              <a:t>Bienvenue à la </a:t>
            </a:r>
            <a:r>
              <a:rPr lang="fr-FR" sz="1400" b="1" dirty="0" err="1"/>
              <a:t>monstrerie</a:t>
            </a:r>
            <a:r>
              <a:rPr lang="fr-FR" sz="1400" b="1" dirty="0"/>
              <a:t>.  </a:t>
            </a:r>
            <a:r>
              <a:rPr lang="fr-FR" sz="1400" dirty="0"/>
              <a:t>Les 400 Coups. 2010.  ISBN 9782895404521</a:t>
            </a:r>
          </a:p>
          <a:p>
            <a:endParaRPr lang="fr-CA" sz="1400" dirty="0"/>
          </a:p>
          <a:p>
            <a:r>
              <a:rPr lang="fr-CA" sz="1400" dirty="0"/>
              <a:t>G</a:t>
            </a:r>
            <a:r>
              <a:rPr lang="fr-FR" sz="1400" dirty="0"/>
              <a:t>RAVEL, Élise.  </a:t>
            </a:r>
            <a:r>
              <a:rPr lang="fr-FR" sz="1400" b="1" dirty="0"/>
              <a:t>Monstres en vrac.  </a:t>
            </a:r>
            <a:r>
              <a:rPr lang="fr-FR" sz="1400" dirty="0"/>
              <a:t>Les 400 Coups. 2013.  ISBN 978285406334</a:t>
            </a:r>
          </a:p>
          <a:p>
            <a:endParaRPr lang="fr-CA" sz="1400" dirty="0"/>
          </a:p>
          <a:p>
            <a:r>
              <a:rPr lang="fr-CA" sz="1400" dirty="0"/>
              <a:t>G</a:t>
            </a:r>
            <a:r>
              <a:rPr lang="fr-FR" sz="1400" dirty="0"/>
              <a:t>RAVEL, Élise.  </a:t>
            </a:r>
            <a:r>
              <a:rPr lang="fr-FR" sz="1400" b="1" dirty="0"/>
              <a:t>Je veux un monstre.  </a:t>
            </a:r>
            <a:r>
              <a:rPr lang="fr-FR" sz="1400" dirty="0" err="1"/>
              <a:t>Scholastic</a:t>
            </a:r>
            <a:r>
              <a:rPr lang="fr-FR" sz="1400" dirty="0"/>
              <a:t> Canada. 2016.  ISBN 9781443152983</a:t>
            </a:r>
          </a:p>
          <a:p>
            <a:endParaRPr lang="fr-CA" sz="1400" dirty="0"/>
          </a:p>
          <a:p>
            <a:r>
              <a:rPr lang="fr-CA" sz="1400" dirty="0"/>
              <a:t>D</a:t>
            </a:r>
            <a:r>
              <a:rPr lang="fr-FR" sz="1400" dirty="0"/>
              <a:t>ONALDSON, Julie et Axel </a:t>
            </a:r>
            <a:r>
              <a:rPr lang="fr-FR" sz="1400" dirty="0" err="1"/>
              <a:t>Schefflrer</a:t>
            </a:r>
            <a:r>
              <a:rPr lang="fr-FR" sz="1400" dirty="0"/>
              <a:t>.  </a:t>
            </a:r>
            <a:r>
              <a:rPr lang="fr-FR" sz="1400" b="1" dirty="0" err="1"/>
              <a:t>Gruffalo</a:t>
            </a:r>
            <a:r>
              <a:rPr lang="fr-FR" sz="1400" dirty="0"/>
              <a:t>.  Gallimard.  2013.  ISBN  9782070653133</a:t>
            </a:r>
          </a:p>
          <a:p>
            <a:endParaRPr lang="fr-CA" sz="1400" dirty="0"/>
          </a:p>
          <a:p>
            <a:r>
              <a:rPr lang="fr-CA" sz="1400" dirty="0"/>
              <a:t>D</a:t>
            </a:r>
            <a:r>
              <a:rPr lang="fr-FR" sz="1400" dirty="0"/>
              <a:t>ONALDSON, Julie et Axel </a:t>
            </a:r>
            <a:r>
              <a:rPr lang="fr-FR" sz="1400" dirty="0" err="1"/>
              <a:t>Schefflrer</a:t>
            </a:r>
            <a:r>
              <a:rPr lang="fr-FR" sz="1400" dirty="0"/>
              <a:t>.  </a:t>
            </a:r>
            <a:r>
              <a:rPr lang="fr-FR" sz="1400" b="1" dirty="0"/>
              <a:t>Le petit</a:t>
            </a:r>
            <a:r>
              <a:rPr lang="fr-FR" sz="1400" dirty="0"/>
              <a:t> </a:t>
            </a:r>
            <a:r>
              <a:rPr lang="fr-FR" sz="1400" b="1" dirty="0" err="1"/>
              <a:t>Gruffalo</a:t>
            </a:r>
            <a:r>
              <a:rPr lang="fr-FR" sz="1400" dirty="0"/>
              <a:t>.  Gallimard.  ISBN 2014 9782070660834</a:t>
            </a:r>
          </a:p>
          <a:p>
            <a:endParaRPr lang="fr-CA" sz="1400" dirty="0"/>
          </a:p>
          <a:p>
            <a:r>
              <a:rPr lang="fr-CA" sz="1400" dirty="0"/>
              <a:t>N</a:t>
            </a:r>
            <a:r>
              <a:rPr lang="fr-FR" sz="1400" dirty="0"/>
              <a:t>AUMANN-VILLEMIN, Christine.  </a:t>
            </a:r>
            <a:r>
              <a:rPr lang="fr-FR" sz="1400" b="1" dirty="0"/>
              <a:t>Gloups.  </a:t>
            </a:r>
            <a:r>
              <a:rPr lang="fr-FR" sz="1400" dirty="0"/>
              <a:t>L’école des loisirs.  2009.  ISBN 9782211095358</a:t>
            </a:r>
          </a:p>
          <a:p>
            <a:r>
              <a:rPr lang="fr-FR" sz="1400" dirty="0"/>
              <a:t> </a:t>
            </a:r>
          </a:p>
          <a:p>
            <a:r>
              <a:rPr lang="fr-CA" sz="1400" dirty="0"/>
              <a:t>CHARTRAND, Lili</a:t>
            </a:r>
            <a:r>
              <a:rPr lang="fr-FR" sz="1400" dirty="0"/>
              <a:t>.  </a:t>
            </a:r>
            <a:r>
              <a:rPr lang="fr-FR" sz="1400" b="1" dirty="0"/>
              <a:t>Le gros monstre qui aimait trop lire.  </a:t>
            </a:r>
            <a:r>
              <a:rPr lang="fr-FR" sz="1400" dirty="0"/>
              <a:t>Dominique et compagnie.  2006.  ISBN 9782895124542</a:t>
            </a:r>
          </a:p>
          <a:p>
            <a:endParaRPr lang="fr-CA" sz="1400" dirty="0"/>
          </a:p>
          <a:p>
            <a:r>
              <a:rPr lang="fr-CA" sz="1400" dirty="0"/>
              <a:t>BLAND, Nick.  </a:t>
            </a:r>
            <a:r>
              <a:rPr lang="fr-CA" sz="1400" b="1" dirty="0"/>
              <a:t>Gros ours grincheux.</a:t>
            </a:r>
            <a:r>
              <a:rPr lang="fr-CA" sz="1400" dirty="0"/>
              <a:t> </a:t>
            </a:r>
            <a:r>
              <a:rPr lang="fr-CA" sz="1400" dirty="0" err="1"/>
              <a:t>Scholastic</a:t>
            </a:r>
            <a:r>
              <a:rPr lang="fr-CA" sz="1400" dirty="0"/>
              <a:t>. 2018.  ISBN 9781443165983</a:t>
            </a:r>
            <a:endParaRPr lang="fr-FR" sz="1400" dirty="0"/>
          </a:p>
          <a:p>
            <a:endParaRPr lang="fr-CA" sz="1400" dirty="0"/>
          </a:p>
          <a:p>
            <a:r>
              <a:rPr lang="fr-CA" sz="1400" dirty="0"/>
              <a:t>SARFATI, Sonia et </a:t>
            </a:r>
            <a:r>
              <a:rPr lang="fr-CA" sz="1400" dirty="0" err="1"/>
              <a:t>Constatin</a:t>
            </a:r>
            <a:r>
              <a:rPr lang="fr-CA" sz="1400" dirty="0"/>
              <a:t>, P.  </a:t>
            </a:r>
            <a:r>
              <a:rPr lang="fr-CA" sz="1400" b="1" dirty="0"/>
              <a:t>Quand les monstres se montrent</a:t>
            </a:r>
            <a:r>
              <a:rPr lang="fr-CA" sz="1400" dirty="0"/>
              <a:t>.  Les 400 coups. 2004. ISBN </a:t>
            </a:r>
            <a:r>
              <a:rPr lang="fr-FR" sz="1400" dirty="0"/>
              <a:t>9782895400363</a:t>
            </a:r>
          </a:p>
          <a:p>
            <a:endParaRPr lang="fr-FR" sz="1400" dirty="0"/>
          </a:p>
          <a:p>
            <a:r>
              <a:rPr lang="fr-CA" sz="1400" dirty="0"/>
              <a:t>MCDONNEL, Patrick.  </a:t>
            </a:r>
            <a:r>
              <a:rPr lang="fr-CA" sz="1400" b="1" dirty="0"/>
              <a:t>Un monstre très spécial</a:t>
            </a:r>
            <a:r>
              <a:rPr lang="fr-CA" sz="1400" dirty="0"/>
              <a:t>.  Circonflexe. 2013. ISBN </a:t>
            </a:r>
            <a:r>
              <a:rPr lang="fr-FR" sz="1400" dirty="0"/>
              <a:t>9782878336818</a:t>
            </a:r>
          </a:p>
          <a:p>
            <a:endParaRPr lang="fr-FR" sz="1400" dirty="0"/>
          </a:p>
          <a:p>
            <a:r>
              <a:rPr lang="fr-CA" sz="1400" dirty="0"/>
              <a:t>MOGNIOL, Magali.  </a:t>
            </a:r>
            <a:r>
              <a:rPr lang="fr-CA" sz="1400" b="1" dirty="0"/>
              <a:t>Riquiqui</a:t>
            </a:r>
            <a:r>
              <a:rPr lang="fr-CA" sz="1400" dirty="0"/>
              <a:t>.  École des loisirs. 2010. ISBN </a:t>
            </a:r>
            <a:r>
              <a:rPr lang="fr-FR" sz="1400" dirty="0"/>
              <a:t>9782211097628</a:t>
            </a:r>
          </a:p>
          <a:p>
            <a:endParaRPr lang="fr-FR" sz="1400" dirty="0"/>
          </a:p>
          <a:p>
            <a:r>
              <a:rPr lang="fr-CA" sz="1400" dirty="0"/>
              <a:t>EMBERLEY, Rita.  </a:t>
            </a:r>
            <a:r>
              <a:rPr lang="fr-CA" sz="1400" b="1" dirty="0"/>
              <a:t>Si tu es un monstre affreux.   </a:t>
            </a:r>
            <a:r>
              <a:rPr lang="fr-CA" sz="1400" dirty="0" err="1"/>
              <a:t>Scholastic</a:t>
            </a:r>
            <a:r>
              <a:rPr lang="fr-CA" sz="1400" dirty="0"/>
              <a:t>. 2011. ISBN </a:t>
            </a:r>
            <a:r>
              <a:rPr lang="fr-FR" sz="1400" dirty="0"/>
              <a:t>9781443114295</a:t>
            </a:r>
          </a:p>
          <a:p>
            <a:endParaRPr lang="fr-FR" sz="1400" dirty="0"/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5D9CB419-AA45-4F67-AD1D-63529F2872FA}"/>
              </a:ext>
            </a:extLst>
          </p:cNvPr>
          <p:cNvSpPr txBox="1"/>
          <p:nvPr/>
        </p:nvSpPr>
        <p:spPr>
          <a:xfrm>
            <a:off x="3729789" y="264695"/>
            <a:ext cx="14190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CA" dirty="0"/>
              <a:t>Bibliographie</a:t>
            </a:r>
            <a:endParaRPr lang="fr-FR" dirty="0"/>
          </a:p>
        </p:txBody>
      </p:sp>
      <p:pic>
        <p:nvPicPr>
          <p:cNvPr id="1026" name="Picture 2" descr="RÃ©sultats de recherche d'images pour Â«Â monstreÂ Â»">
            <a:extLst>
              <a:ext uri="{FF2B5EF4-FFF2-40B4-BE49-F238E27FC236}">
                <a16:creationId xmlns:a16="http://schemas.microsoft.com/office/drawing/2014/main" id="{255F0534-0F16-4492-A207-B126C7A25F16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62175" y="6821905"/>
            <a:ext cx="5276850" cy="5715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0834295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237</Words>
  <Application>Microsoft Office PowerPoint</Application>
  <PresentationFormat>A3 (297 x 420 mm)</PresentationFormat>
  <Paragraphs>28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Caroline Brault</dc:creator>
  <cp:lastModifiedBy>Caroline Brault</cp:lastModifiedBy>
  <cp:revision>3</cp:revision>
  <dcterms:created xsi:type="dcterms:W3CDTF">2018-06-21T02:19:27Z</dcterms:created>
  <dcterms:modified xsi:type="dcterms:W3CDTF">2018-06-25T22:24:15Z</dcterms:modified>
</cp:coreProperties>
</file>

<file path=docProps/thumbnail.jpeg>
</file>