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5" r:id="rId1"/>
  </p:sld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1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5247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7371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021077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41098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018153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61379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79863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2098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9365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6267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035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8319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1149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66682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971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3964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6/15/2018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9559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  <p:sldLayoutId id="2147483678" r:id="rId13"/>
    <p:sldLayoutId id="2147483679" r:id="rId14"/>
    <p:sldLayoutId id="2147483680" r:id="rId15"/>
    <p:sldLayoutId id="214748368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legsa.com.ar/Dic/periferico.php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ejemplos.co/20-ejemplos-de-perifericos-mixtos/#ixzz5Fn5BlJvE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ejemplos.co/20-ejemplos-de-perifericos-mixtos/#ixzz5GQJajv5N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ejemplos.co/20-ejemplos-de-perifericos-mixtos/#ixzz5GQKTlmAd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ejemplos.co/20-ejemplos-de-perifericos-mixtos/#ixzz5GQLk96f3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es.wikipedia.org/wiki/Internet_Protocol" TargetMode="External"/><Relationship Id="rId3" Type="http://schemas.openxmlformats.org/officeDocument/2006/relationships/hyperlink" Target="https://es.wikipedia.org/wiki/Router#cite_note-1" TargetMode="External"/><Relationship Id="rId7" Type="http://schemas.openxmlformats.org/officeDocument/2006/relationships/hyperlink" Target="https://es.wikipedia.org/wiki/Subred" TargetMode="External"/><Relationship Id="rId2" Type="http://schemas.openxmlformats.org/officeDocument/2006/relationships/hyperlink" Target="https://es.wikipedia.org/wiki/Modelo_OSI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s.wikipedia.org/wiki/Capa_de_red" TargetMode="External"/><Relationship Id="rId5" Type="http://schemas.openxmlformats.org/officeDocument/2006/relationships/hyperlink" Target="https://es.wikipedia.org/wiki/Router#cite_note-3" TargetMode="External"/><Relationship Id="rId10" Type="http://schemas.openxmlformats.org/officeDocument/2006/relationships/image" Target="../media/image5.jpeg"/><Relationship Id="rId4" Type="http://schemas.openxmlformats.org/officeDocument/2006/relationships/hyperlink" Target="https://es.wikipedia.org/wiki/Router#cite_note-2" TargetMode="External"/><Relationship Id="rId9" Type="http://schemas.openxmlformats.org/officeDocument/2006/relationships/hyperlink" Target="https://es.wikipedia.org/wiki/Puente_de_red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343956" y="1278229"/>
            <a:ext cx="9057626" cy="2262781"/>
          </a:xfrm>
        </p:spPr>
        <p:txBody>
          <a:bodyPr>
            <a:normAutofit/>
          </a:bodyPr>
          <a:lstStyle/>
          <a:p>
            <a:r>
              <a:rPr lang="es-CO" b="1" dirty="0" smtClean="0">
                <a:solidFill>
                  <a:srgbClr val="FF0000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DISPOSITIVOS DE ENTRADA   </a:t>
            </a:r>
            <a:br>
              <a:rPr lang="es-CO" b="1" dirty="0" smtClean="0">
                <a:solidFill>
                  <a:srgbClr val="FF0000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</a:br>
            <a:r>
              <a:rPr lang="es-CO" b="1" dirty="0">
                <a:solidFill>
                  <a:srgbClr val="FF0000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lang="es-CO" b="1" dirty="0" smtClean="0">
                <a:solidFill>
                  <a:srgbClr val="FF0000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                    Y SALIDA.</a:t>
            </a:r>
            <a:endParaRPr lang="es-CO" b="1" dirty="0">
              <a:solidFill>
                <a:srgbClr val="FF0000"/>
              </a:solidFill>
              <a:latin typeface="Aparajita" panose="020B0604020202020204" pitchFamily="34" charset="0"/>
              <a:cs typeface="Aparajit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72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89213" y="332562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es-CO" sz="4000" b="1" i="1" dirty="0">
                <a:solidFill>
                  <a:srgbClr val="0070C0"/>
                </a:solidFill>
              </a:rPr>
              <a:t>P</a:t>
            </a:r>
            <a:r>
              <a:rPr lang="es-CO" sz="4000" b="1" i="1" dirty="0" smtClean="0">
                <a:solidFill>
                  <a:srgbClr val="0070C0"/>
                </a:solidFill>
              </a:rPr>
              <a:t>uertos de USB</a:t>
            </a:r>
            <a:r>
              <a:rPr lang="es-CO" sz="4000" b="1" i="1" dirty="0">
                <a:solidFill>
                  <a:srgbClr val="0070C0"/>
                </a:solidFill>
              </a:rPr>
              <a:t>.</a:t>
            </a:r>
            <a:r>
              <a:rPr lang="es-CO" sz="3200" b="1" i="1" dirty="0"/>
              <a:t> </a:t>
            </a:r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2900568" y="1291475"/>
            <a:ext cx="8012526" cy="36471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O" altLang="es-CO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Open San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CO" altLang="es-CO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Open Sans"/>
              </a:rPr>
              <a:t>Adaptadores que permiten multiplicar este tipo de puertos bidireccionales, fungen a su vez como periféricos mixtos al potenciar el volumen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CO" altLang="es-CO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Open Sans"/>
              </a:rPr>
              <a:t> de entrada y salida de datos de otros periféricos a su vez.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s-CO" altLang="es-CO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Open Sans"/>
              </a:rPr>
              <a:t/>
            </a:r>
            <a:br>
              <a:rPr kumimoji="0" lang="es-CO" altLang="es-CO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Open Sans"/>
              </a:rPr>
            </a:br>
            <a:endParaRPr kumimoji="0" lang="es-CO" altLang="es-CO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es-CO" altLang="es-CO" sz="1100" dirty="0"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s-CO" altLang="es-CO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es-CO" altLang="es-CO" sz="1100" dirty="0"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s-CO" altLang="es-CO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es-CO" altLang="es-CO" sz="1100" dirty="0"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s-CO" altLang="es-CO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es-CO" altLang="es-CO" sz="1100" dirty="0"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s-CO" altLang="es-CO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es-CO" altLang="es-CO" sz="1100" dirty="0"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s-CO" altLang="es-CO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es-CO" altLang="es-CO" sz="1100" dirty="0"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s-CO" altLang="es-CO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es-CO" altLang="es-CO" sz="1100" dirty="0"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s-CO" altLang="es-CO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5123" name="Picture 3" descr="Imagen relaciona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5285" y="3256722"/>
            <a:ext cx="4574475" cy="2030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5123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sz="4000" dirty="0" smtClean="0"/>
              <a:t>                   </a:t>
            </a:r>
            <a:r>
              <a:rPr lang="es-CO" sz="6000" b="1" i="1" dirty="0" smtClean="0">
                <a:solidFill>
                  <a:srgbClr val="FF0000"/>
                </a:solidFill>
                <a:latin typeface="Arial Black" panose="020B0A04020102020204" pitchFamily="34" charset="0"/>
                <a:cs typeface="Aparajita" panose="020B0604020202020204" pitchFamily="34" charset="0"/>
              </a:rPr>
              <a:t>¿</a:t>
            </a:r>
            <a:r>
              <a:rPr lang="es-CO" sz="5400" b="1" i="1" dirty="0" smtClean="0">
                <a:solidFill>
                  <a:srgbClr val="FF0000"/>
                </a:solidFill>
                <a:latin typeface="Arial Black" panose="020B0A04020102020204" pitchFamily="34" charset="0"/>
                <a:cs typeface="Aparajita" panose="020B0604020202020204" pitchFamily="34" charset="0"/>
              </a:rPr>
              <a:t>Qué son?</a:t>
            </a:r>
            <a:endParaRPr lang="es-CO" sz="5400" b="1" i="1" dirty="0">
              <a:solidFill>
                <a:srgbClr val="FF0000"/>
              </a:solidFill>
              <a:latin typeface="Arial Black" panose="020B0A04020102020204" pitchFamily="34" charset="0"/>
              <a:cs typeface="Aparajita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O" sz="2000" b="1" dirty="0"/>
              <a:t>Un periférico mixto es aquel </a:t>
            </a:r>
            <a:r>
              <a:rPr lang="es-CO" sz="2000" b="1" dirty="0">
                <a:hlinkClick r:id="rId2"/>
              </a:rPr>
              <a:t>periférico</a:t>
            </a:r>
            <a:r>
              <a:rPr lang="es-CO" sz="2000" b="1" dirty="0"/>
              <a:t> que puede cumplir funciones tanto de entrada como de salida. También son llamados dispositivos de entrada-salida o en inglés: input/output </a:t>
            </a:r>
            <a:r>
              <a:rPr lang="es-CO" sz="2000" b="1" dirty="0" smtClean="0"/>
              <a:t>divise.</a:t>
            </a:r>
            <a:r>
              <a:rPr lang="es-CO" sz="2000" b="1" dirty="0"/>
              <a:t/>
            </a:r>
            <a:br>
              <a:rPr lang="es-CO" sz="2000" b="1" dirty="0"/>
            </a:br>
            <a:r>
              <a:rPr lang="es-CO" sz="2000" b="1" dirty="0"/>
              <a:t/>
            </a:r>
            <a:br>
              <a:rPr lang="es-CO" sz="2000" b="1" dirty="0"/>
            </a:br>
            <a:r>
              <a:rPr lang="es-CO" sz="2000" b="1" dirty="0"/>
              <a:t>Los periféricos de computadora pueden clasificarse según el sentido del flujo principal de datos: de entrada, de salida, mixto. Algunas bibliografías incluyen otras categorías como de almacenamiento, de comunicación, que pueden ser incluidas dentro de la categoría "mixto".</a:t>
            </a:r>
          </a:p>
        </p:txBody>
      </p:sp>
    </p:spTree>
    <p:extLst>
      <p:ext uri="{BB962C8B-B14F-4D97-AF65-F5344CB8AC3E}">
        <p14:creationId xmlns:p14="http://schemas.microsoft.com/office/powerpoint/2010/main" val="2841707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O" sz="6600" b="1" i="1" dirty="0" smtClean="0">
                <a:latin typeface="Aparajita" panose="020B0604020202020204" pitchFamily="34" charset="0"/>
                <a:cs typeface="Aparajita" panose="020B0604020202020204" pitchFamily="34" charset="0"/>
              </a:rPr>
              <a:t>           </a:t>
            </a:r>
            <a:r>
              <a:rPr lang="es-CO" sz="5400" b="1" i="1" dirty="0" smtClean="0">
                <a:solidFill>
                  <a:srgbClr val="0070C0"/>
                </a:solidFill>
                <a:latin typeface="Baskerville Old Face" panose="02020602080505020303" pitchFamily="18" charset="0"/>
                <a:cs typeface="Aparajita" panose="020B0604020202020204" pitchFamily="34" charset="0"/>
              </a:rPr>
              <a:t>Smartphone</a:t>
            </a:r>
            <a:endParaRPr lang="es-CO" sz="5400" i="1" dirty="0">
              <a:solidFill>
                <a:srgbClr val="0070C0"/>
              </a:solidFill>
              <a:latin typeface="Baskerville Old Face" panose="02020602080505020303" pitchFamily="18" charset="0"/>
              <a:cs typeface="Aparajita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/>
              <a:t>Los celulares contemporáneos tienen plena capacidad de conexión con la computadora, permitiendo la entrada y salida de información, aplicaciones y datos de toda índole, desde y hacia ambos aparatos.</a:t>
            </a:r>
            <a:br>
              <a:rPr lang="es-CO" dirty="0"/>
            </a:br>
            <a:r>
              <a:rPr lang="es-CO" dirty="0" smtClean="0"/>
              <a:t>Fuente</a:t>
            </a:r>
            <a:r>
              <a:rPr lang="es-CO" dirty="0"/>
              <a:t>: </a:t>
            </a:r>
            <a:r>
              <a:rPr lang="es-CO" dirty="0">
                <a:hlinkClick r:id="rId2"/>
              </a:rPr>
              <a:t>http://www.ejemplos.co/20-ejemplos-de-perifericos-mixtos/#</a:t>
            </a:r>
            <a:r>
              <a:rPr lang="es-CO" dirty="0" smtClean="0">
                <a:hlinkClick r:id="rId2"/>
              </a:rPr>
              <a:t>ixzz5Fn5BlJvE</a:t>
            </a:r>
            <a:endParaRPr lang="es-CO" dirty="0">
              <a:hlinkClick r:id="rId2"/>
            </a:endParaRPr>
          </a:p>
          <a:p>
            <a:endParaRPr lang="es-CO" dirty="0"/>
          </a:p>
        </p:txBody>
      </p:sp>
      <p:pic>
        <p:nvPicPr>
          <p:cNvPr id="4" name="Imagen 3" descr="Resultado de imagen para Smartphones.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0639" y="3567449"/>
            <a:ext cx="4402910" cy="257237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28084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CO" sz="5400" b="1" i="1" dirty="0">
                <a:solidFill>
                  <a:srgbClr val="0070C0"/>
                </a:solidFill>
                <a:latin typeface="Arial Rounded MT Bold" panose="020F0704030504030204" pitchFamily="34" charset="0"/>
                <a:cs typeface="Aparajita" panose="020B0604020202020204" pitchFamily="34" charset="0"/>
              </a:rPr>
              <a:t>Pantallas táctiles</a:t>
            </a:r>
            <a:r>
              <a:rPr lang="es-CO" sz="5400" i="1" dirty="0">
                <a:solidFill>
                  <a:srgbClr val="0070C0"/>
                </a:solidFill>
                <a:latin typeface="Arial Rounded MT Bold" panose="020F0704030504030204" pitchFamily="34" charset="0"/>
                <a:cs typeface="Aparajita" panose="020B0604020202020204" pitchFamily="34" charset="0"/>
              </a:rPr>
              <a:t>.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O" sz="1600" dirty="0">
                <a:latin typeface="Arial Black" panose="020B0A04020102020204" pitchFamily="34" charset="0"/>
              </a:rPr>
              <a:t>Cumple a la vez el propósito de emitir información visual al operador de la computadora, tal y como los monitores convencionales, pero también permite introducir datos mediante el tacto.</a:t>
            </a:r>
            <a:br>
              <a:rPr lang="es-CO" sz="1600" dirty="0">
                <a:latin typeface="Arial Black" panose="020B0A04020102020204" pitchFamily="34" charset="0"/>
              </a:rPr>
            </a:br>
            <a:r>
              <a:rPr lang="es-CO" sz="1600" dirty="0" smtClean="0">
                <a:latin typeface="Arial Black" panose="020B0A04020102020204" pitchFamily="34" charset="0"/>
              </a:rPr>
              <a:t>Fuente</a:t>
            </a:r>
            <a:r>
              <a:rPr lang="es-CO" sz="1600" dirty="0">
                <a:latin typeface="Arial Black" panose="020B0A04020102020204" pitchFamily="34" charset="0"/>
              </a:rPr>
              <a:t>: </a:t>
            </a:r>
            <a:r>
              <a:rPr lang="es-CO" sz="1600" dirty="0">
                <a:latin typeface="Arial Black" panose="020B0A04020102020204" pitchFamily="34" charset="0"/>
                <a:hlinkClick r:id="rId2"/>
              </a:rPr>
              <a:t>http://www.ejemplos.co/20-ejemplos-de-perifericos-mixtos/#</a:t>
            </a:r>
            <a:r>
              <a:rPr lang="es-CO" sz="1600" dirty="0" smtClean="0">
                <a:latin typeface="Arial Black" panose="020B0A04020102020204" pitchFamily="34" charset="0"/>
                <a:hlinkClick r:id="rId2"/>
              </a:rPr>
              <a:t>ixzz5GQJajv5N</a:t>
            </a:r>
            <a:endParaRPr lang="es-CO" sz="1600" dirty="0" smtClean="0">
              <a:latin typeface="Arial Black" panose="020B0A04020102020204" pitchFamily="34" charset="0"/>
            </a:endParaRPr>
          </a:p>
          <a:p>
            <a:endParaRPr lang="es-CO" sz="1600" dirty="0">
              <a:latin typeface="Arial Black" panose="020B0A04020102020204" pitchFamily="34" charset="0"/>
            </a:endParaRPr>
          </a:p>
        </p:txBody>
      </p:sp>
      <p:pic>
        <p:nvPicPr>
          <p:cNvPr id="4" name="Imagen 3" descr="Imagen relacionada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0005" y="3248146"/>
            <a:ext cx="4063889" cy="256271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65477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CO" sz="4000" b="1" i="1" dirty="0">
                <a:solidFill>
                  <a:srgbClr val="0070C0"/>
                </a:solidFill>
                <a:latin typeface="+mn-lt"/>
                <a:cs typeface="Aparajita" panose="020B0604020202020204" pitchFamily="34" charset="0"/>
              </a:rPr>
              <a:t>Reproductores Mp3</a:t>
            </a:r>
            <a:r>
              <a:rPr lang="es-CO" sz="4800" i="1" dirty="0">
                <a:latin typeface="Aparajita" panose="020B0604020202020204" pitchFamily="34" charset="0"/>
                <a:cs typeface="Aparajita" panose="020B0604020202020204" pitchFamily="34" charset="0"/>
              </a:rPr>
              <a:t>.</a:t>
            </a:r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2408908" y="2160117"/>
            <a:ext cx="9265678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O" altLang="es-CO" sz="11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Open San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CO" altLang="es-CO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Black" panose="020B0A04020102020204" pitchFamily="34" charset="0"/>
              </a:rPr>
              <a:t>Los aparatos musicales portátiles contemporáneos </a:t>
            </a:r>
            <a:r>
              <a:rPr kumimoji="0" lang="es-CO" altLang="es-CO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Black" panose="020B0A04020102020204" pitchFamily="34" charset="0"/>
              </a:rPr>
              <a:t>(iPod, </a:t>
            </a:r>
            <a:r>
              <a:rPr kumimoji="0" lang="es-CO" altLang="es-CO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Black" panose="020B0A04020102020204" pitchFamily="34" charset="0"/>
              </a:rPr>
              <a:t>etc.) permiten el ingreso de información musical (entrada)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CO" altLang="es-CO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Black" panose="020B0A04020102020204" pitchFamily="34" charset="0"/>
              </a:rPr>
              <a:t> desde la computadora y su reproducción mediante audífonos (salida).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CO" altLang="es-CO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Black" panose="020B0A04020102020204" pitchFamily="34" charset="0"/>
              </a:rPr>
              <a:t>Fuente: </a:t>
            </a:r>
            <a:r>
              <a:rPr kumimoji="0" lang="es-CO" altLang="es-CO" sz="1100" b="0" i="0" u="none" strike="noStrike" cap="none" normalizeH="0" baseline="0" dirty="0" smtClean="0">
                <a:ln>
                  <a:noFill/>
                </a:ln>
                <a:solidFill>
                  <a:srgbClr val="003399"/>
                </a:solidFill>
                <a:effectLst/>
                <a:latin typeface="Arial Black" panose="020B0A04020102020204" pitchFamily="34" charset="0"/>
                <a:hlinkClick r:id="rId2"/>
              </a:rPr>
              <a:t>http://www.ejemplos.co/20-ejemplos-de-perifericos-mixtos/#ixzz5GQKTlmAd</a:t>
            </a:r>
            <a:r>
              <a:rPr kumimoji="0" lang="es-CO" altLang="es-CO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s-CO" altLang="es-CO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s-CO" altLang="es-CO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5" name="Imagen 4" descr="Resultado de imagen para Reproductores Mp3.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2299" y="3398918"/>
            <a:ext cx="2562225" cy="25622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3542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CO" sz="4400" b="1" i="1" dirty="0">
                <a:solidFill>
                  <a:srgbClr val="0070C0"/>
                </a:solidFill>
                <a:latin typeface="+mn-lt"/>
                <a:cs typeface="Aparajita" panose="020B0604020202020204" pitchFamily="34" charset="0"/>
              </a:rPr>
              <a:t>Transmisores Bluetooth</a:t>
            </a:r>
            <a:r>
              <a:rPr lang="es-CO" sz="6600" i="1" dirty="0">
                <a:solidFill>
                  <a:srgbClr val="0070C0"/>
                </a:solidFill>
                <a:latin typeface="+mn-lt"/>
                <a:cs typeface="Aparajita" panose="020B0604020202020204" pitchFamily="34" charset="0"/>
              </a:rPr>
              <a:t>.</a:t>
            </a:r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2460423" y="1905000"/>
            <a:ext cx="8390438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O" altLang="es-CO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Open San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CO" altLang="es-CO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Open Sans"/>
              </a:rPr>
              <a:t>Aparatos de transmisión radial de baja frecuencia para comunicar a su vez diversos periféricos o incluso computadores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CO" altLang="es-CO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Open Sans"/>
              </a:rPr>
              <a:t>enteros, son bidireccionales e inalámbricos pero de corto alcance.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CO" altLang="es-CO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Open Sans"/>
              </a:rPr>
              <a:t>Fuente: </a:t>
            </a:r>
            <a:r>
              <a:rPr kumimoji="0" lang="es-CO" altLang="es-CO" sz="1200" b="0" i="0" u="none" strike="noStrike" cap="none" normalizeH="0" baseline="0" dirty="0" smtClean="0">
                <a:ln>
                  <a:noFill/>
                </a:ln>
                <a:solidFill>
                  <a:srgbClr val="003399"/>
                </a:solidFill>
                <a:effectLst/>
                <a:latin typeface="Open Sans"/>
                <a:hlinkClick r:id="rId2"/>
              </a:rPr>
              <a:t>http://www.ejemplos.co/20-ejemplos-de-perifericos-mixtos/#ixzz5GQLk96f3</a:t>
            </a:r>
            <a:r>
              <a:rPr kumimoji="0" lang="es-CO" altLang="es-CO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s-CO" altLang="es-CO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3075" name="Picture 3" descr="Resultado de imagen para transmisores de bluetoot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0752" y="3012996"/>
            <a:ext cx="3714608" cy="2870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2226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CO" sz="5400" b="1" i="1" dirty="0" err="1" smtClean="0">
                <a:solidFill>
                  <a:srgbClr val="0070C0"/>
                </a:solidFill>
                <a:latin typeface="Arial Black" panose="020B0A04020102020204" pitchFamily="34" charset="0"/>
                <a:cs typeface="Aparajita" panose="020B0604020202020204" pitchFamily="34" charset="0"/>
              </a:rPr>
              <a:t>Router</a:t>
            </a:r>
            <a:r>
              <a:rPr lang="es-CO" sz="5400" b="1" i="1" dirty="0" smtClean="0">
                <a:solidFill>
                  <a:srgbClr val="0070C0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endParaRPr lang="es-CO" sz="5400" b="1" i="1" dirty="0">
              <a:solidFill>
                <a:srgbClr val="0070C0"/>
              </a:solidFill>
              <a:latin typeface="Aparajita" panose="020B0604020202020204" pitchFamily="34" charset="0"/>
              <a:cs typeface="Aparajita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911184" y="1569447"/>
            <a:ext cx="6889638" cy="3929832"/>
          </a:xfrm>
        </p:spPr>
        <p:txBody>
          <a:bodyPr/>
          <a:lstStyle/>
          <a:p>
            <a:pPr marL="0" lvl="0" indent="0" algn="ctr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s-CO" altLang="es-CO" sz="1400" dirty="0">
                <a:solidFill>
                  <a:srgbClr val="0B008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                                     </a:t>
            </a:r>
            <a:endParaRPr lang="es-CO" altLang="es-CO" sz="1400" dirty="0">
              <a:solidFill>
                <a:srgbClr val="222222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s-CO" altLang="es-CO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Los encaminadores en el </a:t>
            </a:r>
            <a:r>
              <a:rPr lang="es-CO" altLang="es-CO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  <a:hlinkClick r:id="rId2" tooltip="Modelo OSI"/>
              </a:rPr>
              <a:t>modelo OSI</a:t>
            </a:r>
            <a:r>
              <a:rPr lang="es-CO" altLang="es-CO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.</a:t>
            </a: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s-CO" altLang="es-CO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Un </a:t>
            </a:r>
            <a:r>
              <a:rPr lang="es-CO" altLang="es-CO" sz="1400" b="1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router</a:t>
            </a:r>
            <a:r>
              <a:rPr lang="es-CO" altLang="es-CO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 —también conocido como </a:t>
            </a:r>
            <a:r>
              <a:rPr lang="es-CO" altLang="es-CO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enrutador</a:t>
            </a:r>
            <a:r>
              <a:rPr lang="es-CO" altLang="es-CO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,</a:t>
            </a:r>
            <a:r>
              <a:rPr lang="es-CO" altLang="es-CO" sz="1400" baseline="30000" dirty="0">
                <a:solidFill>
                  <a:schemeClr val="tx1">
                    <a:lumMod val="50000"/>
                    <a:lumOff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  <a:hlinkClick r:id="rId3"/>
              </a:rPr>
              <a:t>1</a:t>
            </a:r>
            <a:r>
              <a:rPr lang="es-CO" altLang="es-CO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​</a:t>
            </a:r>
            <a:r>
              <a:rPr lang="es-CO" altLang="es-CO" sz="1400" baseline="30000" dirty="0">
                <a:solidFill>
                  <a:schemeClr val="tx1">
                    <a:lumMod val="50000"/>
                    <a:lumOff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  <a:hlinkClick r:id="rId4"/>
              </a:rPr>
              <a:t>2</a:t>
            </a:r>
            <a:r>
              <a:rPr lang="es-CO" altLang="es-CO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​ o </a:t>
            </a:r>
            <a:r>
              <a:rPr lang="es-CO" altLang="es-CO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rúter</a:t>
            </a:r>
            <a:r>
              <a:rPr lang="es-CO" altLang="es-CO" sz="1400" baseline="30000" dirty="0">
                <a:solidFill>
                  <a:schemeClr val="tx1">
                    <a:lumMod val="50000"/>
                    <a:lumOff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  <a:hlinkClick r:id="rId5"/>
              </a:rPr>
              <a:t>3</a:t>
            </a:r>
            <a:r>
              <a:rPr lang="es-CO" altLang="es-CO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​— es un dispositivo que proporciona conectividad a </a:t>
            </a:r>
            <a:r>
              <a:rPr lang="es-CO" altLang="es-CO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  <a:hlinkClick r:id="rId6" tooltip="Capa de red"/>
              </a:rPr>
              <a:t>nivel de red</a:t>
            </a:r>
            <a:r>
              <a:rPr lang="es-CO" altLang="es-CO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 o nivel tres en el </a:t>
            </a:r>
            <a:r>
              <a:rPr lang="es-CO" altLang="es-CO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  <a:hlinkClick r:id="rId2" tooltip="Modelo OSI"/>
              </a:rPr>
              <a:t>modelo OSI</a:t>
            </a:r>
            <a:r>
              <a:rPr lang="es-CO" altLang="es-CO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. Su función principal consiste en enviar o encaminar paquetes de datos de una red a otra, es decir, interconectar </a:t>
            </a:r>
            <a:r>
              <a:rPr lang="es-CO" altLang="es-CO" sz="1400" u="sng" dirty="0">
                <a:solidFill>
                  <a:schemeClr val="tx1">
                    <a:lumMod val="50000"/>
                    <a:lumOff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  <a:hlinkClick r:id="rId7" tooltip="Subred"/>
              </a:rPr>
              <a:t>subredes</a:t>
            </a:r>
            <a:r>
              <a:rPr lang="es-CO" altLang="es-CO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, entendiendo por subred un conjunto de máquinas </a:t>
            </a:r>
            <a:r>
              <a:rPr lang="es-CO" altLang="es-CO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  <a:hlinkClick r:id="rId8" tooltip="Internet Protocol"/>
              </a:rPr>
              <a:t>IP</a:t>
            </a:r>
            <a:r>
              <a:rPr lang="es-CO" altLang="es-CO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 que se pueden comunicar sin la intervención de un encaminador (mediante </a:t>
            </a:r>
            <a:r>
              <a:rPr lang="es-CO" altLang="es-CO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  <a:hlinkClick r:id="rId9" tooltip="Puente de red"/>
              </a:rPr>
              <a:t>puentes de red</a:t>
            </a:r>
            <a:r>
              <a:rPr lang="es-CO" altLang="es-CO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 o un </a:t>
            </a:r>
            <a:r>
              <a:rPr lang="es-CO" altLang="es-CO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switch</a:t>
            </a:r>
            <a:r>
              <a:rPr lang="es-CO" altLang="es-CO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), y que por tanto tienen prefijos de red distintos.</a:t>
            </a:r>
          </a:p>
          <a:p>
            <a:endParaRPr lang="es-CO" dirty="0"/>
          </a:p>
        </p:txBody>
      </p:sp>
      <p:pic>
        <p:nvPicPr>
          <p:cNvPr id="2053" name="Picture 5" descr="Resultado de imagen para router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0150" y="3850783"/>
            <a:ext cx="3604443" cy="1756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9569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CO" sz="4000" b="1" i="1" dirty="0">
                <a:solidFill>
                  <a:srgbClr val="0070C0"/>
                </a:solidFill>
                <a:latin typeface="Arial Black" panose="020B0A04020102020204" pitchFamily="34" charset="0"/>
              </a:rPr>
              <a:t>Placas de red </a:t>
            </a:r>
            <a:r>
              <a:rPr lang="es-CO" sz="4000" b="1" i="1" dirty="0" err="1">
                <a:solidFill>
                  <a:srgbClr val="0070C0"/>
                </a:solidFill>
                <a:latin typeface="Arial Black" panose="020B0A04020102020204" pitchFamily="34" charset="0"/>
              </a:rPr>
              <a:t>WiFi</a:t>
            </a:r>
            <a:r>
              <a:rPr lang="es-CO" sz="4000" b="1" i="1" dirty="0">
                <a:solidFill>
                  <a:srgbClr val="0070C0"/>
                </a:solidFill>
                <a:latin typeface="Arial Black" panose="020B0A04020102020204" pitchFamily="34" charset="0"/>
              </a:rPr>
              <a:t>.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92925" y="1709828"/>
            <a:ext cx="7636864" cy="4381879"/>
          </a:xfrm>
        </p:spPr>
        <p:txBody>
          <a:bodyPr>
            <a:normAutofit/>
          </a:bodyPr>
          <a:lstStyle/>
          <a:p>
            <a:r>
              <a:rPr lang="es-CO" dirty="0"/>
              <a:t>Semejantes a los transmisores </a:t>
            </a:r>
            <a:r>
              <a:rPr lang="es-CO" i="1" dirty="0"/>
              <a:t>Bluetooth, </a:t>
            </a:r>
            <a:r>
              <a:rPr lang="es-CO" dirty="0"/>
              <a:t>permiten la entrada y salida de información digital desde y hacia Internet, mediante la transmisión de ondas de radio.</a:t>
            </a:r>
            <a:br>
              <a:rPr lang="es-CO" dirty="0"/>
            </a:br>
            <a:endParaRPr lang="es-CO" dirty="0" smtClean="0"/>
          </a:p>
          <a:p>
            <a:endParaRPr lang="es-CO" sz="1600" dirty="0"/>
          </a:p>
        </p:txBody>
      </p:sp>
      <p:pic>
        <p:nvPicPr>
          <p:cNvPr id="3074" name="Picture 2" descr="Resultado de imagen para placas wif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0334" y="3600543"/>
            <a:ext cx="2317168" cy="2317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2539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CO" sz="4800" b="1" i="1" dirty="0">
                <a:solidFill>
                  <a:srgbClr val="0070C0"/>
                </a:solidFill>
                <a:latin typeface="Arial Black" panose="020B0A04020102020204" pitchFamily="34" charset="0"/>
                <a:cs typeface="Aparajita" panose="020B0604020202020204" pitchFamily="34" charset="0"/>
              </a:rPr>
              <a:t>Fax.</a:t>
            </a:r>
            <a:r>
              <a:rPr lang="es-CO" sz="4800" b="1" i="1" dirty="0">
                <a:solidFill>
                  <a:srgbClr val="0070C0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 </a:t>
            </a:r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880792" y="1436808"/>
            <a:ext cx="9557425" cy="4647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O" altLang="es-CO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Open San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CO" altLang="es-CO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Open Sans"/>
              </a:rPr>
              <a:t>Mezcla de fotocopiadora y módem, revolucionaron el mundo de las telecomunicaciones en su momento, permitiendo la captura (entrada)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CO" altLang="es-CO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Open Sans"/>
              </a:rPr>
              <a:t> y transmisión (salida) de imágenes de documentos, que son recibidos a su vez del otro lado de la línea telefónica.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s-CO" altLang="es-CO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Open Sans"/>
              </a:rPr>
              <a:t/>
            </a:r>
            <a:br>
              <a:rPr kumimoji="0" lang="es-CO" altLang="es-CO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Open Sans"/>
              </a:rPr>
            </a:br>
            <a:r>
              <a:rPr kumimoji="0" lang="es-CO" altLang="es-CO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Open Sans"/>
              </a:rPr>
              <a:t/>
            </a:r>
            <a:br>
              <a:rPr kumimoji="0" lang="es-CO" altLang="es-CO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Open Sans"/>
              </a:rPr>
            </a:br>
            <a:endParaRPr kumimoji="0" lang="es-CO" altLang="es-CO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es-CO" altLang="es-CO" sz="1100" dirty="0" smtClean="0"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es-CO" altLang="es-CO" sz="1100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es-CO" altLang="es-CO" sz="1100" dirty="0" smtClean="0"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es-CO" altLang="es-CO" sz="1100" dirty="0" smtClean="0"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es-CO" altLang="es-CO" sz="1100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es-CO" altLang="es-CO" sz="1100" dirty="0" smtClean="0"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es-CO" altLang="es-CO" sz="1100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es-CO" altLang="es-CO" sz="1100" dirty="0" smtClean="0"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es-CO" altLang="es-CO" sz="1100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endParaRPr lang="es-CO" altLang="es-CO" sz="1100" dirty="0"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s-CO" altLang="es-CO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es-CO" altLang="es-CO" sz="1100" dirty="0"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s-CO" altLang="es-CO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es-CO" altLang="es-CO" sz="1100" dirty="0"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s-CO" altLang="es-CO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es-CO" altLang="es-CO" sz="1100" dirty="0"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s-CO" altLang="es-CO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es-CO" altLang="es-CO" sz="1100" dirty="0"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s-CO" altLang="es-CO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endParaRPr kumimoji="0" lang="es-CO" altLang="es-CO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4099" name="Picture 3" descr="Resultado de imagen para fa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6851" y="2142200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4691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86</TotalTime>
  <Words>248</Words>
  <Application>Microsoft Office PowerPoint</Application>
  <PresentationFormat>Panorámica</PresentationFormat>
  <Paragraphs>63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20" baseType="lpstr">
      <vt:lpstr>Aharoni</vt:lpstr>
      <vt:lpstr>Aparajita</vt:lpstr>
      <vt:lpstr>Arial</vt:lpstr>
      <vt:lpstr>Arial Black</vt:lpstr>
      <vt:lpstr>Arial Rounded MT Bold</vt:lpstr>
      <vt:lpstr>Baskerville Old Face</vt:lpstr>
      <vt:lpstr>Open Sans</vt:lpstr>
      <vt:lpstr>Trebuchet MS</vt:lpstr>
      <vt:lpstr>Wingdings 3</vt:lpstr>
      <vt:lpstr>Faceta</vt:lpstr>
      <vt:lpstr>DISPOSITIVOS DE ENTRADA                         Y SALIDA.</vt:lpstr>
      <vt:lpstr>                   ¿Qué son?</vt:lpstr>
      <vt:lpstr>           Smartphone</vt:lpstr>
      <vt:lpstr>Pantallas táctiles.</vt:lpstr>
      <vt:lpstr>Reproductores Mp3.</vt:lpstr>
      <vt:lpstr>Transmisores Bluetooth.</vt:lpstr>
      <vt:lpstr>Router </vt:lpstr>
      <vt:lpstr>Placas de red WiFi.</vt:lpstr>
      <vt:lpstr>Fax. </vt:lpstr>
      <vt:lpstr>Puertos de USB. 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DISPOSITIVOS DE ENTRADA                         Y SALIDA.</dc:title>
  <dc:creator>Invitado</dc:creator>
  <cp:lastModifiedBy>Invitado</cp:lastModifiedBy>
  <cp:revision>12</cp:revision>
  <dcterms:created xsi:type="dcterms:W3CDTF">2018-05-17T19:36:11Z</dcterms:created>
  <dcterms:modified xsi:type="dcterms:W3CDTF">2018-06-15T16:29:02Z</dcterms:modified>
</cp:coreProperties>
</file>