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8"/>
  </p:notesMasterIdLst>
  <p:handoutMasterIdLst>
    <p:handoutMasterId r:id="rId9"/>
  </p:handoutMasterIdLst>
  <p:sldIdLst>
    <p:sldId id="362" r:id="rId2"/>
    <p:sldId id="539" r:id="rId3"/>
    <p:sldId id="560" r:id="rId4"/>
    <p:sldId id="541" r:id="rId5"/>
    <p:sldId id="549" r:id="rId6"/>
    <p:sldId id="562" r:id="rId7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53A3"/>
    <a:srgbClr val="7A787C"/>
    <a:srgbClr val="887288"/>
    <a:srgbClr val="CC66FF"/>
    <a:srgbClr val="AF07C1"/>
    <a:srgbClr val="490971"/>
    <a:srgbClr val="DB2942"/>
    <a:srgbClr val="4C0A70"/>
    <a:srgbClr val="A11DEB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82" autoAdjust="0"/>
    <p:restoredTop sz="94406" autoAdjust="0"/>
  </p:normalViewPr>
  <p:slideViewPr>
    <p:cSldViewPr snapToGrid="0" snapToObjects="1">
      <p:cViewPr varScale="1">
        <p:scale>
          <a:sx n="70" d="100"/>
          <a:sy n="70" d="100"/>
        </p:scale>
        <p:origin x="522" y="72"/>
      </p:cViewPr>
      <p:guideLst>
        <p:guide orient="horz" pos="2205"/>
        <p:guide pos="3817"/>
      </p:guideLst>
    </p:cSldViewPr>
  </p:slideViewPr>
  <p:outlineViewPr>
    <p:cViewPr>
      <p:scale>
        <a:sx n="65" d="100"/>
        <a:sy n="65" d="100"/>
      </p:scale>
      <p:origin x="0" y="-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37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E79CD-D7B5-44BC-AAA9-C55E4802ACA6}" type="datetimeFigureOut">
              <a:rPr lang="es-PA" smtClean="0"/>
              <a:t>26/04/18</a:t>
            </a:fld>
            <a:endParaRPr lang="es-PA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46F3C-CF7D-4C4D-A93F-81D3C5F99D4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553709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5A1A3-9E9F-E94B-B65C-AD02A9418499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2A316-B1A4-ED43-BC3F-8E8589AB8C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18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2A316-B1A4-ED43-BC3F-8E8589AB8C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03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SP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" y="-319088"/>
            <a:ext cx="12192000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567" y="4598007"/>
            <a:ext cx="3498501" cy="196790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6061" y="211814"/>
            <a:ext cx="9144000" cy="131501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Clic para editar título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86061" y="158083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          Haga clic para modificar el estilo de subtítulo del patrón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F143-4087-4143-9649-B06E09A483B1}" type="datetimeFigureOut">
              <a:rPr lang="es-ES_tradnl" smtClean="0"/>
              <a:t>26/04/2018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C73-B0FB-CB49-9B05-44CBE08A82FE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539" y="4920146"/>
            <a:ext cx="1603714" cy="10032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570" y="4959365"/>
            <a:ext cx="1028700" cy="101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3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F143-4087-4143-9649-B06E09A483B1}" type="datetimeFigureOut">
              <a:rPr lang="es-ES_tradnl" smtClean="0"/>
              <a:t>26/04/2018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C73-B0FB-CB49-9B05-44CBE08A82FE}" type="slidenum">
              <a:rPr lang="es-ES_tradnl" smtClean="0"/>
              <a:t>‹Nº›</a:t>
            </a:fld>
            <a:endParaRPr lang="es-ES_tradnl" dirty="0"/>
          </a:p>
        </p:txBody>
      </p:sp>
      <p:sp>
        <p:nvSpPr>
          <p:cNvPr id="11" name="Rectángulo redondeado 10"/>
          <p:cNvSpPr/>
          <p:nvPr userDrawn="1"/>
        </p:nvSpPr>
        <p:spPr>
          <a:xfrm>
            <a:off x="4483" y="-30162"/>
            <a:ext cx="12191999" cy="283369"/>
          </a:xfrm>
          <a:prstGeom prst="roundRect">
            <a:avLst/>
          </a:prstGeom>
          <a:solidFill>
            <a:srgbClr val="000E67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2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82" y="4488872"/>
            <a:ext cx="12192000" cy="2369127"/>
          </a:xfrm>
          <a:prstGeom prst="rect">
            <a:avLst/>
          </a:prstGeom>
        </p:spPr>
      </p:pic>
      <p:pic>
        <p:nvPicPr>
          <p:cNvPr id="14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62" y="0"/>
            <a:ext cx="2984938" cy="167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07491"/>
            <a:ext cx="10515600" cy="1325563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F143-4087-4143-9649-B06E09A483B1}" type="datetimeFigureOut">
              <a:rPr lang="es-ES_tradnl" smtClean="0"/>
              <a:t>26/04/2018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C73-B0FB-CB49-9B05-44CBE08A82FE}" type="slidenum">
              <a:rPr lang="es-ES_tradnl" smtClean="0"/>
              <a:t>‹Nº›</a:t>
            </a:fld>
            <a:endParaRPr lang="es-ES_tradnl" dirty="0"/>
          </a:p>
        </p:txBody>
      </p:sp>
      <p:sp>
        <p:nvSpPr>
          <p:cNvPr id="8" name="Rectángulo redondeado 7"/>
          <p:cNvSpPr/>
          <p:nvPr userDrawn="1"/>
        </p:nvSpPr>
        <p:spPr>
          <a:xfrm>
            <a:off x="0" y="1224345"/>
            <a:ext cx="12191999" cy="106914"/>
          </a:xfrm>
          <a:prstGeom prst="roundRect">
            <a:avLst/>
          </a:prstGeom>
          <a:solidFill>
            <a:srgbClr val="000E67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82" y="4488872"/>
            <a:ext cx="12192000" cy="2369127"/>
          </a:xfrm>
          <a:prstGeom prst="rect">
            <a:avLst/>
          </a:prstGeom>
        </p:spPr>
      </p:pic>
      <p:pic>
        <p:nvPicPr>
          <p:cNvPr id="12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62" y="0"/>
            <a:ext cx="2984938" cy="167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F143-4087-4143-9649-B06E09A483B1}" type="datetimeFigureOut">
              <a:rPr lang="es-ES_tradnl" smtClean="0"/>
              <a:t>26/04/2018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C73-B0FB-CB49-9B05-44CBE08A82FE}" type="slidenum">
              <a:rPr lang="es-ES_tradnl" smtClean="0"/>
              <a:t>‹Nº›</a:t>
            </a:fld>
            <a:endParaRPr lang="es-ES_tradnl" dirty="0"/>
          </a:p>
        </p:txBody>
      </p:sp>
      <p:sp>
        <p:nvSpPr>
          <p:cNvPr id="10" name="Rectángulo redondeado 9"/>
          <p:cNvSpPr/>
          <p:nvPr userDrawn="1"/>
        </p:nvSpPr>
        <p:spPr>
          <a:xfrm>
            <a:off x="4483" y="-30162"/>
            <a:ext cx="12191999" cy="283369"/>
          </a:xfrm>
          <a:prstGeom prst="roundRect">
            <a:avLst/>
          </a:prstGeom>
          <a:solidFill>
            <a:srgbClr val="000E67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1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82" y="4488872"/>
            <a:ext cx="12192000" cy="236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8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F143-4087-4143-9649-B06E09A483B1}" type="datetimeFigureOut">
              <a:rPr lang="es-ES_tradnl" smtClean="0"/>
              <a:t>26/04/2018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C73-B0FB-CB49-9B05-44CBE08A82FE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198" y="163166"/>
            <a:ext cx="10515600" cy="1334737"/>
          </a:xfrm>
        </p:spPr>
        <p:txBody>
          <a:bodyPr/>
          <a:lstStyle>
            <a:lvl1pPr>
              <a:defRPr baseline="0"/>
            </a:lvl1pPr>
          </a:lstStyle>
          <a:p>
            <a:endParaRPr lang="es-ES_tradnl" dirty="0"/>
          </a:p>
        </p:txBody>
      </p:sp>
      <p:sp>
        <p:nvSpPr>
          <p:cNvPr id="8" name="Rectángulo redondeado 7"/>
          <p:cNvSpPr/>
          <p:nvPr userDrawn="1"/>
        </p:nvSpPr>
        <p:spPr>
          <a:xfrm>
            <a:off x="0" y="1224345"/>
            <a:ext cx="12191999" cy="106914"/>
          </a:xfrm>
          <a:prstGeom prst="roundRect">
            <a:avLst/>
          </a:prstGeom>
          <a:solidFill>
            <a:srgbClr val="000E67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82" y="4488872"/>
            <a:ext cx="12192000" cy="2369127"/>
          </a:xfrm>
          <a:prstGeom prst="rect">
            <a:avLst/>
          </a:prstGeom>
        </p:spPr>
      </p:pic>
      <p:pic>
        <p:nvPicPr>
          <p:cNvPr id="11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62" y="0"/>
            <a:ext cx="2984938" cy="167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1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F143-4087-4143-9649-B06E09A483B1}" type="datetimeFigureOut">
              <a:rPr lang="es-ES_tradnl" smtClean="0"/>
              <a:t>26/04/2018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C73-B0FB-CB49-9B05-44CBE08A82FE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198" y="163166"/>
            <a:ext cx="10515600" cy="1334737"/>
          </a:xfrm>
        </p:spPr>
        <p:txBody>
          <a:bodyPr/>
          <a:lstStyle>
            <a:lvl1pPr>
              <a:defRPr baseline="0"/>
            </a:lvl1pPr>
          </a:lstStyle>
          <a:p>
            <a:endParaRPr lang="es-ES_tradnl" dirty="0"/>
          </a:p>
        </p:txBody>
      </p:sp>
      <p:sp>
        <p:nvSpPr>
          <p:cNvPr id="8" name="Rectángulo redondeado 7"/>
          <p:cNvSpPr/>
          <p:nvPr userDrawn="1"/>
        </p:nvSpPr>
        <p:spPr>
          <a:xfrm>
            <a:off x="0" y="1224345"/>
            <a:ext cx="12191999" cy="106914"/>
          </a:xfrm>
          <a:prstGeom prst="roundRect">
            <a:avLst/>
          </a:prstGeom>
          <a:solidFill>
            <a:srgbClr val="000E67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82" y="4488872"/>
            <a:ext cx="12192000" cy="236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2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F143-4087-4143-9649-B06E09A483B1}" type="datetimeFigureOut">
              <a:rPr lang="es-ES_tradnl" smtClean="0"/>
              <a:t>26/04/2018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C73-B0FB-CB49-9B05-44CBE08A82FE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198" y="163166"/>
            <a:ext cx="10515600" cy="1334737"/>
          </a:xfrm>
        </p:spPr>
        <p:txBody>
          <a:bodyPr/>
          <a:lstStyle>
            <a:lvl1pPr>
              <a:defRPr baseline="0"/>
            </a:lvl1pPr>
          </a:lstStyle>
          <a:p>
            <a:endParaRPr lang="es-ES_tradnl" dirty="0"/>
          </a:p>
        </p:txBody>
      </p:sp>
      <p:sp>
        <p:nvSpPr>
          <p:cNvPr id="8" name="Rectángulo redondeado 7"/>
          <p:cNvSpPr/>
          <p:nvPr userDrawn="1"/>
        </p:nvSpPr>
        <p:spPr>
          <a:xfrm>
            <a:off x="0" y="1224345"/>
            <a:ext cx="12191999" cy="106914"/>
          </a:xfrm>
          <a:prstGeom prst="roundRect">
            <a:avLst/>
          </a:prstGeom>
          <a:solidFill>
            <a:srgbClr val="000E67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82" y="4488872"/>
            <a:ext cx="12192000" cy="2369127"/>
          </a:xfrm>
          <a:prstGeom prst="rect">
            <a:avLst/>
          </a:prstGeom>
        </p:spPr>
      </p:pic>
      <p:pic>
        <p:nvPicPr>
          <p:cNvPr id="11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62" y="0"/>
            <a:ext cx="2984938" cy="167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8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PSP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" y="-319088"/>
            <a:ext cx="12192000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64" y="3290875"/>
            <a:ext cx="5449736" cy="30654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6061" y="211814"/>
            <a:ext cx="9144000" cy="131501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Clic para editar título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86061" y="158083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          Haga clic para modificar el estilo de subtítulo del patrón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F143-4087-4143-9649-B06E09A483B1}" type="datetimeFigureOut">
              <a:rPr lang="es-ES_tradnl" smtClean="0"/>
              <a:t>26/04/2018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C73-B0FB-CB49-9B05-44CBE08A82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527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82" y="4488872"/>
            <a:ext cx="12192000" cy="236912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252879"/>
            <a:ext cx="10515600" cy="1325563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F143-4087-4143-9649-B06E09A483B1}" type="datetimeFigureOut">
              <a:rPr lang="es-ES_tradnl" smtClean="0"/>
              <a:t>26/04/2018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C73-B0FB-CB49-9B05-44CBE08A82FE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7" name="Rectángulo redondeado 6"/>
          <p:cNvSpPr/>
          <p:nvPr userDrawn="1"/>
        </p:nvSpPr>
        <p:spPr>
          <a:xfrm>
            <a:off x="0" y="1224345"/>
            <a:ext cx="12191999" cy="106914"/>
          </a:xfrm>
          <a:prstGeom prst="roundRect">
            <a:avLst/>
          </a:prstGeom>
          <a:solidFill>
            <a:srgbClr val="000E67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62" y="0"/>
            <a:ext cx="2984938" cy="167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2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F143-4087-4143-9649-B06E09A483B1}" type="datetimeFigureOut">
              <a:rPr lang="es-ES_tradnl" smtClean="0"/>
              <a:t>26/04/2018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C73-B0FB-CB49-9B05-44CBE08A82FE}" type="slidenum">
              <a:rPr lang="es-ES_tradnl" smtClean="0"/>
              <a:t>‹Nº›</a:t>
            </a:fld>
            <a:endParaRPr lang="es-ES_tradnl" dirty="0"/>
          </a:p>
        </p:txBody>
      </p:sp>
      <p:sp>
        <p:nvSpPr>
          <p:cNvPr id="10" name="Rectángulo redondeado 9"/>
          <p:cNvSpPr/>
          <p:nvPr userDrawn="1"/>
        </p:nvSpPr>
        <p:spPr>
          <a:xfrm>
            <a:off x="4483" y="-30162"/>
            <a:ext cx="12191999" cy="283369"/>
          </a:xfrm>
          <a:prstGeom prst="roundRect">
            <a:avLst/>
          </a:prstGeom>
          <a:solidFill>
            <a:srgbClr val="000E67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1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82" y="4488872"/>
            <a:ext cx="12192000" cy="2369127"/>
          </a:xfrm>
          <a:prstGeom prst="rect">
            <a:avLst/>
          </a:prstGeom>
        </p:spPr>
      </p:pic>
      <p:pic>
        <p:nvPicPr>
          <p:cNvPr id="15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62" y="0"/>
            <a:ext cx="2984938" cy="167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6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207491"/>
            <a:ext cx="10515600" cy="1325563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F143-4087-4143-9649-B06E09A483B1}" type="datetimeFigureOut">
              <a:rPr lang="es-ES_tradnl" smtClean="0"/>
              <a:t>26/04/2018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C73-B0FB-CB49-9B05-44CBE08A82FE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8" name="Rectángulo redondeado 7"/>
          <p:cNvSpPr/>
          <p:nvPr userDrawn="1"/>
        </p:nvSpPr>
        <p:spPr>
          <a:xfrm>
            <a:off x="0" y="1224345"/>
            <a:ext cx="12191999" cy="106914"/>
          </a:xfrm>
          <a:prstGeom prst="roundRect">
            <a:avLst/>
          </a:prstGeom>
          <a:solidFill>
            <a:srgbClr val="000E67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1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82" y="4488872"/>
            <a:ext cx="12192000" cy="2369127"/>
          </a:xfrm>
          <a:prstGeom prst="rect">
            <a:avLst/>
          </a:prstGeom>
        </p:spPr>
      </p:pic>
      <p:pic>
        <p:nvPicPr>
          <p:cNvPr id="13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62" y="0"/>
            <a:ext cx="2984938" cy="167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0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6449"/>
            <a:ext cx="10515600" cy="1325563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F143-4087-4143-9649-B06E09A483B1}" type="datetimeFigureOut">
              <a:rPr lang="es-ES_tradnl" smtClean="0"/>
              <a:t>26/04/2018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C73-B0FB-CB49-9B05-44CBE08A82FE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0" name="Rectángulo redondeado 9"/>
          <p:cNvSpPr/>
          <p:nvPr userDrawn="1"/>
        </p:nvSpPr>
        <p:spPr>
          <a:xfrm>
            <a:off x="0" y="1224345"/>
            <a:ext cx="12191999" cy="106914"/>
          </a:xfrm>
          <a:prstGeom prst="roundRect">
            <a:avLst/>
          </a:prstGeom>
          <a:solidFill>
            <a:srgbClr val="000E67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3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82" y="4488872"/>
            <a:ext cx="12192000" cy="2369127"/>
          </a:xfrm>
          <a:prstGeom prst="rect">
            <a:avLst/>
          </a:prstGeom>
        </p:spPr>
      </p:pic>
      <p:pic>
        <p:nvPicPr>
          <p:cNvPr id="15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62" y="0"/>
            <a:ext cx="2984938" cy="167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3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198871"/>
            <a:ext cx="10515600" cy="1325563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F143-4087-4143-9649-B06E09A483B1}" type="datetimeFigureOut">
              <a:rPr lang="es-ES_tradnl" smtClean="0"/>
              <a:t>26/04/2018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C73-B0FB-CB49-9B05-44CBE08A82FE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6" name="Rectángulo redondeado 5"/>
          <p:cNvSpPr/>
          <p:nvPr userDrawn="1"/>
        </p:nvSpPr>
        <p:spPr>
          <a:xfrm>
            <a:off x="0" y="1224345"/>
            <a:ext cx="12191999" cy="106914"/>
          </a:xfrm>
          <a:prstGeom prst="roundRect">
            <a:avLst/>
          </a:prstGeom>
          <a:solidFill>
            <a:srgbClr val="000E67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82" y="4488872"/>
            <a:ext cx="12192000" cy="2369127"/>
          </a:xfrm>
          <a:prstGeom prst="rect">
            <a:avLst/>
          </a:prstGeom>
        </p:spPr>
      </p:pic>
      <p:pic>
        <p:nvPicPr>
          <p:cNvPr id="11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62" y="0"/>
            <a:ext cx="2984938" cy="167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2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F143-4087-4143-9649-B06E09A483B1}" type="datetimeFigureOut">
              <a:rPr lang="es-ES_tradnl" smtClean="0"/>
              <a:t>26/04/2018</a:t>
            </a:fld>
            <a:endParaRPr lang="es-ES_tradn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C73-B0FB-CB49-9B05-44CBE08A82FE}" type="slidenum">
              <a:rPr lang="es-ES_tradnl" smtClean="0"/>
              <a:t>‹Nº›</a:t>
            </a:fld>
            <a:endParaRPr lang="es-ES_tradnl" dirty="0"/>
          </a:p>
        </p:txBody>
      </p:sp>
      <p:sp>
        <p:nvSpPr>
          <p:cNvPr id="6" name="Rectángulo redondeado 5"/>
          <p:cNvSpPr/>
          <p:nvPr userDrawn="1"/>
        </p:nvSpPr>
        <p:spPr>
          <a:xfrm>
            <a:off x="0" y="1224345"/>
            <a:ext cx="12191999" cy="106914"/>
          </a:xfrm>
          <a:prstGeom prst="roundRect">
            <a:avLst/>
          </a:prstGeom>
          <a:solidFill>
            <a:srgbClr val="000E67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8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82" y="4488872"/>
            <a:ext cx="12192000" cy="2369127"/>
          </a:xfrm>
          <a:prstGeom prst="rect">
            <a:avLst/>
          </a:prstGeom>
        </p:spPr>
      </p:pic>
      <p:pic>
        <p:nvPicPr>
          <p:cNvPr id="10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62" y="0"/>
            <a:ext cx="2984938" cy="167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2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F143-4087-4143-9649-B06E09A483B1}" type="datetimeFigureOut">
              <a:rPr lang="es-ES_tradnl" smtClean="0"/>
              <a:t>26/04/2018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C73-B0FB-CB49-9B05-44CBE08A82FE}" type="slidenum">
              <a:rPr lang="es-ES_tradnl" smtClean="0"/>
              <a:t>‹Nº›</a:t>
            </a:fld>
            <a:endParaRPr lang="es-ES_tradnl" dirty="0"/>
          </a:p>
        </p:txBody>
      </p:sp>
      <p:sp>
        <p:nvSpPr>
          <p:cNvPr id="9" name="Rectángulo redondeado 8"/>
          <p:cNvSpPr/>
          <p:nvPr userDrawn="1"/>
        </p:nvSpPr>
        <p:spPr>
          <a:xfrm>
            <a:off x="4483" y="-30162"/>
            <a:ext cx="12191999" cy="283369"/>
          </a:xfrm>
          <a:prstGeom prst="roundRect">
            <a:avLst/>
          </a:prstGeom>
          <a:solidFill>
            <a:srgbClr val="000E67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1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82" y="4488872"/>
            <a:ext cx="12192000" cy="2369127"/>
          </a:xfrm>
          <a:prstGeom prst="rect">
            <a:avLst/>
          </a:prstGeom>
        </p:spPr>
      </p:pic>
      <p:pic>
        <p:nvPicPr>
          <p:cNvPr id="13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62" y="0"/>
            <a:ext cx="2984938" cy="167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5F143-4087-4143-9649-B06E09A483B1}" type="datetimeFigureOut">
              <a:rPr lang="es-ES_tradnl" smtClean="0"/>
              <a:t>26/04/2018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52C73-B0FB-CB49-9B05-44CBE08A82FE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3720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96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55" r:id="rId13"/>
    <p:sldLayoutId id="2147483697" r:id="rId14"/>
    <p:sldLayoutId id="2147483698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86061" y="648542"/>
            <a:ext cx="9144000" cy="1315016"/>
          </a:xfrm>
        </p:spPr>
        <p:txBody>
          <a:bodyPr>
            <a:noAutofit/>
          </a:bodyPr>
          <a:lstStyle/>
          <a:p>
            <a:r>
              <a:rPr lang="es-ES_tradnl" sz="5400" dirty="0" smtClean="0">
                <a:latin typeface="Calibri" charset="0"/>
                <a:ea typeface="Calibri" charset="0"/>
                <a:cs typeface="Calibri" charset="0"/>
              </a:rPr>
              <a:t>Programa Saneamiento de Panamá</a:t>
            </a:r>
            <a:endParaRPr lang="es-ES_tradnl" sz="5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88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615" y="138352"/>
            <a:ext cx="10515600" cy="1325563"/>
          </a:xfrm>
        </p:spPr>
        <p:txBody>
          <a:bodyPr>
            <a:normAutofit/>
          </a:bodyPr>
          <a:lstStyle/>
          <a:p>
            <a:r>
              <a:rPr lang="es-PA" sz="3600" b="1" dirty="0" smtClean="0"/>
              <a:t>ARRAIJÁN ESTE Y ARRAIJÁN OESTE Y LA CHORRERA</a:t>
            </a:r>
            <a:endParaRPr lang="es-PA" sz="3600" dirty="0"/>
          </a:p>
        </p:txBody>
      </p:sp>
      <p:pic>
        <p:nvPicPr>
          <p:cNvPr id="9" name="Picture 2" descr="Resultado de imagen de panama oest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57"/>
          <a:stretch/>
        </p:blipFill>
        <p:spPr bwMode="auto">
          <a:xfrm>
            <a:off x="1341439" y="1825625"/>
            <a:ext cx="950912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100" y="2022384"/>
            <a:ext cx="2808481" cy="3234486"/>
          </a:xfrm>
          <a:prstGeom prst="rect">
            <a:avLst/>
          </a:prstGeom>
        </p:spPr>
      </p:pic>
      <p:grpSp>
        <p:nvGrpSpPr>
          <p:cNvPr id="12" name="Agrupar 5"/>
          <p:cNvGrpSpPr>
            <a:grpSpLocks/>
          </p:cNvGrpSpPr>
          <p:nvPr/>
        </p:nvGrpSpPr>
        <p:grpSpPr bwMode="auto">
          <a:xfrm flipH="1">
            <a:off x="6632812" y="3553402"/>
            <a:ext cx="6175072" cy="2729167"/>
            <a:chOff x="-985932" y="1595438"/>
            <a:chExt cx="6576702" cy="2165193"/>
          </a:xfrm>
        </p:grpSpPr>
        <p:pic>
          <p:nvPicPr>
            <p:cNvPr id="13" name="Imagen 1" descr="SANEMIANETO PPT 2016-57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6087" y="1595438"/>
              <a:ext cx="6046857" cy="2165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CuadroTexto 2"/>
            <p:cNvSpPr txBox="1">
              <a:spLocks noChangeArrowheads="1"/>
            </p:cNvSpPr>
            <p:nvPr/>
          </p:nvSpPr>
          <p:spPr bwMode="auto">
            <a:xfrm>
              <a:off x="-985932" y="2778639"/>
              <a:ext cx="5822899" cy="634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3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506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506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506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506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PA" sz="2300" b="1" dirty="0">
                  <a:solidFill>
                    <a:schemeClr val="bg1"/>
                  </a:solidFill>
                </a:rPr>
                <a:t>El Proyecto Beneficiará </a:t>
              </a:r>
              <a:r>
                <a:rPr lang="es-ES" altLang="es-PA" sz="2300" b="1" dirty="0" smtClean="0">
                  <a:solidFill>
                    <a:schemeClr val="bg1"/>
                  </a:solidFill>
                </a:rPr>
                <a:t>alrededor </a:t>
              </a:r>
              <a:r>
                <a:rPr lang="es-ES" altLang="es-PA" sz="2300" b="1" dirty="0">
                  <a:solidFill>
                    <a:schemeClr val="bg1"/>
                  </a:solidFill>
                </a:rPr>
                <a:t>de 7</a:t>
              </a:r>
              <a:r>
                <a:rPr lang="es-ES" altLang="es-PA" sz="2300" b="1" dirty="0" smtClean="0">
                  <a:solidFill>
                    <a:schemeClr val="bg1"/>
                  </a:solidFill>
                </a:rPr>
                <a:t>00,000 </a:t>
              </a:r>
              <a:r>
                <a:rPr lang="es-ES" altLang="es-PA" sz="2300" b="1" dirty="0" smtClean="0">
                  <a:solidFill>
                    <a:srgbClr val="FFFF00"/>
                  </a:solidFill>
                </a:rPr>
                <a:t>habitantes al </a:t>
              </a:r>
              <a:r>
                <a:rPr lang="es-ES" altLang="es-PA" sz="2300" b="1" dirty="0">
                  <a:solidFill>
                    <a:srgbClr val="FFFF00"/>
                  </a:solidFill>
                </a:rPr>
                <a:t>2050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438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27"/>
          <p:cNvPicPr>
            <a:picLocks noChangeAspect="1"/>
          </p:cNvPicPr>
          <p:nvPr/>
        </p:nvPicPr>
        <p:blipFill rotWithShape="1">
          <a:blip r:embed="rId2"/>
          <a:srcRect l="8125" t="15105" r="4759" b="12239"/>
          <a:stretch/>
        </p:blipFill>
        <p:spPr>
          <a:xfrm>
            <a:off x="0" y="1371600"/>
            <a:ext cx="12192000" cy="5605203"/>
          </a:xfrm>
          <a:prstGeom prst="rect">
            <a:avLst/>
          </a:prstGeom>
        </p:spPr>
      </p:pic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421254" y="358034"/>
            <a:ext cx="8641103" cy="1065133"/>
          </a:xfrm>
        </p:spPr>
        <p:txBody>
          <a:bodyPr/>
          <a:lstStyle/>
          <a:p>
            <a:r>
              <a:rPr lang="es-PA" b="1" dirty="0" smtClean="0"/>
              <a:t>SANEAMIENTO EN PANAMÁ OESTE</a:t>
            </a:r>
            <a:endParaRPr lang="es-PA" b="1" dirty="0"/>
          </a:p>
        </p:txBody>
      </p:sp>
      <p:pic>
        <p:nvPicPr>
          <p:cNvPr id="16" name="Imagen 3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 l="11365" t="2151" r="19098" b="3147"/>
          <a:stretch/>
        </p:blipFill>
        <p:spPr>
          <a:xfrm rot="21352994">
            <a:off x="5222145" y="2683803"/>
            <a:ext cx="4389223" cy="3453877"/>
          </a:xfrm>
          <a:prstGeom prst="rect">
            <a:avLst/>
          </a:prstGeom>
        </p:spPr>
      </p:pic>
      <p:pic>
        <p:nvPicPr>
          <p:cNvPr id="17" name="Imagen 30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5129" r="3557"/>
          <a:stretch/>
        </p:blipFill>
        <p:spPr>
          <a:xfrm rot="319159">
            <a:off x="7509954" y="2400814"/>
            <a:ext cx="2467189" cy="2125177"/>
          </a:xfrm>
          <a:prstGeom prst="rect">
            <a:avLst/>
          </a:prstGeom>
          <a:ln>
            <a:noFill/>
          </a:ln>
          <a:effectLst>
            <a:glow>
              <a:schemeClr val="accent1"/>
            </a:glow>
          </a:effectLst>
        </p:spPr>
      </p:pic>
      <p:sp>
        <p:nvSpPr>
          <p:cNvPr id="18" name="Combinar 29"/>
          <p:cNvSpPr/>
          <p:nvPr/>
        </p:nvSpPr>
        <p:spPr>
          <a:xfrm>
            <a:off x="8093122" y="3214048"/>
            <a:ext cx="341194" cy="614149"/>
          </a:xfrm>
          <a:prstGeom prst="flowChartMerg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accent2"/>
              </a:solidFill>
            </a:endParaRPr>
          </a:p>
        </p:txBody>
      </p:sp>
      <p:sp>
        <p:nvSpPr>
          <p:cNvPr id="19" name="Combinar 35"/>
          <p:cNvSpPr/>
          <p:nvPr/>
        </p:nvSpPr>
        <p:spPr>
          <a:xfrm>
            <a:off x="8013510" y="4118343"/>
            <a:ext cx="341194" cy="614149"/>
          </a:xfrm>
          <a:prstGeom prst="flowChartMerg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20" name="CuadroTexto 32"/>
          <p:cNvSpPr txBox="1"/>
          <p:nvPr/>
        </p:nvSpPr>
        <p:spPr>
          <a:xfrm>
            <a:off x="8434316" y="2646822"/>
            <a:ext cx="193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 smtClean="0">
                <a:solidFill>
                  <a:srgbClr val="FFFF00"/>
                </a:solidFill>
              </a:rPr>
              <a:t>PTAR Arraiján Este</a:t>
            </a:r>
            <a:endParaRPr lang="es-PA" b="1" dirty="0">
              <a:solidFill>
                <a:srgbClr val="FFFF00"/>
              </a:solidFill>
            </a:endParaRPr>
          </a:p>
        </p:txBody>
      </p:sp>
      <p:sp>
        <p:nvSpPr>
          <p:cNvPr id="21" name="CuadroTexto 37"/>
          <p:cNvSpPr txBox="1"/>
          <p:nvPr/>
        </p:nvSpPr>
        <p:spPr>
          <a:xfrm>
            <a:off x="8586716" y="4451111"/>
            <a:ext cx="193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 smtClean="0">
                <a:solidFill>
                  <a:srgbClr val="FF0000"/>
                </a:solidFill>
              </a:rPr>
              <a:t>PTAR Caimito</a:t>
            </a:r>
            <a:endParaRPr lang="es-PA" b="1" dirty="0">
              <a:solidFill>
                <a:srgbClr val="FF0000"/>
              </a:solidFill>
            </a:endParaRPr>
          </a:p>
        </p:txBody>
      </p:sp>
      <p:sp>
        <p:nvSpPr>
          <p:cNvPr id="22" name="CuadroTexto 38"/>
          <p:cNvSpPr txBox="1"/>
          <p:nvPr/>
        </p:nvSpPr>
        <p:spPr>
          <a:xfrm>
            <a:off x="5865153" y="1676341"/>
            <a:ext cx="5905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b="1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PROYECTO DE ARRAIJÁN ESTE</a:t>
            </a:r>
            <a:endParaRPr lang="es-PA" sz="3600" b="1" dirty="0">
              <a:solidFill>
                <a:srgbClr val="FFFF00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23" name="CuadroTexto 39"/>
          <p:cNvSpPr txBox="1"/>
          <p:nvPr/>
        </p:nvSpPr>
        <p:spPr>
          <a:xfrm>
            <a:off x="302436" y="4634369"/>
            <a:ext cx="55627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200" b="1" dirty="0" smtClean="0"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PROYECTO DE ARRAIJÁN OESTE Y LA CHORRERA</a:t>
            </a:r>
            <a:endParaRPr lang="es-PA" sz="3200" b="1" dirty="0">
              <a:solidFill>
                <a:srgbClr val="FF0000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24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385473"/>
              </p:ext>
            </p:extLst>
          </p:nvPr>
        </p:nvGraphicFramePr>
        <p:xfrm>
          <a:off x="298988" y="1576630"/>
          <a:ext cx="5103830" cy="980796"/>
        </p:xfrm>
        <a:graphic>
          <a:graphicData uri="http://schemas.openxmlformats.org/drawingml/2006/table">
            <a:tbl>
              <a:tblPr/>
              <a:tblGrid>
                <a:gridCol w="2636380"/>
                <a:gridCol w="1244136"/>
                <a:gridCol w="1223314"/>
              </a:tblGrid>
              <a:tr h="306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POBLACIÓN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Actual</a:t>
                      </a:r>
                      <a:endParaRPr lang="es-PA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88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400" b="0" i="0" u="none" strike="noStrike" dirty="0" smtClean="0">
                          <a:solidFill>
                            <a:srgbClr val="000000"/>
                          </a:solidFill>
                          <a:latin typeface="Corbel"/>
                        </a:rPr>
                        <a:t>Arraiján</a:t>
                      </a:r>
                      <a:r>
                        <a:rPr lang="es-PA" sz="1400" b="0" i="0" u="none" strike="noStrike" baseline="0" dirty="0" smtClean="0">
                          <a:solidFill>
                            <a:srgbClr val="000000"/>
                          </a:solidFill>
                          <a:latin typeface="Corbel"/>
                        </a:rPr>
                        <a:t> Este</a:t>
                      </a:r>
                      <a:endParaRPr lang="es-PA" sz="1400" b="0" i="0" u="none" strike="noStrike" dirty="0">
                        <a:solidFill>
                          <a:srgbClr val="000000"/>
                        </a:solidFill>
                        <a:latin typeface="Corbe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400" b="0" i="0" u="none" strike="noStrike" dirty="0" smtClean="0">
                          <a:solidFill>
                            <a:srgbClr val="000000"/>
                          </a:solidFill>
                          <a:latin typeface="Corbel"/>
                        </a:rPr>
                        <a:t>96,809</a:t>
                      </a:r>
                      <a:endParaRPr lang="es-PA" sz="1400" b="0" i="0" u="none" strike="noStrike" dirty="0">
                        <a:solidFill>
                          <a:srgbClr val="000000"/>
                        </a:solidFill>
                        <a:latin typeface="Corbe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400" b="0" i="0" u="none" strike="noStrike" dirty="0" smtClean="0">
                          <a:solidFill>
                            <a:srgbClr val="000000"/>
                          </a:solidFill>
                          <a:latin typeface="Corbel"/>
                        </a:rPr>
                        <a:t>139,822</a:t>
                      </a:r>
                      <a:endParaRPr lang="es-PA" sz="1400" b="0" i="0" u="none" strike="noStrike" dirty="0">
                        <a:solidFill>
                          <a:srgbClr val="000000"/>
                        </a:solidFill>
                        <a:latin typeface="Corbe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7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400" b="0" i="0" u="none" strike="noStrike" dirty="0" smtClean="0">
                          <a:solidFill>
                            <a:srgbClr val="FFFFFF"/>
                          </a:solidFill>
                          <a:latin typeface="Corbel"/>
                        </a:rPr>
                        <a:t>Arraiján</a:t>
                      </a:r>
                      <a:r>
                        <a:rPr lang="es-PA" sz="1400" b="0" i="0" u="none" strike="noStrike" baseline="0" dirty="0" smtClean="0">
                          <a:solidFill>
                            <a:srgbClr val="FFFFFF"/>
                          </a:solidFill>
                          <a:latin typeface="Corbel"/>
                        </a:rPr>
                        <a:t> Oeste y La Chorrera</a:t>
                      </a:r>
                      <a:endParaRPr lang="es-PA" sz="1400" b="0" i="0" u="none" strike="noStrike" dirty="0">
                        <a:solidFill>
                          <a:srgbClr val="FFFFFF"/>
                        </a:solidFill>
                        <a:latin typeface="Corbe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400" b="0" i="0" u="none" strike="noStrike" dirty="0" smtClean="0">
                          <a:solidFill>
                            <a:srgbClr val="FFFFFF"/>
                          </a:solidFill>
                          <a:latin typeface="Corbel"/>
                        </a:rPr>
                        <a:t>317,902</a:t>
                      </a:r>
                      <a:endParaRPr lang="es-PA" sz="1400" b="0" i="0" u="none" strike="noStrike" dirty="0">
                        <a:solidFill>
                          <a:srgbClr val="FFFFFF"/>
                        </a:solidFill>
                        <a:latin typeface="Corbe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400" b="0" i="0" u="none" strike="noStrike" dirty="0" smtClean="0">
                          <a:solidFill>
                            <a:srgbClr val="FFFFFF"/>
                          </a:solidFill>
                          <a:latin typeface="Corbel"/>
                        </a:rPr>
                        <a:t>605,770</a:t>
                      </a:r>
                      <a:endParaRPr lang="es-PA" sz="1400" b="0" i="0" u="none" strike="noStrike" dirty="0">
                        <a:solidFill>
                          <a:srgbClr val="FFFFFF"/>
                        </a:solidFill>
                        <a:latin typeface="Corbe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</a:tr>
              <a:tr h="2474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 ESTIMADO</a:t>
                      </a:r>
                      <a:endParaRPr lang="es-PA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414,711</a:t>
                      </a:r>
                      <a:endParaRPr lang="es-P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745,592</a:t>
                      </a:r>
                      <a:endParaRPr lang="es-P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20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615" y="138352"/>
            <a:ext cx="10515600" cy="1325563"/>
          </a:xfrm>
        </p:spPr>
        <p:txBody>
          <a:bodyPr>
            <a:normAutofit/>
          </a:bodyPr>
          <a:lstStyle/>
          <a:p>
            <a:r>
              <a:rPr lang="es-PA" sz="3600" b="1" dirty="0" smtClean="0"/>
              <a:t>ARRAIJÁN ESTE</a:t>
            </a:r>
            <a:endParaRPr lang="es-PA" sz="3600" dirty="0"/>
          </a:p>
        </p:txBody>
      </p:sp>
      <p:sp>
        <p:nvSpPr>
          <p:cNvPr id="11" name="TextBox 11"/>
          <p:cNvSpPr txBox="1"/>
          <p:nvPr/>
        </p:nvSpPr>
        <p:spPr>
          <a:xfrm>
            <a:off x="7724333" y="3412862"/>
            <a:ext cx="4117231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PA" dirty="0" smtClean="0"/>
              <a:t> 7 Paquetes de licitación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2 Fases</a:t>
            </a:r>
            <a:endParaRPr lang="es-PA" dirty="0" smtClean="0"/>
          </a:p>
          <a:p>
            <a:pPr>
              <a:buFont typeface="Arial" pitchFamily="34" charset="0"/>
              <a:buChar char="•"/>
            </a:pPr>
            <a:r>
              <a:rPr lang="es-PA" dirty="0" smtClean="0"/>
              <a:t> 1 PTAR (1 m3/s al 2050)</a:t>
            </a:r>
          </a:p>
          <a:p>
            <a:pPr>
              <a:buFont typeface="Arial" pitchFamily="34" charset="0"/>
              <a:buChar char="•"/>
            </a:pPr>
            <a:r>
              <a:rPr lang="es-ES" dirty="0"/>
              <a:t> </a:t>
            </a:r>
            <a:r>
              <a:rPr lang="es-ES" dirty="0" smtClean="0"/>
              <a:t>5 km de sistema troncal</a:t>
            </a:r>
          </a:p>
          <a:p>
            <a:pPr>
              <a:buFont typeface="Arial" pitchFamily="34" charset="0"/>
              <a:buChar char="•"/>
            </a:pPr>
            <a:r>
              <a:rPr lang="es-ES" dirty="0"/>
              <a:t> </a:t>
            </a:r>
            <a:r>
              <a:rPr lang="es-ES" dirty="0" smtClean="0"/>
              <a:t>248.74 km de redes</a:t>
            </a:r>
          </a:p>
          <a:p>
            <a:pPr>
              <a:buFont typeface="Arial" pitchFamily="34" charset="0"/>
              <a:buChar char="•"/>
            </a:pPr>
            <a:r>
              <a:rPr lang="es-ES" dirty="0"/>
              <a:t> </a:t>
            </a:r>
            <a:r>
              <a:rPr lang="es-ES" dirty="0" smtClean="0"/>
              <a:t>28.5 km de colectoras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6 EBAR</a:t>
            </a:r>
            <a:endParaRPr lang="es-PA" dirty="0" smtClean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5129" r="3557"/>
          <a:stretch/>
        </p:blipFill>
        <p:spPr>
          <a:xfrm rot="319159">
            <a:off x="264885" y="887915"/>
            <a:ext cx="7028450" cy="6040997"/>
          </a:xfrm>
          <a:prstGeom prst="rect">
            <a:avLst/>
          </a:prstGeom>
          <a:ln>
            <a:noFill/>
          </a:ln>
          <a:effectLst>
            <a:glow>
              <a:schemeClr val="accent1"/>
            </a:glow>
          </a:effectLst>
        </p:spPr>
      </p:pic>
      <p:graphicFrame>
        <p:nvGraphicFramePr>
          <p:cNvPr id="12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416867"/>
              </p:ext>
            </p:extLst>
          </p:nvPr>
        </p:nvGraphicFramePr>
        <p:xfrm>
          <a:off x="7714837" y="1847106"/>
          <a:ext cx="4126727" cy="782224"/>
        </p:xfrm>
        <a:graphic>
          <a:graphicData uri="http://schemas.openxmlformats.org/drawingml/2006/table">
            <a:tbl>
              <a:tblPr/>
              <a:tblGrid>
                <a:gridCol w="1635036"/>
                <a:gridCol w="1221492"/>
                <a:gridCol w="1270199"/>
              </a:tblGrid>
              <a:tr h="3911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POBLACIÓN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Actual</a:t>
                      </a:r>
                      <a:endParaRPr lang="es-PA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911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800" b="0" i="0" u="none" strike="noStrike" dirty="0" smtClean="0">
                          <a:solidFill>
                            <a:srgbClr val="000000"/>
                          </a:solidFill>
                          <a:latin typeface="Corbel"/>
                        </a:rPr>
                        <a:t>Arraiján Este</a:t>
                      </a:r>
                      <a:endParaRPr lang="es-PA" sz="1800" b="0" i="0" u="none" strike="noStrike" dirty="0">
                        <a:solidFill>
                          <a:srgbClr val="000000"/>
                        </a:solidFill>
                        <a:latin typeface="Corbe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800" b="0" i="0" u="none" strike="noStrike" dirty="0" smtClean="0">
                          <a:solidFill>
                            <a:srgbClr val="000000"/>
                          </a:solidFill>
                          <a:latin typeface="Corbel"/>
                        </a:rPr>
                        <a:t>96,809</a:t>
                      </a:r>
                      <a:endParaRPr lang="es-PA" sz="1800" b="0" i="0" u="none" strike="noStrike" dirty="0">
                        <a:solidFill>
                          <a:srgbClr val="000000"/>
                        </a:solidFill>
                        <a:latin typeface="Corbe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800" b="0" i="0" u="none" strike="noStrike" dirty="0" smtClean="0">
                          <a:solidFill>
                            <a:srgbClr val="000000"/>
                          </a:solidFill>
                          <a:latin typeface="Corbel"/>
                        </a:rPr>
                        <a:t>139,822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3" name="Combinar 12"/>
          <p:cNvSpPr/>
          <p:nvPr/>
        </p:nvSpPr>
        <p:spPr>
          <a:xfrm>
            <a:off x="2210392" y="4428524"/>
            <a:ext cx="341194" cy="614149"/>
          </a:xfrm>
          <a:prstGeom prst="flowChartMerg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accent2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908132" y="5581042"/>
            <a:ext cx="193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PTAR Arraiján Este</a:t>
            </a:r>
            <a:endParaRPr lang="es-PA" b="1" dirty="0">
              <a:solidFill>
                <a:srgbClr val="FFFF00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433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0" t="7522" r="29223" b="46426"/>
          <a:stretch/>
        </p:blipFill>
        <p:spPr bwMode="auto">
          <a:xfrm>
            <a:off x="0" y="1370491"/>
            <a:ext cx="6659592" cy="49207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240421"/>
              </p:ext>
            </p:extLst>
          </p:nvPr>
        </p:nvGraphicFramePr>
        <p:xfrm>
          <a:off x="7709849" y="1554014"/>
          <a:ext cx="2808797" cy="1764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219"/>
                <a:gridCol w="1827578"/>
              </a:tblGrid>
              <a:tr h="3443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PAQUETES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4734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PAQ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CÁCERES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4734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PAQ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POTRERO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4734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PAQ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PÉRICO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9" name="TextBox 11"/>
          <p:cNvSpPr txBox="1"/>
          <p:nvPr/>
        </p:nvSpPr>
        <p:spPr>
          <a:xfrm>
            <a:off x="7845211" y="3414899"/>
            <a:ext cx="3333329" cy="1754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PA" dirty="0" smtClean="0"/>
              <a:t> 136.64 Km de redes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10.4 Km de colectoras</a:t>
            </a:r>
          </a:p>
          <a:p>
            <a:pPr>
              <a:buFont typeface="Arial" pitchFamily="34" charset="0"/>
              <a:buChar char="•"/>
            </a:pPr>
            <a:r>
              <a:rPr lang="es-ES" dirty="0"/>
              <a:t> </a:t>
            </a:r>
            <a:r>
              <a:rPr lang="es-ES" dirty="0" smtClean="0"/>
              <a:t>2 EBAR</a:t>
            </a:r>
            <a:endParaRPr lang="es-PA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Estatus: En Planificación</a:t>
            </a:r>
          </a:p>
          <a:p>
            <a:pPr>
              <a:buFont typeface="Arial" pitchFamily="34" charset="0"/>
              <a:buChar char="•"/>
            </a:pPr>
            <a:endParaRPr lang="es-ES" dirty="0"/>
          </a:p>
          <a:p>
            <a:endParaRPr lang="es-ES" dirty="0" smtClean="0"/>
          </a:p>
        </p:txBody>
      </p:sp>
      <p:sp>
        <p:nvSpPr>
          <p:cNvPr id="13" name="Combinar 12"/>
          <p:cNvSpPr/>
          <p:nvPr/>
        </p:nvSpPr>
        <p:spPr>
          <a:xfrm>
            <a:off x="1454450" y="4292062"/>
            <a:ext cx="341194" cy="614149"/>
          </a:xfrm>
          <a:prstGeom prst="flowChartMerge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06596" y="5062067"/>
            <a:ext cx="3455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PTAR Arraiján Este</a:t>
            </a:r>
            <a:endParaRPr lang="es-PA" b="1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1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275985"/>
              </p:ext>
            </p:extLst>
          </p:nvPr>
        </p:nvGraphicFramePr>
        <p:xfrm>
          <a:off x="7306678" y="4878284"/>
          <a:ext cx="3871862" cy="939752"/>
        </p:xfrm>
        <a:graphic>
          <a:graphicData uri="http://schemas.openxmlformats.org/drawingml/2006/table">
            <a:tbl>
              <a:tblPr/>
              <a:tblGrid>
                <a:gridCol w="1448702"/>
                <a:gridCol w="1234440"/>
                <a:gridCol w="1188720"/>
              </a:tblGrid>
              <a:tr h="3911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POBLACIÓN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Actual</a:t>
                      </a:r>
                      <a:endParaRPr lang="es-PA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9111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A" sz="1800" b="0" i="0" u="none" strike="noStrike" kern="1200" dirty="0" smtClean="0">
                          <a:solidFill>
                            <a:srgbClr val="000000"/>
                          </a:solidFill>
                          <a:latin typeface="Corbel"/>
                          <a:ea typeface="+mn-ea"/>
                          <a:cs typeface="+mn-cs"/>
                        </a:rPr>
                        <a:t>Arraiján Este Fase 2</a:t>
                      </a:r>
                      <a:endParaRPr lang="es-PA" sz="1800" b="0" i="0" u="none" strike="noStrike" kern="1200" dirty="0">
                        <a:solidFill>
                          <a:srgbClr val="000000"/>
                        </a:solidFill>
                        <a:latin typeface="Corbe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800" b="0" i="0" u="none" strike="noStrike" kern="1200" dirty="0">
                          <a:solidFill>
                            <a:srgbClr val="000000"/>
                          </a:solidFill>
                          <a:latin typeface="Corbel"/>
                          <a:ea typeface="+mn-ea"/>
                          <a:cs typeface="+mn-cs"/>
                        </a:rPr>
                        <a:t>40,069.00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800" b="0" i="0" u="none" strike="noStrike" kern="1200" dirty="0">
                          <a:solidFill>
                            <a:srgbClr val="000000"/>
                          </a:solidFill>
                          <a:latin typeface="Corbel"/>
                          <a:ea typeface="+mn-ea"/>
                          <a:cs typeface="+mn-cs"/>
                        </a:rPr>
                        <a:t>73,731.00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1" name="Espaço Reservado para Título 1"/>
          <p:cNvSpPr txBox="1">
            <a:spLocks/>
          </p:cNvSpPr>
          <p:nvPr/>
        </p:nvSpPr>
        <p:spPr>
          <a:xfrm>
            <a:off x="156411" y="445777"/>
            <a:ext cx="10597389" cy="6130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kern="1200" spc="-50" baseline="0">
                <a:solidFill>
                  <a:schemeClr val="bg1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r>
              <a:rPr lang="es-PA" sz="3600" b="1" dirty="0" smtClean="0">
                <a:solidFill>
                  <a:schemeClr val="tx1"/>
                </a:solidFill>
                <a:latin typeface="+mj-lt"/>
                <a:cs typeface="tahoma" panose="020B0604030504040204" pitchFamily="34" charset="0"/>
              </a:rPr>
              <a:t>ARRAIJÁN ESTE  │  FASE 2 (Arraiján Cabecera y zonas aledañas)</a:t>
            </a:r>
            <a:endParaRPr lang="es-PA" sz="3600" b="1" dirty="0">
              <a:solidFill>
                <a:schemeClr val="tx1"/>
              </a:solidFill>
              <a:latin typeface="+mj-lt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91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hía aNTIGU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12418" r="-27" b="-319"/>
          <a:stretch/>
        </p:blipFill>
        <p:spPr bwMode="auto">
          <a:xfrm>
            <a:off x="0" y="0"/>
            <a:ext cx="12192000" cy="518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56" y="5186567"/>
            <a:ext cx="1693863" cy="10596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46735"/>
            <a:ext cx="947826" cy="939283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4166669"/>
            <a:ext cx="12192000" cy="999578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760" y="5246735"/>
            <a:ext cx="1440465" cy="107994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951630" y="4166669"/>
            <a:ext cx="7847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www.saneamientodepanama.gob.pa</a:t>
            </a:r>
            <a:endParaRPr lang="en-US" b="1" u="sng" dirty="0">
              <a:solidFill>
                <a:schemeClr val="bg1"/>
              </a:solidFill>
            </a:endParaRPr>
          </a:p>
          <a:p>
            <a:pPr algn="ctr"/>
            <a:r>
              <a:rPr lang="es-ES" b="1" dirty="0" smtClean="0">
                <a:solidFill>
                  <a:schemeClr val="bg1"/>
                </a:solidFill>
              </a:rPr>
              <a:t>@</a:t>
            </a:r>
            <a:r>
              <a:rPr lang="es-ES" b="1" dirty="0" err="1" smtClean="0">
                <a:solidFill>
                  <a:schemeClr val="bg1"/>
                </a:solidFill>
              </a:rPr>
              <a:t>SaneamientoPma</a:t>
            </a:r>
            <a:r>
              <a:rPr lang="es-ES" b="1" dirty="0" smtClean="0">
                <a:solidFill>
                  <a:schemeClr val="bg1"/>
                </a:solidFill>
              </a:rPr>
              <a:t>  </a:t>
            </a:r>
            <a:r>
              <a:rPr lang="es-PA" dirty="0">
                <a:solidFill>
                  <a:schemeClr val="bg1"/>
                </a:solidFill>
              </a:rPr>
              <a:t> </a:t>
            </a:r>
            <a:r>
              <a:rPr lang="es-PA" dirty="0" smtClean="0">
                <a:solidFill>
                  <a:schemeClr val="bg1"/>
                </a:solidFill>
              </a:rPr>
              <a:t>    </a:t>
            </a:r>
            <a:r>
              <a:rPr lang="es-ES" b="1" dirty="0" smtClean="0">
                <a:solidFill>
                  <a:schemeClr val="bg1"/>
                </a:solidFill>
              </a:rPr>
              <a:t>@</a:t>
            </a:r>
            <a:r>
              <a:rPr lang="es-ES" b="1" dirty="0" err="1">
                <a:solidFill>
                  <a:schemeClr val="bg1"/>
                </a:solidFill>
              </a:rPr>
              <a:t>SaneamientoPma</a:t>
            </a:r>
            <a:r>
              <a:rPr lang="es-ES" b="1" dirty="0">
                <a:solidFill>
                  <a:schemeClr val="bg1"/>
                </a:solidFill>
              </a:rPr>
              <a:t>  </a:t>
            </a:r>
            <a:endParaRPr lang="es-PA" dirty="0">
              <a:solidFill>
                <a:schemeClr val="bg1"/>
              </a:solidFill>
            </a:endParaRPr>
          </a:p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Programa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Saneamiento</a:t>
            </a:r>
            <a:r>
              <a:rPr lang="en-US" b="1" dirty="0" smtClean="0">
                <a:solidFill>
                  <a:schemeClr val="bg1"/>
                </a:solidFill>
              </a:rPr>
              <a:t> de Panamá</a:t>
            </a:r>
          </a:p>
          <a:p>
            <a:endParaRPr lang="es-PA" dirty="0"/>
          </a:p>
        </p:txBody>
      </p:sp>
      <p:pic>
        <p:nvPicPr>
          <p:cNvPr id="10" name="Imagen 9"/>
          <p:cNvPicPr/>
          <p:nvPr/>
        </p:nvPicPr>
        <p:blipFill>
          <a:blip r:embed="rId6"/>
          <a:stretch>
            <a:fillRect/>
          </a:stretch>
        </p:blipFill>
        <p:spPr>
          <a:xfrm>
            <a:off x="3528884" y="4543811"/>
            <a:ext cx="278841" cy="20329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25" y="4833090"/>
            <a:ext cx="271364" cy="19106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623" y="4455713"/>
            <a:ext cx="377377" cy="37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8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13230</TotalTime>
  <Words>170</Words>
  <Application>Microsoft Office PowerPoint</Application>
  <PresentationFormat>Panorámica</PresentationFormat>
  <Paragraphs>60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MS PGothic</vt:lpstr>
      <vt:lpstr>Arial</vt:lpstr>
      <vt:lpstr>Calibri</vt:lpstr>
      <vt:lpstr>Calibri Light</vt:lpstr>
      <vt:lpstr>Corbel</vt:lpstr>
      <vt:lpstr>tahoma</vt:lpstr>
      <vt:lpstr>Tema de Office</vt:lpstr>
      <vt:lpstr>Programa Saneamiento de Panamá</vt:lpstr>
      <vt:lpstr>ARRAIJÁN ESTE Y ARRAIJÁN OESTE Y LA CHORRERA</vt:lpstr>
      <vt:lpstr>SANEAMIENTO EN PANAMÁ OESTE</vt:lpstr>
      <vt:lpstr>ARRAIJÁN ESTE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Rosmery Rosas Hernández</cp:lastModifiedBy>
  <cp:revision>620</cp:revision>
  <dcterms:created xsi:type="dcterms:W3CDTF">2016-04-07T16:31:34Z</dcterms:created>
  <dcterms:modified xsi:type="dcterms:W3CDTF">2018-04-27T02:58:53Z</dcterms:modified>
</cp:coreProperties>
</file>