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362" r:id="rId2"/>
    <p:sldId id="441" r:id="rId3"/>
    <p:sldId id="539" r:id="rId4"/>
    <p:sldId id="560" r:id="rId5"/>
    <p:sldId id="564" r:id="rId6"/>
    <p:sldId id="542" r:id="rId7"/>
    <p:sldId id="543" r:id="rId8"/>
    <p:sldId id="551" r:id="rId9"/>
    <p:sldId id="562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3A3"/>
    <a:srgbClr val="7A787C"/>
    <a:srgbClr val="887288"/>
    <a:srgbClr val="CC66FF"/>
    <a:srgbClr val="AF07C1"/>
    <a:srgbClr val="490971"/>
    <a:srgbClr val="DB2942"/>
    <a:srgbClr val="4C0A70"/>
    <a:srgbClr val="A11DE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94406" autoAdjust="0"/>
  </p:normalViewPr>
  <p:slideViewPr>
    <p:cSldViewPr snapToGrid="0" snapToObjects="1">
      <p:cViewPr varScale="1">
        <p:scale>
          <a:sx n="70" d="100"/>
          <a:sy n="70" d="100"/>
        </p:scale>
        <p:origin x="522" y="72"/>
      </p:cViewPr>
      <p:guideLst>
        <p:guide orient="horz" pos="2205"/>
        <p:guide pos="3817"/>
      </p:guideLst>
    </p:cSldViewPr>
  </p:slideViewPr>
  <p:outlineViewPr>
    <p:cViewPr>
      <p:scale>
        <a:sx n="65" d="100"/>
        <a:sy n="65" d="100"/>
      </p:scale>
      <p:origin x="0" y="-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79CD-D7B5-44BC-AAA9-C55E4802ACA6}" type="datetimeFigureOut">
              <a:rPr lang="es-PA" smtClean="0"/>
              <a:t>26/04/18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46F3C-CF7D-4C4D-A93F-81D3C5F99D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370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5A1A3-9E9F-E94B-B65C-AD02A941849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A316-B1A4-ED43-BC3F-8E8589AB8C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2A316-B1A4-ED43-BC3F-8E8589AB8C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9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SP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" y="-319088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67" y="4598007"/>
            <a:ext cx="3498501" cy="19679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061" y="211814"/>
            <a:ext cx="9144000" cy="13150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061" y="15808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          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39" y="4920146"/>
            <a:ext cx="1603714" cy="1003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70" y="4959365"/>
            <a:ext cx="1028700" cy="10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749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2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SP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" y="-319088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64" y="3290875"/>
            <a:ext cx="5449736" cy="3065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061" y="211814"/>
            <a:ext cx="9144000" cy="13150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061" y="15808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          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2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52879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0749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9887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Rectángulo redondeado 5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6" name="Rectángulo redondeado 5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9" name="Rectángulo redondeado 8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72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55" r:id="rId13"/>
    <p:sldLayoutId id="2147483697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86061" y="648542"/>
            <a:ext cx="9144000" cy="1315016"/>
          </a:xfrm>
        </p:spPr>
        <p:txBody>
          <a:bodyPr>
            <a:noAutofit/>
          </a:bodyPr>
          <a:lstStyle/>
          <a:p>
            <a:r>
              <a:rPr lang="es-ES_tradnl" sz="5400" dirty="0" smtClean="0">
                <a:latin typeface="Calibri" charset="0"/>
                <a:ea typeface="Calibri" charset="0"/>
                <a:cs typeface="Calibri" charset="0"/>
              </a:rPr>
              <a:t>Programa Saneamiento de Panamá</a:t>
            </a:r>
            <a:endParaRPr lang="es-ES_tradnl" sz="5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OBJETIVOS GENERALES</a:t>
            </a:r>
            <a:endParaRPr lang="es-PA" sz="3600" b="1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7255" y="1471669"/>
            <a:ext cx="7516961" cy="218182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809" y="2727634"/>
            <a:ext cx="7516963" cy="232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365" y="4097415"/>
            <a:ext cx="7516963" cy="2383527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2636284" y="2892467"/>
            <a:ext cx="1591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>
                    <a:alpha val="50000"/>
                  </a:schemeClr>
                </a:solidFill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2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4738283" y="2306562"/>
            <a:ext cx="4850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Explicar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las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fases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saneamiento</a:t>
            </a:r>
            <a:r>
              <a:rPr lang="en-US" sz="1600" dirty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y los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beneficios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que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conlleva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para la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población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y el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medio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libri "/>
              </a:rPr>
              <a:t>ambiente</a:t>
            </a:r>
            <a:r>
              <a:rPr lang="en-US" sz="1600" dirty="0" smtClean="0">
                <a:solidFill>
                  <a:schemeClr val="bg1"/>
                </a:solidFill>
                <a:latin typeface="Calibri "/>
              </a:rPr>
              <a:t>. 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3646839" y="3660779"/>
            <a:ext cx="474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Calibri "/>
              </a:rPr>
              <a:t>Dar a </a:t>
            </a:r>
            <a:r>
              <a:rPr lang="en-US" sz="1600" dirty="0" err="1">
                <a:latin typeface="Calibri "/>
              </a:rPr>
              <a:t>conocer</a:t>
            </a:r>
            <a:r>
              <a:rPr lang="en-US" sz="1600" dirty="0">
                <a:latin typeface="Calibri "/>
              </a:rPr>
              <a:t> los antecedents de la </a:t>
            </a:r>
            <a:r>
              <a:rPr lang="en-US" sz="1600" dirty="0" err="1">
                <a:latin typeface="Calibri "/>
              </a:rPr>
              <a:t>Unidad</a:t>
            </a:r>
            <a:r>
              <a:rPr lang="en-US" sz="1600" dirty="0">
                <a:latin typeface="Calibri "/>
              </a:rPr>
              <a:t> </a:t>
            </a:r>
            <a:r>
              <a:rPr lang="en-US" sz="1600" dirty="0" err="1">
                <a:latin typeface="Calibri "/>
              </a:rPr>
              <a:t>Coordinadora</a:t>
            </a:r>
            <a:r>
              <a:rPr lang="en-US" sz="1600" dirty="0">
                <a:latin typeface="Calibri "/>
              </a:rPr>
              <a:t> del </a:t>
            </a:r>
            <a:r>
              <a:rPr lang="en-US" sz="1600" dirty="0" err="1">
                <a:latin typeface="Calibri "/>
              </a:rPr>
              <a:t>Programa</a:t>
            </a:r>
            <a:r>
              <a:rPr lang="en-US" sz="1600" dirty="0">
                <a:latin typeface="Calibri "/>
              </a:rPr>
              <a:t> </a:t>
            </a:r>
            <a:r>
              <a:rPr lang="en-US" sz="1600" dirty="0" smtClean="0">
                <a:latin typeface="Calibri "/>
              </a:rPr>
              <a:t>- </a:t>
            </a:r>
            <a:r>
              <a:rPr lang="en-US" sz="1600" dirty="0">
                <a:latin typeface="Calibri "/>
              </a:rPr>
              <a:t>UCP, y </a:t>
            </a:r>
            <a:r>
              <a:rPr lang="en-US" sz="1600" dirty="0" err="1">
                <a:latin typeface="Calibri "/>
              </a:rPr>
              <a:t>su</a:t>
            </a:r>
            <a:r>
              <a:rPr lang="en-US" sz="1600" dirty="0">
                <a:latin typeface="Calibri "/>
              </a:rPr>
              <a:t> </a:t>
            </a:r>
            <a:r>
              <a:rPr lang="en-US" sz="1600" dirty="0" err="1">
                <a:latin typeface="Calibri "/>
              </a:rPr>
              <a:t>gestión</a:t>
            </a:r>
            <a:r>
              <a:rPr lang="en-US" sz="1600" dirty="0">
                <a:latin typeface="Calibri "/>
              </a:rPr>
              <a:t> en el </a:t>
            </a:r>
            <a:r>
              <a:rPr lang="en-US" sz="1600" dirty="0" err="1">
                <a:latin typeface="Calibri "/>
              </a:rPr>
              <a:t>Programa</a:t>
            </a:r>
            <a:r>
              <a:rPr lang="en-US" sz="1600" dirty="0">
                <a:latin typeface="Calibri "/>
              </a:rPr>
              <a:t> de </a:t>
            </a:r>
            <a:r>
              <a:rPr lang="en-US" sz="1600" dirty="0" err="1">
                <a:latin typeface="Calibri "/>
              </a:rPr>
              <a:t>Saneamiento</a:t>
            </a:r>
            <a:r>
              <a:rPr lang="en-US" sz="1600" dirty="0">
                <a:latin typeface="Calibri "/>
              </a:rPr>
              <a:t> Panamá. </a:t>
            </a:r>
          </a:p>
          <a:p>
            <a:pPr lvl="0" algn="just"/>
            <a:endParaRPr lang="en-US" sz="1600" dirty="0" smtClean="0"/>
          </a:p>
          <a:p>
            <a:pPr algn="just"/>
            <a:endParaRPr lang="en-US" sz="1600" dirty="0"/>
          </a:p>
        </p:txBody>
      </p:sp>
      <p:sp>
        <p:nvSpPr>
          <p:cNvPr id="11" name="TextBox 13"/>
          <p:cNvSpPr txBox="1"/>
          <p:nvPr/>
        </p:nvSpPr>
        <p:spPr>
          <a:xfrm>
            <a:off x="2535410" y="5065779"/>
            <a:ext cx="4850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PA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Dar a conocer el proyecto de Saneamiento </a:t>
            </a:r>
            <a:r>
              <a:rPr lang="es-PA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que se estará desarrollando </a:t>
            </a:r>
            <a:r>
              <a:rPr lang="es-PA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área de Panamá Oeste  y el impacto positivo en las comunidades</a:t>
            </a:r>
          </a:p>
          <a:p>
            <a:endParaRPr lang="en-US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3687284" y="1531721"/>
            <a:ext cx="1591524" cy="1015663"/>
          </a:xfrm>
          <a:prstGeom prst="rect">
            <a:avLst/>
          </a:prstGeom>
          <a:noFill/>
          <a:effectLst>
            <a:glow rad="127000">
              <a:srgbClr val="4E616E"/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384650"/>
                </a:solidFill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1</a:t>
            </a:r>
            <a:endParaRPr lang="en-US" sz="6000" dirty="0">
              <a:solidFill>
                <a:srgbClr val="384650"/>
              </a:solidFill>
              <a:latin typeface="Gill Sans MT Ext Condensed Bold" charset="0"/>
              <a:ea typeface="Gill Sans MT Ext Condensed Bold" charset="0"/>
              <a:cs typeface="Gill Sans MT Ext Condensed Bold" charset="0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1550038" y="4273515"/>
            <a:ext cx="1591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20819A"/>
                </a:solidFill>
                <a:latin typeface="Gill Sans MT Ext Condensed Bold" charset="0"/>
                <a:ea typeface="Gill Sans MT Ext Condensed Bold" charset="0"/>
                <a:cs typeface="Gill Sans MT Ext Condensed 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97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615" y="138352"/>
            <a:ext cx="10515600" cy="1325563"/>
          </a:xfrm>
        </p:spPr>
        <p:txBody>
          <a:bodyPr>
            <a:normAutofit/>
          </a:bodyPr>
          <a:lstStyle/>
          <a:p>
            <a:r>
              <a:rPr lang="es-PA" sz="3600" b="1" dirty="0" smtClean="0"/>
              <a:t>ARRAIJÁN ESTE Y ARRAIJÁN OESTE Y LA CHORRERA</a:t>
            </a:r>
            <a:endParaRPr lang="es-PA" sz="3600" dirty="0"/>
          </a:p>
        </p:txBody>
      </p:sp>
      <p:pic>
        <p:nvPicPr>
          <p:cNvPr id="9" name="Picture 2" descr="Resultado de imagen de panama oes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7"/>
          <a:stretch/>
        </p:blipFill>
        <p:spPr bwMode="auto">
          <a:xfrm>
            <a:off x="1341439" y="1825625"/>
            <a:ext cx="95091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00" y="2022384"/>
            <a:ext cx="2808481" cy="3234486"/>
          </a:xfrm>
          <a:prstGeom prst="rect">
            <a:avLst/>
          </a:prstGeom>
        </p:spPr>
      </p:pic>
      <p:grpSp>
        <p:nvGrpSpPr>
          <p:cNvPr id="12" name="Agrupar 5"/>
          <p:cNvGrpSpPr>
            <a:grpSpLocks/>
          </p:cNvGrpSpPr>
          <p:nvPr/>
        </p:nvGrpSpPr>
        <p:grpSpPr bwMode="auto">
          <a:xfrm flipH="1">
            <a:off x="6632812" y="3553402"/>
            <a:ext cx="6175072" cy="2729167"/>
            <a:chOff x="-985932" y="1595438"/>
            <a:chExt cx="6576702" cy="2165193"/>
          </a:xfrm>
        </p:grpSpPr>
        <p:pic>
          <p:nvPicPr>
            <p:cNvPr id="13" name="Imagen 1" descr="SANEMIANETO PPT 2016-5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6087" y="1595438"/>
              <a:ext cx="6046857" cy="216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2"/>
            <p:cNvSpPr txBox="1">
              <a:spLocks noChangeArrowheads="1"/>
            </p:cNvSpPr>
            <p:nvPr/>
          </p:nvSpPr>
          <p:spPr bwMode="auto">
            <a:xfrm>
              <a:off x="-985932" y="2778639"/>
              <a:ext cx="5822899" cy="63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A" sz="2300" b="1" dirty="0">
                  <a:solidFill>
                    <a:schemeClr val="bg1"/>
                  </a:solidFill>
                </a:rPr>
                <a:t>El Proyecto Beneficiará </a:t>
              </a:r>
              <a:r>
                <a:rPr lang="es-ES" altLang="es-PA" sz="2300" b="1" dirty="0" smtClean="0">
                  <a:solidFill>
                    <a:schemeClr val="bg1"/>
                  </a:solidFill>
                </a:rPr>
                <a:t>alrededor </a:t>
              </a:r>
              <a:r>
                <a:rPr lang="es-ES" altLang="es-PA" sz="2300" b="1" dirty="0">
                  <a:solidFill>
                    <a:schemeClr val="bg1"/>
                  </a:solidFill>
                </a:rPr>
                <a:t>de 7</a:t>
              </a:r>
              <a:r>
                <a:rPr lang="es-ES" altLang="es-PA" sz="2300" b="1" dirty="0" smtClean="0">
                  <a:solidFill>
                    <a:schemeClr val="bg1"/>
                  </a:solidFill>
                </a:rPr>
                <a:t>00,000 </a:t>
              </a:r>
              <a:r>
                <a:rPr lang="es-ES" altLang="es-PA" sz="2300" b="1" dirty="0" smtClean="0">
                  <a:solidFill>
                    <a:srgbClr val="FFFF00"/>
                  </a:solidFill>
                </a:rPr>
                <a:t>habitantes al </a:t>
              </a:r>
              <a:r>
                <a:rPr lang="es-ES" altLang="es-PA" sz="2300" b="1" dirty="0">
                  <a:solidFill>
                    <a:srgbClr val="FFFF00"/>
                  </a:solidFill>
                </a:rPr>
                <a:t>2050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3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27"/>
          <p:cNvPicPr>
            <a:picLocks noChangeAspect="1"/>
          </p:cNvPicPr>
          <p:nvPr/>
        </p:nvPicPr>
        <p:blipFill rotWithShape="1">
          <a:blip r:embed="rId2"/>
          <a:srcRect l="8125" t="15105" r="4759" b="12239"/>
          <a:stretch/>
        </p:blipFill>
        <p:spPr>
          <a:xfrm>
            <a:off x="0" y="1371600"/>
            <a:ext cx="12192000" cy="5605203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21254" y="358034"/>
            <a:ext cx="8641103" cy="1065133"/>
          </a:xfrm>
        </p:spPr>
        <p:txBody>
          <a:bodyPr/>
          <a:lstStyle/>
          <a:p>
            <a:r>
              <a:rPr lang="es-PA" b="1" dirty="0" smtClean="0"/>
              <a:t>SANEAMIENTO EN PANAMÁ OESTE</a:t>
            </a:r>
            <a:endParaRPr lang="es-PA" b="1" dirty="0"/>
          </a:p>
        </p:txBody>
      </p:sp>
      <p:pic>
        <p:nvPicPr>
          <p:cNvPr id="16" name="Imagen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11365" t="2151" r="19098" b="3147"/>
          <a:stretch/>
        </p:blipFill>
        <p:spPr>
          <a:xfrm rot="21352994">
            <a:off x="5222145" y="2683803"/>
            <a:ext cx="4389223" cy="3453877"/>
          </a:xfrm>
          <a:prstGeom prst="rect">
            <a:avLst/>
          </a:prstGeom>
        </p:spPr>
      </p:pic>
      <p:pic>
        <p:nvPicPr>
          <p:cNvPr id="17" name="Imagen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129" r="3557"/>
          <a:stretch/>
        </p:blipFill>
        <p:spPr>
          <a:xfrm rot="319159">
            <a:off x="7509954" y="2400814"/>
            <a:ext cx="2467189" cy="2125177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18" name="Combinar 29"/>
          <p:cNvSpPr/>
          <p:nvPr/>
        </p:nvSpPr>
        <p:spPr>
          <a:xfrm>
            <a:off x="8093122" y="3214048"/>
            <a:ext cx="341194" cy="614149"/>
          </a:xfrm>
          <a:prstGeom prst="flowChartMerg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accent2"/>
              </a:solidFill>
            </a:endParaRPr>
          </a:p>
        </p:txBody>
      </p:sp>
      <p:sp>
        <p:nvSpPr>
          <p:cNvPr id="19" name="Combinar 35"/>
          <p:cNvSpPr/>
          <p:nvPr/>
        </p:nvSpPr>
        <p:spPr>
          <a:xfrm>
            <a:off x="8013510" y="4118343"/>
            <a:ext cx="341194" cy="614149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0" name="CuadroTexto 32"/>
          <p:cNvSpPr txBox="1"/>
          <p:nvPr/>
        </p:nvSpPr>
        <p:spPr>
          <a:xfrm>
            <a:off x="8434316" y="2646822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FF00"/>
                </a:solidFill>
              </a:rPr>
              <a:t>PTAR Arraiján Este</a:t>
            </a:r>
            <a:endParaRPr lang="es-PA" b="1" dirty="0">
              <a:solidFill>
                <a:srgbClr val="FFFF00"/>
              </a:solidFill>
            </a:endParaRPr>
          </a:p>
        </p:txBody>
      </p:sp>
      <p:sp>
        <p:nvSpPr>
          <p:cNvPr id="21" name="CuadroTexto 37"/>
          <p:cNvSpPr txBox="1"/>
          <p:nvPr/>
        </p:nvSpPr>
        <p:spPr>
          <a:xfrm>
            <a:off x="8586716" y="4451111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0000"/>
                </a:solidFill>
              </a:rPr>
              <a:t>PTAR Caimito</a:t>
            </a:r>
            <a:endParaRPr lang="es-PA" b="1" dirty="0">
              <a:solidFill>
                <a:srgbClr val="FF0000"/>
              </a:solidFill>
            </a:endParaRPr>
          </a:p>
        </p:txBody>
      </p:sp>
      <p:sp>
        <p:nvSpPr>
          <p:cNvPr id="22" name="CuadroTexto 38"/>
          <p:cNvSpPr txBox="1"/>
          <p:nvPr/>
        </p:nvSpPr>
        <p:spPr>
          <a:xfrm>
            <a:off x="5865153" y="1676341"/>
            <a:ext cx="590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PROYECTO DE ARRAIJÁN ESTE</a:t>
            </a:r>
            <a:endParaRPr lang="es-PA" sz="3600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23" name="CuadroTexto 39"/>
          <p:cNvSpPr txBox="1"/>
          <p:nvPr/>
        </p:nvSpPr>
        <p:spPr>
          <a:xfrm>
            <a:off x="302436" y="4634369"/>
            <a:ext cx="5562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PROYECTO DE ARRAIJÁN OESTE Y LA CHORRERA</a:t>
            </a:r>
            <a:endParaRPr lang="es-PA" sz="3200" b="1" dirty="0">
              <a:solidFill>
                <a:srgbClr val="FF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85473"/>
              </p:ext>
            </p:extLst>
          </p:nvPr>
        </p:nvGraphicFramePr>
        <p:xfrm>
          <a:off x="298988" y="1576630"/>
          <a:ext cx="5103830" cy="980796"/>
        </p:xfrm>
        <a:graphic>
          <a:graphicData uri="http://schemas.openxmlformats.org/drawingml/2006/table">
            <a:tbl>
              <a:tblPr/>
              <a:tblGrid>
                <a:gridCol w="2636380"/>
                <a:gridCol w="1244136"/>
                <a:gridCol w="1223314"/>
              </a:tblGrid>
              <a:tr h="306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8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Arraiján</a:t>
                      </a:r>
                      <a:r>
                        <a:rPr lang="es-PA" sz="1400" b="0" i="0" u="none" strike="noStrike" baseline="0" dirty="0" smtClean="0">
                          <a:solidFill>
                            <a:srgbClr val="000000"/>
                          </a:solidFill>
                          <a:latin typeface="Corbel"/>
                        </a:rPr>
                        <a:t> Este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96,809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139,822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Arraiján</a:t>
                      </a:r>
                      <a:r>
                        <a:rPr lang="es-PA" sz="1400" b="0" i="0" u="none" strike="noStrike" baseline="0" dirty="0" smtClean="0">
                          <a:solidFill>
                            <a:srgbClr val="FFFFFF"/>
                          </a:solidFill>
                          <a:latin typeface="Corbel"/>
                        </a:rPr>
                        <a:t> Oeste y La Chorrera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317,902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605,770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</a:tr>
              <a:tr h="247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ESTIMADO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414,711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745,592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2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ENCAS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6" y="1317393"/>
            <a:ext cx="8854850" cy="487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CUENCAS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39" y="1216730"/>
            <a:ext cx="1975037" cy="296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CUENCAS-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31" y="3198809"/>
            <a:ext cx="1388129" cy="153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CUENCAS-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7"/>
          <a:stretch>
            <a:fillRect/>
          </a:stretch>
        </p:blipFill>
        <p:spPr bwMode="auto">
          <a:xfrm>
            <a:off x="2804941" y="4981835"/>
            <a:ext cx="2032467" cy="12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CUENCAS-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08" y="2002109"/>
            <a:ext cx="1466569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CUENCAS-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36" y="1058018"/>
            <a:ext cx="2714625" cy="279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CUENCAS-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28" y="2875531"/>
            <a:ext cx="2263588" cy="15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CUENCAS-2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80" y="3220857"/>
            <a:ext cx="757797" cy="9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 descr="CUENCAS-2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56" y="3007092"/>
            <a:ext cx="839040" cy="109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 descr="CUENCAS-2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41" y="2417670"/>
            <a:ext cx="710172" cy="8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 descr="CUENCAS-2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75" y="1508592"/>
            <a:ext cx="1105181" cy="134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 descr="CUENCAS-2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7" y="1218343"/>
            <a:ext cx="806824" cy="101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CUENCAS-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7" y="1938847"/>
            <a:ext cx="6007754" cy="405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 descr="CUENCAS-27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33" y="2158537"/>
            <a:ext cx="1584231" cy="18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CUENCAS-18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66" y="4529468"/>
            <a:ext cx="1035143" cy="122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 descr="CUENCAS-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1" y="4166416"/>
            <a:ext cx="2536731" cy="187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n 24" descr="CUENCAS-19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85" y="3611286"/>
            <a:ext cx="1215838" cy="153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 descr="CUENCAS-17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47" y="1317393"/>
            <a:ext cx="8875059" cy="48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rma libre 6"/>
          <p:cNvSpPr/>
          <p:nvPr/>
        </p:nvSpPr>
        <p:spPr>
          <a:xfrm>
            <a:off x="7174523" y="2058689"/>
            <a:ext cx="1069145" cy="881459"/>
          </a:xfrm>
          <a:custGeom>
            <a:avLst/>
            <a:gdLst>
              <a:gd name="connsiteX0" fmla="*/ 0 w 1069145"/>
              <a:gd name="connsiteY0" fmla="*/ 304683 h 881459"/>
              <a:gd name="connsiteX1" fmla="*/ 0 w 1069145"/>
              <a:gd name="connsiteY1" fmla="*/ 304683 h 881459"/>
              <a:gd name="connsiteX2" fmla="*/ 84406 w 1069145"/>
              <a:gd name="connsiteY2" fmla="*/ 192142 h 881459"/>
              <a:gd name="connsiteX3" fmla="*/ 140677 w 1069145"/>
              <a:gd name="connsiteY3" fmla="*/ 121803 h 881459"/>
              <a:gd name="connsiteX4" fmla="*/ 154745 w 1069145"/>
              <a:gd name="connsiteY4" fmla="*/ 9262 h 881459"/>
              <a:gd name="connsiteX5" fmla="*/ 267286 w 1069145"/>
              <a:gd name="connsiteY5" fmla="*/ 23329 h 881459"/>
              <a:gd name="connsiteX6" fmla="*/ 295422 w 1069145"/>
              <a:gd name="connsiteY6" fmla="*/ 51465 h 881459"/>
              <a:gd name="connsiteX7" fmla="*/ 379828 w 1069145"/>
              <a:gd name="connsiteY7" fmla="*/ 121803 h 881459"/>
              <a:gd name="connsiteX8" fmla="*/ 731520 w 1069145"/>
              <a:gd name="connsiteY8" fmla="*/ 135871 h 881459"/>
              <a:gd name="connsiteX9" fmla="*/ 844062 w 1069145"/>
              <a:gd name="connsiteY9" fmla="*/ 234345 h 881459"/>
              <a:gd name="connsiteX10" fmla="*/ 872197 w 1069145"/>
              <a:gd name="connsiteY10" fmla="*/ 276548 h 881459"/>
              <a:gd name="connsiteX11" fmla="*/ 984739 w 1069145"/>
              <a:gd name="connsiteY11" fmla="*/ 304683 h 881459"/>
              <a:gd name="connsiteX12" fmla="*/ 1026942 w 1069145"/>
              <a:gd name="connsiteY12" fmla="*/ 332819 h 881459"/>
              <a:gd name="connsiteX13" fmla="*/ 1069145 w 1069145"/>
              <a:gd name="connsiteY13" fmla="*/ 417225 h 881459"/>
              <a:gd name="connsiteX14" fmla="*/ 1055077 w 1069145"/>
              <a:gd name="connsiteY14" fmla="*/ 501631 h 881459"/>
              <a:gd name="connsiteX15" fmla="*/ 1012874 w 1069145"/>
              <a:gd name="connsiteY15" fmla="*/ 515699 h 881459"/>
              <a:gd name="connsiteX16" fmla="*/ 942535 w 1069145"/>
              <a:gd name="connsiteY16" fmla="*/ 529766 h 881459"/>
              <a:gd name="connsiteX17" fmla="*/ 886265 w 1069145"/>
              <a:gd name="connsiteY17" fmla="*/ 600105 h 881459"/>
              <a:gd name="connsiteX18" fmla="*/ 900332 w 1069145"/>
              <a:gd name="connsiteY18" fmla="*/ 670443 h 881459"/>
              <a:gd name="connsiteX19" fmla="*/ 689317 w 1069145"/>
              <a:gd name="connsiteY19" fmla="*/ 698579 h 881459"/>
              <a:gd name="connsiteX20" fmla="*/ 604911 w 1069145"/>
              <a:gd name="connsiteY20" fmla="*/ 726714 h 881459"/>
              <a:gd name="connsiteX21" fmla="*/ 576775 w 1069145"/>
              <a:gd name="connsiteY21" fmla="*/ 754849 h 881459"/>
              <a:gd name="connsiteX22" fmla="*/ 534572 w 1069145"/>
              <a:gd name="connsiteY22" fmla="*/ 825188 h 881459"/>
              <a:gd name="connsiteX23" fmla="*/ 450166 w 1069145"/>
              <a:gd name="connsiteY23" fmla="*/ 881459 h 881459"/>
              <a:gd name="connsiteX24" fmla="*/ 281354 w 1069145"/>
              <a:gd name="connsiteY24" fmla="*/ 867391 h 881459"/>
              <a:gd name="connsiteX25" fmla="*/ 182880 w 1069145"/>
              <a:gd name="connsiteY25" fmla="*/ 839256 h 881459"/>
              <a:gd name="connsiteX26" fmla="*/ 140677 w 1069145"/>
              <a:gd name="connsiteY26" fmla="*/ 811120 h 881459"/>
              <a:gd name="connsiteX27" fmla="*/ 84406 w 1069145"/>
              <a:gd name="connsiteY27" fmla="*/ 501631 h 881459"/>
              <a:gd name="connsiteX28" fmla="*/ 56271 w 1069145"/>
              <a:gd name="connsiteY28" fmla="*/ 459428 h 881459"/>
              <a:gd name="connsiteX29" fmla="*/ 98474 w 1069145"/>
              <a:gd name="connsiteY29" fmla="*/ 375022 h 881459"/>
              <a:gd name="connsiteX30" fmla="*/ 112542 w 1069145"/>
              <a:gd name="connsiteY30" fmla="*/ 332819 h 881459"/>
              <a:gd name="connsiteX31" fmla="*/ 0 w 1069145"/>
              <a:gd name="connsiteY31" fmla="*/ 304683 h 88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69145" h="881459">
                <a:moveTo>
                  <a:pt x="0" y="304683"/>
                </a:moveTo>
                <a:lnTo>
                  <a:pt x="0" y="304683"/>
                </a:lnTo>
                <a:cubicBezTo>
                  <a:pt x="28135" y="267169"/>
                  <a:pt x="56825" y="230065"/>
                  <a:pt x="84406" y="192142"/>
                </a:cubicBezTo>
                <a:cubicBezTo>
                  <a:pt x="131729" y="127073"/>
                  <a:pt x="91307" y="171175"/>
                  <a:pt x="140677" y="121803"/>
                </a:cubicBezTo>
                <a:cubicBezTo>
                  <a:pt x="145366" y="84289"/>
                  <a:pt x="124903" y="32472"/>
                  <a:pt x="154745" y="9262"/>
                </a:cubicBezTo>
                <a:cubicBezTo>
                  <a:pt x="184587" y="-13948"/>
                  <a:pt x="231075" y="12466"/>
                  <a:pt x="267286" y="23329"/>
                </a:cubicBezTo>
                <a:cubicBezTo>
                  <a:pt x="279990" y="27140"/>
                  <a:pt x="287136" y="41108"/>
                  <a:pt x="295422" y="51465"/>
                </a:cubicBezTo>
                <a:cubicBezTo>
                  <a:pt x="323954" y="87130"/>
                  <a:pt x="322371" y="115859"/>
                  <a:pt x="379828" y="121803"/>
                </a:cubicBezTo>
                <a:cubicBezTo>
                  <a:pt x="496530" y="133876"/>
                  <a:pt x="614289" y="131182"/>
                  <a:pt x="731520" y="135871"/>
                </a:cubicBezTo>
                <a:cubicBezTo>
                  <a:pt x="813814" y="218164"/>
                  <a:pt x="774270" y="187816"/>
                  <a:pt x="844062" y="234345"/>
                </a:cubicBezTo>
                <a:cubicBezTo>
                  <a:pt x="853440" y="248413"/>
                  <a:pt x="858995" y="265986"/>
                  <a:pt x="872197" y="276548"/>
                </a:cubicBezTo>
                <a:cubicBezTo>
                  <a:pt x="886618" y="288085"/>
                  <a:pt x="981233" y="303982"/>
                  <a:pt x="984739" y="304683"/>
                </a:cubicBezTo>
                <a:cubicBezTo>
                  <a:pt x="998807" y="314062"/>
                  <a:pt x="1014987" y="320864"/>
                  <a:pt x="1026942" y="332819"/>
                </a:cubicBezTo>
                <a:cubicBezTo>
                  <a:pt x="1054212" y="360089"/>
                  <a:pt x="1057703" y="382901"/>
                  <a:pt x="1069145" y="417225"/>
                </a:cubicBezTo>
                <a:cubicBezTo>
                  <a:pt x="1064456" y="445360"/>
                  <a:pt x="1069229" y="476866"/>
                  <a:pt x="1055077" y="501631"/>
                </a:cubicBezTo>
                <a:cubicBezTo>
                  <a:pt x="1047720" y="514506"/>
                  <a:pt x="1027260" y="512103"/>
                  <a:pt x="1012874" y="515699"/>
                </a:cubicBezTo>
                <a:cubicBezTo>
                  <a:pt x="989677" y="521498"/>
                  <a:pt x="965981" y="525077"/>
                  <a:pt x="942535" y="529766"/>
                </a:cubicBezTo>
                <a:cubicBezTo>
                  <a:pt x="928299" y="544003"/>
                  <a:pt x="888800" y="579824"/>
                  <a:pt x="886265" y="600105"/>
                </a:cubicBezTo>
                <a:cubicBezTo>
                  <a:pt x="883299" y="623831"/>
                  <a:pt x="895643" y="646997"/>
                  <a:pt x="900332" y="670443"/>
                </a:cubicBezTo>
                <a:cubicBezTo>
                  <a:pt x="863489" y="780976"/>
                  <a:pt x="909771" y="687556"/>
                  <a:pt x="689317" y="698579"/>
                </a:cubicBezTo>
                <a:cubicBezTo>
                  <a:pt x="659697" y="700060"/>
                  <a:pt x="604911" y="726714"/>
                  <a:pt x="604911" y="726714"/>
                </a:cubicBezTo>
                <a:cubicBezTo>
                  <a:pt x="595532" y="736092"/>
                  <a:pt x="583599" y="743476"/>
                  <a:pt x="576775" y="754849"/>
                </a:cubicBezTo>
                <a:cubicBezTo>
                  <a:pt x="543724" y="809934"/>
                  <a:pt x="586422" y="786301"/>
                  <a:pt x="534572" y="825188"/>
                </a:cubicBezTo>
                <a:cubicBezTo>
                  <a:pt x="507520" y="845477"/>
                  <a:pt x="450166" y="881459"/>
                  <a:pt x="450166" y="881459"/>
                </a:cubicBezTo>
                <a:cubicBezTo>
                  <a:pt x="393895" y="876770"/>
                  <a:pt x="337384" y="874395"/>
                  <a:pt x="281354" y="867391"/>
                </a:cubicBezTo>
                <a:cubicBezTo>
                  <a:pt x="253096" y="863859"/>
                  <a:pt x="210907" y="848598"/>
                  <a:pt x="182880" y="839256"/>
                </a:cubicBezTo>
                <a:cubicBezTo>
                  <a:pt x="168812" y="829877"/>
                  <a:pt x="143701" y="827755"/>
                  <a:pt x="140677" y="811120"/>
                </a:cubicBezTo>
                <a:cubicBezTo>
                  <a:pt x="81029" y="483056"/>
                  <a:pt x="212795" y="587223"/>
                  <a:pt x="84406" y="501631"/>
                </a:cubicBezTo>
                <a:cubicBezTo>
                  <a:pt x="75028" y="487563"/>
                  <a:pt x="59050" y="476105"/>
                  <a:pt x="56271" y="459428"/>
                </a:cubicBezTo>
                <a:cubicBezTo>
                  <a:pt x="51851" y="432909"/>
                  <a:pt x="89289" y="393393"/>
                  <a:pt x="98474" y="375022"/>
                </a:cubicBezTo>
                <a:cubicBezTo>
                  <a:pt x="105106" y="361759"/>
                  <a:pt x="107853" y="346887"/>
                  <a:pt x="112542" y="332819"/>
                </a:cubicBezTo>
                <a:cubicBezTo>
                  <a:pt x="71143" y="291420"/>
                  <a:pt x="18757" y="309372"/>
                  <a:pt x="0" y="30468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Llamada ovalada 13"/>
          <p:cNvSpPr/>
          <p:nvPr/>
        </p:nvSpPr>
        <p:spPr>
          <a:xfrm>
            <a:off x="7614905" y="1771888"/>
            <a:ext cx="986601" cy="769034"/>
          </a:xfrm>
          <a:prstGeom prst="wedgeEllipseCallout">
            <a:avLst>
              <a:gd name="adj1" fmla="val -64833"/>
              <a:gd name="adj2" fmla="val 67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 dirty="0" smtClean="0">
                <a:solidFill>
                  <a:schemeClr val="accent5">
                    <a:lumMod val="75000"/>
                  </a:schemeClr>
                </a:solidFill>
              </a:rPr>
              <a:t>Aguacate </a:t>
            </a:r>
            <a:r>
              <a:rPr lang="es-PA" sz="105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s-PA" sz="1050" dirty="0" smtClean="0">
                <a:solidFill>
                  <a:schemeClr val="accent5">
                    <a:lumMod val="75000"/>
                  </a:schemeClr>
                </a:solidFill>
              </a:rPr>
              <a:t>urunga</a:t>
            </a:r>
            <a:endParaRPr lang="es-PA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389615" y="46142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3600" b="1" dirty="0" smtClean="0"/>
              <a:t>CUENCAS ARRAIJÁN Y LA CHORRERA</a:t>
            </a:r>
            <a:endParaRPr lang="es-PA" sz="3600" dirty="0"/>
          </a:p>
        </p:txBody>
      </p:sp>
    </p:spTree>
    <p:extLst>
      <p:ext uri="{BB962C8B-B14F-4D97-AF65-F5344CB8AC3E}">
        <p14:creationId xmlns:p14="http://schemas.microsoft.com/office/powerpoint/2010/main" val="303344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7607323" y="1671778"/>
            <a:ext cx="3903259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2400" dirty="0" smtClean="0"/>
              <a:t> 23 Paquetes de licitación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 smtClean="0"/>
              <a:t>1 PTAR (1.35m3/s)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 smtClean="0"/>
              <a:t>6.63 km interceptor 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 smtClean="0"/>
              <a:t>718.10 Km de redes 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 smtClean="0"/>
              <a:t>119.46 Km de colectoras 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/>
              <a:t>7</a:t>
            </a:r>
            <a:r>
              <a:rPr lang="es-PA" sz="2400" dirty="0" smtClean="0"/>
              <a:t> EBAR </a:t>
            </a:r>
          </a:p>
        </p:txBody>
      </p:sp>
      <p:graphicFrame>
        <p:nvGraphicFramePr>
          <p:cNvPr id="1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61844"/>
              </p:ext>
            </p:extLst>
          </p:nvPr>
        </p:nvGraphicFramePr>
        <p:xfrm>
          <a:off x="156411" y="1458022"/>
          <a:ext cx="5079054" cy="822960"/>
        </p:xfrm>
        <a:graphic>
          <a:graphicData uri="http://schemas.openxmlformats.org/drawingml/2006/table">
            <a:tbl>
              <a:tblPr/>
              <a:tblGrid>
                <a:gridCol w="1638928"/>
                <a:gridCol w="1525338"/>
                <a:gridCol w="1914788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Arraiján Oeste y La Chorrera</a:t>
                      </a:r>
                      <a:endParaRPr lang="es-PA" sz="18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317,902</a:t>
                      </a:r>
                      <a:endParaRPr lang="es-PA" sz="18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605,770</a:t>
                      </a:r>
                      <a:endParaRPr lang="es-PA" sz="18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</a:tr>
            </a:tbl>
          </a:graphicData>
        </a:graphic>
      </p:graphicFrame>
      <p:sp>
        <p:nvSpPr>
          <p:cNvPr id="10" name="Espaço Reservado para Título 1"/>
          <p:cNvSpPr txBox="1">
            <a:spLocks/>
          </p:cNvSpPr>
          <p:nvPr/>
        </p:nvSpPr>
        <p:spPr>
          <a:xfrm>
            <a:off x="156411" y="445777"/>
            <a:ext cx="10597389" cy="6130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spc="-50" baseline="0">
                <a:solidFill>
                  <a:schemeClr val="bg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s-PA" sz="3600" b="1" dirty="0" smtClean="0">
                <a:solidFill>
                  <a:schemeClr val="tx1"/>
                </a:solidFill>
                <a:latin typeface="+mj-lt"/>
                <a:cs typeface="tahoma" panose="020B0604030504040204" pitchFamily="34" charset="0"/>
              </a:rPr>
              <a:t>ARRAIJÁN OESTE Y LA CHORRERA </a:t>
            </a:r>
            <a:endParaRPr lang="es-PA" sz="3600" dirty="0">
              <a:solidFill>
                <a:schemeClr val="tx1"/>
              </a:solidFill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01" t="8324" r="20625" b="1955"/>
          <a:stretch/>
        </p:blipFill>
        <p:spPr>
          <a:xfrm rot="1042311">
            <a:off x="314969" y="1082102"/>
            <a:ext cx="7884000" cy="57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mbinar 13"/>
          <p:cNvSpPr/>
          <p:nvPr/>
        </p:nvSpPr>
        <p:spPr>
          <a:xfrm>
            <a:off x="5284508" y="4144036"/>
            <a:ext cx="341194" cy="614149"/>
          </a:xfrm>
          <a:prstGeom prst="flowChartMerg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79054" y="5167340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PTAR Caimito</a:t>
            </a:r>
            <a:endParaRPr lang="es-PA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1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9921" r="22320" b="11570"/>
          <a:stretch/>
        </p:blipFill>
        <p:spPr>
          <a:xfrm>
            <a:off x="-42688" y="1345300"/>
            <a:ext cx="9122033" cy="499922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59713"/>
              </p:ext>
            </p:extLst>
          </p:nvPr>
        </p:nvGraphicFramePr>
        <p:xfrm>
          <a:off x="9079346" y="1345301"/>
          <a:ext cx="3112654" cy="490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367"/>
                <a:gridCol w="2025287"/>
              </a:tblGrid>
              <a:tr h="296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PAQUETES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PTAR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INTERCEPTOR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PRUDENTE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AGUACATE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BERNARDINO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3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MARTÍN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SÁNCHEZ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MARTÍN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SÁNCHEZ / RODEO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CAIMITO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CAIMITO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8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CAIMITO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DE PIEDRAS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34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MARTÍN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SÁNCHEZ / PUERTO CAIMITO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7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PAQ </a:t>
                      </a:r>
                      <a:r>
                        <a:rPr lang="en-US" sz="1400" u="none" strike="noStrike" dirty="0" smtClean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MARTÍN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SÁNCHEZ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TextBox 11"/>
          <p:cNvSpPr txBox="1"/>
          <p:nvPr/>
        </p:nvSpPr>
        <p:spPr>
          <a:xfrm>
            <a:off x="-27710" y="1354488"/>
            <a:ext cx="3166281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dirty="0" smtClean="0"/>
              <a:t>1 PTAR (1.35m3/s) </a:t>
            </a:r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6.63 km interceptor </a:t>
            </a:r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308.2 Km de redes </a:t>
            </a:r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60.36 Km de colectoras </a:t>
            </a:r>
          </a:p>
          <a:p>
            <a:pPr>
              <a:buFont typeface="Arial" pitchFamily="34" charset="0"/>
              <a:buChar char="•"/>
            </a:pPr>
            <a:r>
              <a:rPr lang="es-PA" dirty="0" smtClean="0"/>
              <a:t>4 EBAR</a:t>
            </a:r>
          </a:p>
          <a:p>
            <a:pPr algn="just">
              <a:buFont typeface="Arial" pitchFamily="34" charset="0"/>
              <a:buChar char="•"/>
            </a:pPr>
            <a:r>
              <a:rPr lang="es-PA" dirty="0" smtClean="0"/>
              <a:t>Estatus: Elaboración de pliego para contratación de Contratista Supervisor</a:t>
            </a:r>
            <a:endParaRPr lang="es-PA" dirty="0"/>
          </a:p>
        </p:txBody>
      </p:sp>
      <p:sp>
        <p:nvSpPr>
          <p:cNvPr id="15" name="Espaço Reservado para Título 1"/>
          <p:cNvSpPr txBox="1">
            <a:spLocks/>
          </p:cNvSpPr>
          <p:nvPr/>
        </p:nvSpPr>
        <p:spPr>
          <a:xfrm>
            <a:off x="253393" y="508238"/>
            <a:ext cx="10597389" cy="6130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spc="-50" baseline="0">
                <a:solidFill>
                  <a:schemeClr val="bg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s-PA" sz="3600" b="1" dirty="0" smtClean="0">
                <a:solidFill>
                  <a:schemeClr val="tx1"/>
                </a:solidFill>
                <a:latin typeface="+mj-lt"/>
                <a:cs typeface="tahoma" panose="020B0604030504040204" pitchFamily="34" charset="0"/>
              </a:rPr>
              <a:t>ARRAIJÁN OESTE Y LA CHORRERA – FASE 1 </a:t>
            </a:r>
            <a:endParaRPr lang="es-PA" sz="3600" dirty="0">
              <a:solidFill>
                <a:schemeClr val="tx1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" name="Combinar 9"/>
          <p:cNvSpPr/>
          <p:nvPr/>
        </p:nvSpPr>
        <p:spPr>
          <a:xfrm>
            <a:off x="6014113" y="3647494"/>
            <a:ext cx="341194" cy="614149"/>
          </a:xfrm>
          <a:prstGeom prst="flowChartMerg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726604" y="4375047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PTAR Caimito</a:t>
            </a:r>
            <a:endParaRPr lang="es-PA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239579"/>
              </p:ext>
            </p:extLst>
          </p:nvPr>
        </p:nvGraphicFramePr>
        <p:xfrm>
          <a:off x="5185215" y="5784807"/>
          <a:ext cx="3894130" cy="548640"/>
        </p:xfrm>
        <a:graphic>
          <a:graphicData uri="http://schemas.openxmlformats.org/drawingml/2006/table">
            <a:tbl>
              <a:tblPr/>
              <a:tblGrid>
                <a:gridCol w="1256572"/>
                <a:gridCol w="1169483"/>
                <a:gridCol w="1468075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FASE </a:t>
                      </a:r>
                      <a:r>
                        <a:rPr lang="es-PA" sz="1800" b="0" i="0" u="none" strike="noStrike" dirty="0">
                          <a:solidFill>
                            <a:srgbClr val="FFFFFF"/>
                          </a:solidFill>
                          <a:latin typeface="Corbe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188,499</a:t>
                      </a:r>
                      <a:endParaRPr lang="es-PA" sz="18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340,745</a:t>
                      </a:r>
                      <a:endParaRPr lang="es-PA" sz="18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0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33160" y="1738461"/>
            <a:ext cx="2472760" cy="18220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EB"/>
              </a:buClr>
            </a:pPr>
            <a:r>
              <a:rPr lang="es-PA" sz="2800" b="1" dirty="0" smtClean="0"/>
              <a:t>PTAR</a:t>
            </a:r>
          </a:p>
          <a:p>
            <a:pPr marR="0"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EB"/>
              </a:buClr>
            </a:pPr>
            <a:r>
              <a:rPr lang="es-PA" sz="2800" b="1" dirty="0" smtClean="0"/>
              <a:t>2.7 m</a:t>
            </a:r>
            <a:r>
              <a:rPr lang="es-PA" sz="2800" b="1" baseline="30000" dirty="0" smtClean="0"/>
              <a:t>3</a:t>
            </a:r>
            <a:r>
              <a:rPr lang="es-PA" sz="2800" b="1" dirty="0" smtClean="0"/>
              <a:t>/s </a:t>
            </a:r>
          </a:p>
          <a:p>
            <a:pPr marR="0"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EB"/>
              </a:buClr>
            </a:pPr>
            <a:r>
              <a:rPr lang="es-PA" sz="2800" b="1" dirty="0" smtClean="0"/>
              <a:t>(al 2050)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851"/>
            <a:ext cx="9171147" cy="50471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463408" y="3752758"/>
            <a:ext cx="252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dirty="0" smtClean="0"/>
              <a:t>Estará ubicada en la desembocadura del río Caimito en el área de El </a:t>
            </a:r>
            <a:r>
              <a:rPr lang="es-PA" sz="2400" dirty="0" err="1" smtClean="0"/>
              <a:t>Tecal</a:t>
            </a:r>
            <a:endParaRPr lang="es-PA" sz="2400" dirty="0"/>
          </a:p>
        </p:txBody>
      </p:sp>
      <p:sp>
        <p:nvSpPr>
          <p:cNvPr id="8" name="Espaço Reservado para Título 1"/>
          <p:cNvSpPr txBox="1">
            <a:spLocks/>
          </p:cNvSpPr>
          <p:nvPr/>
        </p:nvSpPr>
        <p:spPr>
          <a:xfrm>
            <a:off x="342678" y="375425"/>
            <a:ext cx="10597389" cy="6130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spc="-50" baseline="0">
                <a:solidFill>
                  <a:schemeClr val="bg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s-PA" sz="3600" b="1" dirty="0" smtClean="0">
                <a:solidFill>
                  <a:schemeClr val="tx1"/>
                </a:solidFill>
                <a:latin typeface="+mj-lt"/>
                <a:cs typeface="tahoma" panose="020B0604030504040204" pitchFamily="34" charset="0"/>
              </a:rPr>
              <a:t>ARRAIJÁN OESTE Y LA CHORRERA – FASE 1 </a:t>
            </a:r>
            <a:endParaRPr lang="es-PA" sz="3600" dirty="0">
              <a:solidFill>
                <a:schemeClr val="tx1"/>
              </a:solidFill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hía aNTIGU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2418" r="-27" b="-319"/>
          <a:stretch/>
        </p:blipFill>
        <p:spPr bwMode="auto">
          <a:xfrm>
            <a:off x="0" y="0"/>
            <a:ext cx="12192000" cy="51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6" y="5186567"/>
            <a:ext cx="1693863" cy="1059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6735"/>
            <a:ext cx="947826" cy="9392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166669"/>
            <a:ext cx="12192000" cy="99957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60" y="5246735"/>
            <a:ext cx="1440465" cy="1079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51630" y="4166669"/>
            <a:ext cx="784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www.saneamientodepanama.gob.pa</a:t>
            </a:r>
            <a:endParaRPr lang="en-US" b="1" u="sng" dirty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@</a:t>
            </a:r>
            <a:r>
              <a:rPr lang="es-ES" b="1" dirty="0" err="1" smtClean="0">
                <a:solidFill>
                  <a:schemeClr val="bg1"/>
                </a:solidFill>
              </a:rPr>
              <a:t>SaneamientoPma</a:t>
            </a:r>
            <a:r>
              <a:rPr lang="es-ES" b="1" dirty="0" smtClean="0">
                <a:solidFill>
                  <a:schemeClr val="bg1"/>
                </a:solidFill>
              </a:rPr>
              <a:t>  </a:t>
            </a:r>
            <a:r>
              <a:rPr lang="es-PA" dirty="0">
                <a:solidFill>
                  <a:schemeClr val="bg1"/>
                </a:solidFill>
              </a:rPr>
              <a:t> </a:t>
            </a:r>
            <a:r>
              <a:rPr lang="es-PA" dirty="0" smtClean="0">
                <a:solidFill>
                  <a:schemeClr val="bg1"/>
                </a:solidFill>
              </a:rPr>
              <a:t>    </a:t>
            </a:r>
            <a:r>
              <a:rPr lang="es-ES" b="1" dirty="0" smtClean="0">
                <a:solidFill>
                  <a:schemeClr val="bg1"/>
                </a:solidFill>
              </a:rPr>
              <a:t>@</a:t>
            </a:r>
            <a:r>
              <a:rPr lang="es-ES" b="1" dirty="0" err="1">
                <a:solidFill>
                  <a:schemeClr val="bg1"/>
                </a:solidFill>
              </a:rPr>
              <a:t>SaneamientoPma</a:t>
            </a:r>
            <a:r>
              <a:rPr lang="es-ES" b="1" dirty="0">
                <a:solidFill>
                  <a:schemeClr val="bg1"/>
                </a:solidFill>
              </a:rPr>
              <a:t>  </a:t>
            </a:r>
            <a:endParaRPr lang="es-PA" dirty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Programa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Saneamiento</a:t>
            </a:r>
            <a:r>
              <a:rPr lang="en-US" b="1" dirty="0" smtClean="0">
                <a:solidFill>
                  <a:schemeClr val="bg1"/>
                </a:solidFill>
              </a:rPr>
              <a:t> de Panamá</a:t>
            </a:r>
          </a:p>
          <a:p>
            <a:endParaRPr lang="es-PA" dirty="0"/>
          </a:p>
        </p:txBody>
      </p:sp>
      <p:pic>
        <p:nvPicPr>
          <p:cNvPr id="10" name="Imagen 9"/>
          <p:cNvPicPr/>
          <p:nvPr/>
        </p:nvPicPr>
        <p:blipFill>
          <a:blip r:embed="rId6"/>
          <a:stretch>
            <a:fillRect/>
          </a:stretch>
        </p:blipFill>
        <p:spPr>
          <a:xfrm>
            <a:off x="3528884" y="4543811"/>
            <a:ext cx="278841" cy="2032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5" y="4833090"/>
            <a:ext cx="271364" cy="1910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3" y="4455713"/>
            <a:ext cx="377377" cy="3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13230</TotalTime>
  <Words>312</Words>
  <Application>Microsoft Office PowerPoint</Application>
  <PresentationFormat>Panorámica</PresentationFormat>
  <Paragraphs>91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MS PGothic</vt:lpstr>
      <vt:lpstr>Arial</vt:lpstr>
      <vt:lpstr>Calibri</vt:lpstr>
      <vt:lpstr>Calibri </vt:lpstr>
      <vt:lpstr>Calibri Light</vt:lpstr>
      <vt:lpstr>Corbel</vt:lpstr>
      <vt:lpstr>Gill Sans MT Ext Condensed Bold</vt:lpstr>
      <vt:lpstr>tahoma</vt:lpstr>
      <vt:lpstr>Tema de Office</vt:lpstr>
      <vt:lpstr>Programa Saneamiento de Panamá</vt:lpstr>
      <vt:lpstr>OBJETIVOS GENERALES</vt:lpstr>
      <vt:lpstr>ARRAIJÁN ESTE Y ARRAIJÁN OESTE Y LA CHORRERA</vt:lpstr>
      <vt:lpstr>SANEAMIENTO EN PANAMÁ OESTE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Rosmery Rosas Hernández</cp:lastModifiedBy>
  <cp:revision>619</cp:revision>
  <dcterms:created xsi:type="dcterms:W3CDTF">2016-04-07T16:31:34Z</dcterms:created>
  <dcterms:modified xsi:type="dcterms:W3CDTF">2018-04-27T02:56:15Z</dcterms:modified>
</cp:coreProperties>
</file>