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50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97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51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35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41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65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16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49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71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15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99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FCBF3-06D4-4B13-9C4F-54EE4FAD8159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DE501-A432-4A84-897A-6A230891AA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07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sellaDiTesto 3"/>
          <p:cNvSpPr txBox="1">
            <a:spLocks noChangeArrowheads="1"/>
          </p:cNvSpPr>
          <p:nvPr/>
        </p:nvSpPr>
        <p:spPr bwMode="auto">
          <a:xfrm>
            <a:off x="539750" y="809625"/>
            <a:ext cx="35274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Se l’agricoltura europea sei-settecentesca poté fornire adeguate risorse alimentari a una popolazione in crescita fu anche grazie alla: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4283968" y="1307306"/>
            <a:ext cx="648072" cy="0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5473700" y="701675"/>
            <a:ext cx="1685925" cy="95567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197" name="CasellaDiTesto 7"/>
          <p:cNvSpPr txBox="1">
            <a:spLocks noChangeArrowheads="1"/>
          </p:cNvSpPr>
          <p:nvPr/>
        </p:nvSpPr>
        <p:spPr bwMode="auto">
          <a:xfrm>
            <a:off x="5473700" y="917575"/>
            <a:ext cx="1685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Diffusione di NUOVE COLTIVAZIONI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150938" y="2071688"/>
            <a:ext cx="6913562" cy="36306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it-IT" dirty="0">
                <a:latin typeface="+mn-lt"/>
                <a:cs typeface="+mn-cs"/>
              </a:rPr>
              <a:t>FRUMENTO: 	</a:t>
            </a:r>
            <a:r>
              <a:rPr lang="it-IT" sz="1400" dirty="0">
                <a:latin typeface="+mn-lt"/>
                <a:cs typeface="+mn-cs"/>
              </a:rPr>
              <a:t>il cereale più pregiato perché se ne ricavava pane bianco, riservato ai ricchi (la mensa contadina conosceva solo la SEGALE, che dava il pane nero, o le minestre di orzo, avena, sorgo, usati anche come foraggio per il bestiame.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it-IT" dirty="0">
                <a:latin typeface="+mn-lt"/>
                <a:cs typeface="+mn-cs"/>
              </a:rPr>
              <a:t>MAIS </a:t>
            </a:r>
            <a:r>
              <a:rPr lang="it-IT" sz="1400" dirty="0">
                <a:latin typeface="+mn-lt"/>
                <a:cs typeface="+mn-cs"/>
              </a:rPr>
              <a:t>o </a:t>
            </a:r>
            <a:r>
              <a:rPr lang="it-IT" dirty="0">
                <a:latin typeface="+mn-lt"/>
                <a:cs typeface="+mn-cs"/>
              </a:rPr>
              <a:t>GRANOTURCO: </a:t>
            </a:r>
            <a:r>
              <a:rPr lang="it-IT" sz="1400" dirty="0">
                <a:latin typeface="+mn-lt"/>
                <a:cs typeface="+mn-cs"/>
              </a:rPr>
              <a:t>importato dal nuovo mondo e sempre più largamente coltivato nel Settecento. Consentiva rese per ettaro quasi doppie di quelle del frumento, e divenne (sotto forma di polenta o pane) un ingrediente fondamentale delle diete popolari.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it-IT" dirty="0">
                <a:latin typeface="+mn-lt"/>
                <a:cs typeface="+mn-cs"/>
              </a:rPr>
              <a:t>PATATA: </a:t>
            </a:r>
            <a:r>
              <a:rPr lang="it-IT" sz="1400" dirty="0">
                <a:latin typeface="+mn-lt"/>
                <a:cs typeface="+mn-cs"/>
              </a:rPr>
              <a:t>insieme al mais, è uno degli ingredienti fondamentali della dieta popolare. La sua coltivazione si generalizzò a partire dalla seconda metà del Settecento. Proveniva dall’America meridionale e venne importata in Europa dagli spagnoli nel Cinquecento. Nel Settecento la coltura della patata divenne la risorsa fondamentale con cui l’agricoltura europea riuscì a vincere lo spettro delle carestie.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it-IT" dirty="0">
                <a:latin typeface="+mn-lt"/>
                <a:cs typeface="+mn-cs"/>
              </a:rPr>
              <a:t>ZUCCHERO, TE’, CACAO, CAFFE’: </a:t>
            </a:r>
            <a:r>
              <a:rPr lang="it-IT" sz="1400" dirty="0">
                <a:latin typeface="+mn-lt"/>
                <a:cs typeface="+mn-cs"/>
              </a:rPr>
              <a:t>prodotti di importazione, non di prima sussistenza, il cui consumo crebbe nel Settecento.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it-IT" dirty="0">
                <a:latin typeface="+mn-lt"/>
                <a:cs typeface="+mn-cs"/>
              </a:rPr>
              <a:t>TABACCO: </a:t>
            </a:r>
            <a:r>
              <a:rPr lang="it-IT" sz="1400" dirty="0">
                <a:latin typeface="+mn-lt"/>
                <a:cs typeface="+mn-cs"/>
              </a:rPr>
              <a:t>la sua coltivazione si diffuse nei Paesi Bassi, in Germania e in Italia.</a:t>
            </a:r>
            <a:endParaRPr lang="it-IT" dirty="0">
              <a:latin typeface="+mn-lt"/>
              <a:cs typeface="+mn-cs"/>
            </a:endParaRPr>
          </a:p>
        </p:txBody>
      </p:sp>
      <p:sp>
        <p:nvSpPr>
          <p:cNvPr id="8199" name="Segnaposto piè di pagina 1"/>
          <p:cNvSpPr txBox="1">
            <a:spLocks/>
          </p:cNvSpPr>
          <p:nvPr/>
        </p:nvSpPr>
        <p:spPr bwMode="auto">
          <a:xfrm>
            <a:off x="6318250" y="6167438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898989"/>
                </a:solidFill>
              </a:rPr>
              <a:t>Francesca Fiumana</a:t>
            </a:r>
          </a:p>
        </p:txBody>
      </p:sp>
    </p:spTree>
    <p:extLst>
      <p:ext uri="{BB962C8B-B14F-4D97-AF65-F5344CB8AC3E}">
        <p14:creationId xmlns:p14="http://schemas.microsoft.com/office/powerpoint/2010/main" val="15037634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allievo</dc:creator>
  <cp:lastModifiedBy>allievo</cp:lastModifiedBy>
  <cp:revision>1</cp:revision>
  <dcterms:created xsi:type="dcterms:W3CDTF">2018-04-10T09:32:55Z</dcterms:created>
  <dcterms:modified xsi:type="dcterms:W3CDTF">2018-04-10T09:33:33Z</dcterms:modified>
</cp:coreProperties>
</file>