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71" r:id="rId2"/>
    <p:sldId id="272" r:id="rId3"/>
    <p:sldId id="275" r:id="rId4"/>
    <p:sldId id="278" r:id="rId5"/>
    <p:sldId id="276" r:id="rId6"/>
    <p:sldId id="279" r:id="rId7"/>
    <p:sldId id="281" r:id="rId8"/>
    <p:sldId id="282" r:id="rId9"/>
    <p:sldId id="257" r:id="rId10"/>
    <p:sldId id="256" r:id="rId11"/>
    <p:sldId id="260" r:id="rId12"/>
    <p:sldId id="286" r:id="rId13"/>
    <p:sldId id="263" r:id="rId14"/>
    <p:sldId id="261" r:id="rId15"/>
    <p:sldId id="287" r:id="rId16"/>
    <p:sldId id="264" r:id="rId17"/>
    <p:sldId id="288" r:id="rId18"/>
    <p:sldId id="265" r:id="rId19"/>
    <p:sldId id="266" r:id="rId20"/>
    <p:sldId id="268" r:id="rId21"/>
    <p:sldId id="267" r:id="rId22"/>
    <p:sldId id="270" r:id="rId23"/>
    <p:sldId id="285" r:id="rId24"/>
    <p:sldId id="283" r:id="rId25"/>
    <p:sldId id="284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77" d="100"/>
          <a:sy n="77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75FE6-1649-44F8-A391-A2AB298B6ED3}" type="datetimeFigureOut">
              <a:rPr lang="es-ES" smtClean="0"/>
              <a:pPr/>
              <a:t>05/07/2017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7EBA8-E838-4987-AE71-864A5B13766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8110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7EBA8-E838-4987-AE71-864A5B137667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7942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7EBA8-E838-4987-AE71-864A5B137667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951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A4ECFCB-97B2-44ED-90F8-274D50FF65E2}" type="datetimeFigureOut">
              <a:rPr lang="es-ES" smtClean="0"/>
              <a:pPr/>
              <a:t>05/07/2017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2B11559-9846-4CC2-B1CB-3AAE12BE53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CFCB-97B2-44ED-90F8-274D50FF65E2}" type="datetimeFigureOut">
              <a:rPr lang="es-ES" smtClean="0"/>
              <a:pPr/>
              <a:t>05/07/2017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1559-9846-4CC2-B1CB-3AAE12BE53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CFCB-97B2-44ED-90F8-274D50FF65E2}" type="datetimeFigureOut">
              <a:rPr lang="es-ES" smtClean="0"/>
              <a:pPr/>
              <a:t>05/07/2017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1559-9846-4CC2-B1CB-3AAE12BE53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A4ECFCB-97B2-44ED-90F8-274D50FF65E2}" type="datetimeFigureOut">
              <a:rPr lang="es-ES" smtClean="0"/>
              <a:pPr/>
              <a:t>05/07/2017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1559-9846-4CC2-B1CB-3AAE12BE53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A4ECFCB-97B2-44ED-90F8-274D50FF65E2}" type="datetimeFigureOut">
              <a:rPr lang="es-ES" smtClean="0"/>
              <a:pPr/>
              <a:t>05/07/2017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2B11559-9846-4CC2-B1CB-3AAE12BE5339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A4ECFCB-97B2-44ED-90F8-274D50FF65E2}" type="datetimeFigureOut">
              <a:rPr lang="es-ES" smtClean="0"/>
              <a:pPr/>
              <a:t>05/07/2017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2B11559-9846-4CC2-B1CB-3AAE12BE53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A4ECFCB-97B2-44ED-90F8-274D50FF65E2}" type="datetimeFigureOut">
              <a:rPr lang="es-ES" smtClean="0"/>
              <a:pPr/>
              <a:t>05/07/2017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2B11559-9846-4CC2-B1CB-3AAE12BE53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CFCB-97B2-44ED-90F8-274D50FF65E2}" type="datetimeFigureOut">
              <a:rPr lang="es-ES" smtClean="0"/>
              <a:pPr/>
              <a:t>05/07/2017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1559-9846-4CC2-B1CB-3AAE12BE53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A4ECFCB-97B2-44ED-90F8-274D50FF65E2}" type="datetimeFigureOut">
              <a:rPr lang="es-ES" smtClean="0"/>
              <a:pPr/>
              <a:t>05/07/2017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2B11559-9846-4CC2-B1CB-3AAE12BE53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A4ECFCB-97B2-44ED-90F8-274D50FF65E2}" type="datetimeFigureOut">
              <a:rPr lang="es-ES" smtClean="0"/>
              <a:pPr/>
              <a:t>05/07/2017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2B11559-9846-4CC2-B1CB-3AAE12BE53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A4ECFCB-97B2-44ED-90F8-274D50FF65E2}" type="datetimeFigureOut">
              <a:rPr lang="es-ES" smtClean="0"/>
              <a:pPr/>
              <a:t>05/07/2017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2B11559-9846-4CC2-B1CB-3AAE12BE53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A4ECFCB-97B2-44ED-90F8-274D50FF65E2}" type="datetimeFigureOut">
              <a:rPr lang="es-ES" smtClean="0"/>
              <a:pPr/>
              <a:t>05/07/2017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2B11559-9846-4CC2-B1CB-3AAE12BE53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476672"/>
            <a:ext cx="8738202" cy="1224135"/>
          </a:xfrm>
        </p:spPr>
        <p:txBody>
          <a:bodyPr>
            <a:noAutofit/>
          </a:bodyPr>
          <a:lstStyle/>
          <a:p>
            <a:pPr algn="ctr"/>
            <a:r>
              <a:rPr lang="es-ES" sz="2400" dirty="0" smtClean="0"/>
              <a:t>«LICEO CULTURAL LUIS ENRIQUE OSORIO»</a:t>
            </a:r>
            <a:br>
              <a:rPr lang="es-ES" sz="2400" dirty="0" smtClean="0"/>
            </a:br>
            <a:r>
              <a:rPr lang="es-ES" sz="2400" dirty="0" smtClean="0"/>
              <a:t>PRUEBAS SEMESTRALES VIRTUALES 2017</a:t>
            </a:r>
            <a:br>
              <a:rPr lang="es-ES" sz="2400" dirty="0" smtClean="0"/>
            </a:br>
            <a:r>
              <a:rPr lang="es-ES" sz="2400" dirty="0" smtClean="0"/>
              <a:t>PLATAFORMA LEO - SCHOOLOGY </a:t>
            </a:r>
            <a:br>
              <a:rPr lang="es-ES" sz="2400" dirty="0" smtClean="0"/>
            </a:br>
            <a:r>
              <a:rPr lang="es-ES" sz="2400" dirty="0"/>
              <a:t> </a:t>
            </a:r>
            <a:r>
              <a:rPr lang="es-ES" sz="2400" dirty="0" smtClean="0"/>
              <a:t>INSTRUCTIVO PARA  PADRES Y ESTUDIANTES</a:t>
            </a:r>
            <a:endParaRPr lang="es-E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6" r="1340" b="10577"/>
          <a:stretch/>
        </p:blipFill>
        <p:spPr bwMode="auto">
          <a:xfrm>
            <a:off x="1295648" y="1900216"/>
            <a:ext cx="7596831" cy="476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USER\Pictures\lice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2091" y="318807"/>
            <a:ext cx="2514600" cy="1876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21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ESTA ES LA PANTALLA DE INICIO DE LA PLATAFORMA SCHOOLOGY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69268" y="5045624"/>
            <a:ext cx="8062912" cy="17526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427984" y="6798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846" r="3773" b="11298"/>
          <a:stretch/>
        </p:blipFill>
        <p:spPr bwMode="auto">
          <a:xfrm>
            <a:off x="395536" y="2348880"/>
            <a:ext cx="828092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8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pic>
        <p:nvPicPr>
          <p:cNvPr id="8" name="7 Imagen"/>
          <p:cNvPicPr/>
          <p:nvPr/>
        </p:nvPicPr>
        <p:blipFill>
          <a:blip r:embed="rId2"/>
          <a:srcRect t="3306" r="796" b="5022"/>
          <a:stretch>
            <a:fillRect/>
          </a:stretch>
        </p:blipFill>
        <p:spPr bwMode="auto">
          <a:xfrm>
            <a:off x="642910" y="1428736"/>
            <a:ext cx="71438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Llamada ovalada"/>
          <p:cNvSpPr/>
          <p:nvPr/>
        </p:nvSpPr>
        <p:spPr>
          <a:xfrm>
            <a:off x="5429256" y="428604"/>
            <a:ext cx="3312368" cy="1165429"/>
          </a:xfrm>
          <a:prstGeom prst="wedgeEllipseCallout">
            <a:avLst>
              <a:gd name="adj1" fmla="val -26018"/>
              <a:gd name="adj2" fmla="val 76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  <a:r>
              <a:rPr lang="es-ES" dirty="0" smtClean="0"/>
              <a:t>1. PRIMERO HAZ CLICK  AQUÍ  : «</a:t>
            </a:r>
            <a:r>
              <a:rPr lang="es-ES" dirty="0" err="1" smtClean="0"/>
              <a:t>Sign</a:t>
            </a:r>
            <a:r>
              <a:rPr lang="es-ES" dirty="0" smtClean="0"/>
              <a:t> Up"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372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2885" r="29723" b="41106"/>
          <a:stretch/>
        </p:blipFill>
        <p:spPr bwMode="auto">
          <a:xfrm>
            <a:off x="144905" y="1268760"/>
            <a:ext cx="9020908" cy="4745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5292080" y="404664"/>
            <a:ext cx="3312368" cy="1165429"/>
          </a:xfrm>
          <a:prstGeom prst="wedgeEllipseCallout">
            <a:avLst>
              <a:gd name="adj1" fmla="val 15390"/>
              <a:gd name="adj2" fmla="val 293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  <a:r>
              <a:rPr lang="es-ES" dirty="0" smtClean="0"/>
              <a:t>2.  LUEGO AQUÍ  : «</a:t>
            </a:r>
            <a:r>
              <a:rPr lang="es-ES" dirty="0" err="1" smtClean="0"/>
              <a:t>Student</a:t>
            </a:r>
            <a:r>
              <a:rPr lang="es-ES" dirty="0" smtClean="0"/>
              <a:t>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706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/>
          <p:nvPr/>
        </p:nvPicPr>
        <p:blipFill>
          <a:blip r:embed="rId2">
            <a:lum bright="-39000"/>
          </a:blip>
          <a:srcRect t="3003" r="-260" b="40562"/>
          <a:stretch>
            <a:fillRect/>
          </a:stretch>
        </p:blipFill>
        <p:spPr bwMode="auto">
          <a:xfrm>
            <a:off x="357158" y="642918"/>
            <a:ext cx="828680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Llamada ovalada"/>
          <p:cNvSpPr/>
          <p:nvPr/>
        </p:nvSpPr>
        <p:spPr>
          <a:xfrm>
            <a:off x="5399584" y="357166"/>
            <a:ext cx="3744416" cy="2892896"/>
          </a:xfrm>
          <a:prstGeom prst="wedgeEllipseCallout">
            <a:avLst>
              <a:gd name="adj1" fmla="val -79445"/>
              <a:gd name="adj2" fmla="val 76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3. DIGÍTA EL  SIGUIENTE CÓDIGO </a:t>
            </a:r>
            <a:r>
              <a:rPr lang="es-CO" sz="1600" dirty="0" smtClean="0"/>
              <a:t>6Z9FN-DC6FM </a:t>
            </a:r>
          </a:p>
          <a:p>
            <a:pPr algn="ctr"/>
            <a:r>
              <a:rPr lang="es-CO" sz="1600" dirty="0" smtClean="0"/>
              <a:t>PARA QUEDAR REGISTRADO EN GESTIÓN ACADÉMICA</a:t>
            </a:r>
          </a:p>
          <a:p>
            <a:pPr algn="ctr"/>
            <a:endParaRPr lang="es-ES" sz="1600" dirty="0" smtClean="0"/>
          </a:p>
          <a:p>
            <a:pPr algn="ctr"/>
            <a:r>
              <a:rPr lang="es-ES" sz="1600" dirty="0" smtClean="0"/>
              <a:t>POSTERIORMENTE SE TE INDICARÁ CUÁL ES EL CÓDIGO PARA CADA PRUEBA</a:t>
            </a:r>
            <a:endParaRPr lang="es-ES" sz="1600" dirty="0"/>
          </a:p>
        </p:txBody>
      </p:sp>
      <p:sp>
        <p:nvSpPr>
          <p:cNvPr id="5" name="4 Llamada ovalada"/>
          <p:cNvSpPr/>
          <p:nvPr/>
        </p:nvSpPr>
        <p:spPr>
          <a:xfrm>
            <a:off x="683568" y="3356992"/>
            <a:ext cx="2664296" cy="1308720"/>
          </a:xfrm>
          <a:prstGeom prst="wedgeEllipseCallout">
            <a:avLst>
              <a:gd name="adj1" fmla="val 58240"/>
              <a:gd name="adj2" fmla="val 71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4 .  LUEGO HAZ CLICK  AQUÍ:  </a:t>
            </a:r>
            <a:r>
              <a:rPr lang="es-ES" sz="1600" dirty="0" err="1" smtClean="0"/>
              <a:t>Continue</a:t>
            </a:r>
            <a:r>
              <a:rPr lang="es-ES" sz="1600" dirty="0" smtClean="0"/>
              <a:t>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6000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3">
            <a:lum bright="-41000"/>
          </a:blip>
          <a:srcRect l="10693" t="2102" r="22776" b="1802"/>
          <a:stretch>
            <a:fillRect/>
          </a:stretch>
        </p:blipFill>
        <p:spPr bwMode="auto">
          <a:xfrm>
            <a:off x="1500166" y="857232"/>
            <a:ext cx="557216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40544" y="260648"/>
            <a:ext cx="8062912" cy="1470025"/>
          </a:xfrm>
        </p:spPr>
        <p:txBody>
          <a:bodyPr>
            <a:normAutofit/>
          </a:bodyPr>
          <a:lstStyle/>
          <a:p>
            <a:r>
              <a:rPr lang="es-ES" dirty="0" smtClean="0"/>
              <a:t> DIGITA CADA UNO DE LOS DATOS QUE TE SOLICITAN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372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4000"/>
          </a:blip>
          <a:srcRect l="20033" t="3693" r="32353" b="5243"/>
          <a:stretch>
            <a:fillRect/>
          </a:stretch>
        </p:blipFill>
        <p:spPr bwMode="auto">
          <a:xfrm>
            <a:off x="428596" y="285728"/>
            <a:ext cx="435771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Llamada ovalada"/>
          <p:cNvSpPr/>
          <p:nvPr/>
        </p:nvSpPr>
        <p:spPr>
          <a:xfrm>
            <a:off x="4929190" y="2143116"/>
            <a:ext cx="4747398" cy="4456516"/>
          </a:xfrm>
          <a:prstGeom prst="wedgeEllipseCallout">
            <a:avLst>
              <a:gd name="adj1" fmla="val -101610"/>
              <a:gd name="adj2" fmla="val 265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5. DESPUÉS DE INGRESAR TODA LA INFORMACIÓN HAZ CLICK AQUÍ</a:t>
            </a:r>
          </a:p>
          <a:p>
            <a:pPr algn="ctr"/>
            <a:r>
              <a:rPr lang="es-ES" dirty="0" smtClean="0"/>
              <a:t>«</a:t>
            </a:r>
            <a:r>
              <a:rPr lang="es-ES" dirty="0" err="1" smtClean="0"/>
              <a:t>Register</a:t>
            </a:r>
            <a:r>
              <a:rPr lang="es-ES" dirty="0" smtClean="0"/>
              <a:t>»</a:t>
            </a:r>
          </a:p>
          <a:p>
            <a:pPr algn="ctr"/>
            <a:r>
              <a:rPr lang="es-ES" dirty="0" smtClean="0"/>
              <a:t>SI NACISTE ANTES DEL AÑO 2000,  ES NECESARIO QUE DIGITES  “2000” PARA PODER QUEDAR REGISTRADO</a:t>
            </a:r>
          </a:p>
          <a:p>
            <a:pPr algn="ctr"/>
            <a:r>
              <a:rPr lang="es-ES" sz="2000" b="1" dirty="0" smtClean="0"/>
              <a:t>ES  MUY IMPORTANTE APUNTAR  TU CORREO Y TU CONSTRASEÑA  PARA QUE NO SE TE OLVIDE 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68928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88893" y="0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DESPUÉS ENCONTRARÁS CON LA SIGUIENTE VENTANA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69268" y="5045624"/>
            <a:ext cx="8062912" cy="17526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427984" y="6798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7" name="6 Imagen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6000"/>
                    </a14:imgEffect>
                  </a14:imgLayer>
                </a14:imgProps>
              </a:ext>
            </a:extLst>
          </a:blip>
          <a:srcRect r="-156" b="39950"/>
          <a:stretch/>
        </p:blipFill>
        <p:spPr bwMode="auto">
          <a:xfrm>
            <a:off x="652275" y="1484784"/>
            <a:ext cx="7920880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7 Imagen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6000"/>
                    </a14:imgEffect>
                  </a14:imgLayer>
                </a14:imgProps>
              </a:ext>
            </a:extLst>
          </a:blip>
          <a:srcRect l="66252" t="65075" r="550" b="2261"/>
          <a:stretch/>
        </p:blipFill>
        <p:spPr bwMode="auto">
          <a:xfrm>
            <a:off x="1331640" y="4581128"/>
            <a:ext cx="3816424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Llamada ovalada"/>
          <p:cNvSpPr/>
          <p:nvPr/>
        </p:nvSpPr>
        <p:spPr>
          <a:xfrm>
            <a:off x="4612715" y="4539456"/>
            <a:ext cx="4392488" cy="1728192"/>
          </a:xfrm>
          <a:prstGeom prst="wedgeEllipseCallout">
            <a:avLst>
              <a:gd name="adj1" fmla="val -69850"/>
              <a:gd name="adj2" fmla="val 212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6. PARA CAMBIAR EL IDIOMA  DE INGLÉS A ESPAÑOL, DIRÍGETE A LA PARTE INFERIOR IZQUIERDA DE TU PANTALLA Y HAZ CLICK PARA ELEGIR  ESPAÑOL (SPANISH)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8183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55933" y="548678"/>
            <a:ext cx="8062912" cy="381642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2700" dirty="0" smtClean="0"/>
              <a:t>SI YA REALIZASTE EL PROCESO DE REGISTRO HASTA EL PASO ANTERIOR , HAZ QUEDADO(A) VINCULADO(A)  A  LA PLATAFORMA </a:t>
            </a:r>
            <a:br>
              <a:rPr lang="es-ES" sz="2700" dirty="0" smtClean="0"/>
            </a:br>
            <a:r>
              <a:rPr lang="es-ES" sz="2700" dirty="0" smtClean="0"/>
              <a:t/>
            </a:r>
            <a:br>
              <a:rPr lang="es-ES" sz="2700" dirty="0" smtClean="0"/>
            </a:br>
            <a:r>
              <a:rPr lang="es-ES" sz="2700" dirty="0" smtClean="0"/>
              <a:t/>
            </a:r>
            <a:br>
              <a:rPr lang="es-ES" sz="2700" dirty="0" smtClean="0"/>
            </a:br>
            <a:r>
              <a:rPr lang="es-ES" sz="2700" dirty="0" smtClean="0"/>
              <a:t>DESPUÉS DEL RECESO DE VACACIONES Y SEGÚN EL CRONOGRAMA DE APLICACIÓN DE EVALUACIONES, ESTOS SON LOS PASOS QUE DEBERÁS TENER EN CUENTA, ADEMÁS DE LOS 6 PRIMEROS, PARA PRESENTAR LAS PRUEBAS VIRTUALES SEMESTRALES</a:t>
            </a:r>
            <a:endParaRPr lang="es-ES" sz="2700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579526" y="2428868"/>
            <a:ext cx="8062912" cy="4436072"/>
          </a:xfrm>
        </p:spPr>
        <p:txBody>
          <a:bodyPr>
            <a:normAutofit/>
          </a:bodyPr>
          <a:lstStyle/>
          <a:p>
            <a:pPr algn="just"/>
            <a:endParaRPr lang="es-CO" sz="1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es-CO" sz="16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es-CO" sz="1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es-CO" sz="16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es-CO" sz="1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es-CO" sz="1600" b="1" dirty="0" smtClean="0">
                <a:solidFill>
                  <a:schemeClr val="bg1"/>
                </a:solidFill>
                <a:latin typeface="Comic Sans MS" pitchFamily="66" charset="0"/>
              </a:rPr>
              <a:t>	</a:t>
            </a:r>
            <a:endParaRPr lang="es-CO" sz="1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46" y="0"/>
            <a:ext cx="131628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1428736"/>
            <a:ext cx="3080360" cy="71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Flecha a la derecha con bandas"/>
          <p:cNvSpPr/>
          <p:nvPr/>
        </p:nvSpPr>
        <p:spPr>
          <a:xfrm>
            <a:off x="2540983" y="4653136"/>
            <a:ext cx="4858493" cy="187220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8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427984" y="6798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7" name="6 Imagen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 contrast="30000"/>
                    </a14:imgEffect>
                  </a14:imgLayer>
                </a14:imgProps>
              </a:ext>
            </a:extLst>
          </a:blip>
          <a:srcRect l="63993" t="1" r="691" b="-1508"/>
          <a:stretch/>
        </p:blipFill>
        <p:spPr bwMode="auto">
          <a:xfrm>
            <a:off x="395536" y="176525"/>
            <a:ext cx="2736304" cy="3972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2668499" y="836712"/>
            <a:ext cx="4392488" cy="1728192"/>
          </a:xfrm>
          <a:prstGeom prst="wedgeEllipseCallout">
            <a:avLst>
              <a:gd name="adj1" fmla="val -80836"/>
              <a:gd name="adj2" fmla="val 969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RETOMA LOS 6 PRIMEROS PASOS DEL INSTRUCTIVO</a:t>
            </a:r>
          </a:p>
          <a:p>
            <a:pPr algn="ctr"/>
            <a:r>
              <a:rPr lang="es-ES" sz="1400" dirty="0" smtClean="0"/>
              <a:t>Y PARA CAMBIAR EL IDIOMA HAZ CLICK AQUÍ : ESPAÑOL (SPANISH)</a:t>
            </a:r>
            <a:endParaRPr lang="es-ES" sz="1400" dirty="0"/>
          </a:p>
        </p:txBody>
      </p:sp>
      <p:pic>
        <p:nvPicPr>
          <p:cNvPr id="10" name="9 Imagen"/>
          <p:cNvPicPr/>
          <p:nvPr/>
        </p:nvPicPr>
        <p:blipFill rotWithShape="1">
          <a:blip r:embed="rId4"/>
          <a:srcRect l="-1" r="-2699" b="51005"/>
          <a:stretch/>
        </p:blipFill>
        <p:spPr bwMode="auto">
          <a:xfrm>
            <a:off x="539552" y="4293096"/>
            <a:ext cx="7632848" cy="2505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Llamada ovalada"/>
          <p:cNvSpPr/>
          <p:nvPr/>
        </p:nvSpPr>
        <p:spPr>
          <a:xfrm>
            <a:off x="5728940" y="2895104"/>
            <a:ext cx="3163540" cy="1253976"/>
          </a:xfrm>
          <a:prstGeom prst="wedgeEllipseCallout">
            <a:avLst>
              <a:gd name="adj1" fmla="val -124407"/>
              <a:gd name="adj2" fmla="val 137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  <a:r>
              <a:rPr lang="es-ES" sz="1200" dirty="0" smtClean="0"/>
              <a:t>DESPUÉS DE HACER CLICK EN SPANISH,  LA INFORMACIÓN  SE TRADUCE DE INGLÉS A ESPAÑOL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8183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6" name="5 Imagen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r="2811" b="45980"/>
          <a:stretch/>
        </p:blipFill>
        <p:spPr bwMode="auto">
          <a:xfrm>
            <a:off x="827584" y="2609850"/>
            <a:ext cx="7416824" cy="33394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6 Llamada ovalada"/>
          <p:cNvSpPr/>
          <p:nvPr/>
        </p:nvSpPr>
        <p:spPr>
          <a:xfrm>
            <a:off x="5724128" y="404664"/>
            <a:ext cx="3312368" cy="2462744"/>
          </a:xfrm>
          <a:prstGeom prst="wedgeEllipseCallout">
            <a:avLst>
              <a:gd name="adj1" fmla="val -21570"/>
              <a:gd name="adj2" fmla="val 86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7</a:t>
            </a:r>
            <a:r>
              <a:rPr lang="es-ES" dirty="0" smtClean="0"/>
              <a:t>. INGRESA A TUS NOTIFICACIONES Y ALLÍ  ENCONTRARÁS LA PRUEBA A SOLUCIONAR </a:t>
            </a:r>
            <a:endParaRPr lang="es-ES" dirty="0"/>
          </a:p>
        </p:txBody>
      </p:sp>
      <p:sp>
        <p:nvSpPr>
          <p:cNvPr id="8" name="7 Llamada ovalada"/>
          <p:cNvSpPr/>
          <p:nvPr/>
        </p:nvSpPr>
        <p:spPr>
          <a:xfrm>
            <a:off x="5724128" y="4653136"/>
            <a:ext cx="3096344" cy="1440160"/>
          </a:xfrm>
          <a:prstGeom prst="wedgeEllipseCallout">
            <a:avLst>
              <a:gd name="adj1" fmla="val -55154"/>
              <a:gd name="adj2" fmla="val -481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8. HAZ CLICK PARA INICIAR CON LA PRUEBA (EN ESTE CASO ES ESPAÑOL DE 5ª)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5788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8062912" cy="928694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PRESENTACIÓN</a:t>
            </a:r>
            <a:endParaRPr lang="es-E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540544" y="1285860"/>
            <a:ext cx="8062912" cy="5072098"/>
          </a:xfrm>
        </p:spPr>
        <p:txBody>
          <a:bodyPr>
            <a:normAutofit lnSpcReduction="10000"/>
          </a:bodyPr>
          <a:lstStyle/>
          <a:p>
            <a:pPr algn="just"/>
            <a:r>
              <a:rPr lang="es-CO" sz="1800" b="1" dirty="0" smtClean="0">
                <a:solidFill>
                  <a:schemeClr val="bg1"/>
                </a:solidFill>
                <a:latin typeface="Comic Sans MS" pitchFamily="66" charset="0"/>
              </a:rPr>
              <a:t>Estimados padres de familia y estudiantes:</a:t>
            </a:r>
          </a:p>
          <a:p>
            <a:pPr algn="just"/>
            <a:endParaRPr lang="es-CO" sz="1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es-CO" sz="1800" b="1" dirty="0" smtClean="0">
                <a:solidFill>
                  <a:schemeClr val="bg1"/>
                </a:solidFill>
                <a:latin typeface="Comic Sans MS" pitchFamily="66" charset="0"/>
              </a:rPr>
              <a:t>En el marco del saber, aprender y mejorar los procesos educativos del Liceo, por iniciativa desde Rectoría desde el año 2014, se inició la aplicación de pruebas virtuales como estrategia fundamental para la innovación, la competitividad y para estar a tono con las dinámicas de la producción del conocimiento y la tecnología. Para este año 2017 se continuarán aplicando a través de la plataforma SCHOOLOGY. El presente instructivo tiene como fin documentar a los padres y estudiantes de las características de las pruebas, del cronograma con las fechas de aplicación, recomendaciones especiales para el antes, durante y después de las pruebas y del paso a paso para ingresar a la plataforma y poder solucionarlas.</a:t>
            </a:r>
          </a:p>
          <a:p>
            <a:pPr algn="just"/>
            <a:endParaRPr lang="es-CO" sz="1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es-CO" sz="1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es-CO" sz="1800" b="1" dirty="0" smtClean="0">
                <a:solidFill>
                  <a:schemeClr val="bg1"/>
                </a:solidFill>
                <a:latin typeface="Comic Sans MS" pitchFamily="66" charset="0"/>
              </a:rPr>
              <a:t>                                      es una plataforma de aprendizaje sencilla y fácil de usar,  Lo único que se necesita para acceder es un registro previo y para ello el presente instructivo les indicará cómo hacerlo. </a:t>
            </a:r>
            <a:endParaRPr lang="es-CO" sz="1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User\Pictures\schoolog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356" y="4653136"/>
            <a:ext cx="3024337" cy="54939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648"/>
            <a:ext cx="883095" cy="136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2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Marcador de contenido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2000"/>
                    </a14:imgEffect>
                  </a14:imgLayer>
                </a14:imgProps>
              </a:ext>
            </a:extLst>
          </a:blip>
          <a:srcRect t="1758" r="37138" b="19850"/>
          <a:stretch/>
        </p:blipFill>
        <p:spPr bwMode="auto">
          <a:xfrm>
            <a:off x="611560" y="188640"/>
            <a:ext cx="6520969" cy="45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Llamada ovalada"/>
          <p:cNvSpPr/>
          <p:nvPr/>
        </p:nvSpPr>
        <p:spPr>
          <a:xfrm>
            <a:off x="5508104" y="4077072"/>
            <a:ext cx="3320586" cy="2016224"/>
          </a:xfrm>
          <a:prstGeom prst="wedgeEllipseCallout">
            <a:avLst>
              <a:gd name="adj1" fmla="val -72756"/>
              <a:gd name="adj2" fmla="val -413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9. HAZ CLICK EN COMENZAR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80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4458" y="2276872"/>
            <a:ext cx="8229600" cy="864096"/>
          </a:xfrm>
        </p:spPr>
        <p:txBody>
          <a:bodyPr>
            <a:normAutofit/>
          </a:bodyPr>
          <a:lstStyle/>
          <a:p>
            <a:r>
              <a:rPr lang="es-ES" sz="1800" dirty="0" smtClean="0"/>
              <a:t>10, A PARTIR DE ESTE MOMENTO COMIENZAS A SOLUCIONAR TU PRUEBA</a:t>
            </a:r>
            <a:endParaRPr lang="es-ES" sz="1800" dirty="0"/>
          </a:p>
        </p:txBody>
      </p:sp>
      <p:pic>
        <p:nvPicPr>
          <p:cNvPr id="9" name="8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30104"/>
            <a:ext cx="7332134" cy="2376264"/>
          </a:xfrm>
          <a:prstGeom prst="rect">
            <a:avLst/>
          </a:prstGeom>
        </p:spPr>
      </p:pic>
      <p:pic>
        <p:nvPicPr>
          <p:cNvPr id="10" name="9 Marcador de contenido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3212976"/>
            <a:ext cx="7332134" cy="2957750"/>
          </a:xfrm>
          <a:prstGeom prst="rect">
            <a:avLst/>
          </a:prstGeom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914400" y="5996911"/>
            <a:ext cx="8229600" cy="86409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 smtClean="0"/>
              <a:t>11,  DEBES  JUSTIFICAR  LA RESPUESTA QUE ASÍ LO REQUIERA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9280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6000" contrast="26000"/>
                    </a14:imgEffect>
                  </a14:imgLayer>
                </a14:imgProps>
              </a:ext>
            </a:extLst>
          </a:blip>
          <a:srcRect t="23782" r="753" b="-152"/>
          <a:stretch/>
        </p:blipFill>
        <p:spPr bwMode="auto">
          <a:xfrm>
            <a:off x="2483768" y="548680"/>
            <a:ext cx="5328592" cy="54299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Llamada ovalada"/>
          <p:cNvSpPr/>
          <p:nvPr/>
        </p:nvSpPr>
        <p:spPr>
          <a:xfrm>
            <a:off x="467544" y="1630417"/>
            <a:ext cx="3109686" cy="2506876"/>
          </a:xfrm>
          <a:prstGeom prst="wedgeEllipseCallout">
            <a:avLst>
              <a:gd name="adj1" fmla="val 39833"/>
              <a:gd name="adj2" fmla="val 92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12. DESPUÉS DE HABER FINALIZADO LA PRUEBA DEBES HACER CLICK EN ENVIAR.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585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>
            <a:lum bright="-14000"/>
          </a:blip>
          <a:srcRect r="3938" b="59377"/>
          <a:stretch>
            <a:fillRect/>
          </a:stretch>
        </p:blipFill>
        <p:spPr bwMode="auto">
          <a:xfrm>
            <a:off x="1571604" y="1214422"/>
            <a:ext cx="5815633" cy="258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928662" y="142852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PARA PRESENTAR LA SIGUIENTE PRUEBA DEBES </a:t>
            </a:r>
          </a:p>
          <a:p>
            <a:pPr algn="ctr"/>
            <a:r>
              <a:rPr lang="es-CO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INGRESAR  A LA CUENTA DE  SCHOOLGY QUE YA CREASTE Y SEGUIR LOS SIGUIENTES PASOS:</a:t>
            </a:r>
            <a:endParaRPr lang="es-CO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6 Imagen"/>
          <p:cNvPicPr/>
          <p:nvPr/>
        </p:nvPicPr>
        <p:blipFill>
          <a:blip r:embed="rId3">
            <a:lum bright="-13000"/>
          </a:blip>
          <a:srcRect r="3259" b="43761"/>
          <a:stretch>
            <a:fillRect/>
          </a:stretch>
        </p:blipFill>
        <p:spPr bwMode="auto">
          <a:xfrm>
            <a:off x="1571604" y="3857628"/>
            <a:ext cx="5815633" cy="270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3214678" y="1071546"/>
            <a:ext cx="2714644" cy="695325"/>
          </a:xfrm>
          <a:prstGeom prst="wedgeEllipseCallout">
            <a:avLst>
              <a:gd name="adj1" fmla="val -42843"/>
              <a:gd name="adj2" fmla="val 97398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Calibri" pitchFamily="34" charset="0"/>
              <a:buChar char="1"/>
              <a:tabLst/>
            </a:pPr>
            <a:r>
              <a:rPr lang="es-CO" sz="14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. </a:t>
            </a:r>
            <a:r>
              <a:rPr lang="es-CO" sz="14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HAZ CLICK EN CURSOS</a:t>
            </a:r>
            <a:endParaRPr kumimoji="0" lang="es-CO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4572000" y="2143116"/>
            <a:ext cx="2357454" cy="904875"/>
          </a:xfrm>
          <a:prstGeom prst="wedgeEllipseCallout">
            <a:avLst>
              <a:gd name="adj1" fmla="val -102150"/>
              <a:gd name="adj2" fmla="val 57035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cs typeface="Arial" pitchFamily="34" charset="0"/>
              </a:rPr>
              <a:t>2</a:t>
            </a:r>
            <a:r>
              <a:rPr kumimoji="0" lang="es-CO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cs typeface="Arial" pitchFamily="34" charset="0"/>
              </a:rPr>
              <a:t>. </a:t>
            </a:r>
            <a:r>
              <a:rPr kumimoji="0" lang="es-CO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cs typeface="Arial" pitchFamily="34" charset="0"/>
              </a:rPr>
              <a:t>HAZ CLICK EN UNIRSE 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5143504" y="3214686"/>
            <a:ext cx="3071834" cy="1343025"/>
          </a:xfrm>
          <a:prstGeom prst="wedgeEllipseCallout">
            <a:avLst>
              <a:gd name="adj1" fmla="val -86452"/>
              <a:gd name="adj2" fmla="val 125844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s-CO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s-CO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cs typeface="Arial" pitchFamily="34" charset="0"/>
              </a:rPr>
              <a:t>. DIGITA EL CÓDIGO DE LA PRUEBA QUE  TIENES PARA HOY</a:t>
            </a: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5715008" y="4714884"/>
            <a:ext cx="3143272" cy="1714512"/>
          </a:xfrm>
          <a:prstGeom prst="wedgeEllipseCallout">
            <a:avLst>
              <a:gd name="adj1" fmla="val -90063"/>
              <a:gd name="adj2" fmla="val 19319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r>
              <a:rPr kumimoji="0" lang="es-CO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cs typeface="Arial" pitchFamily="34" charset="0"/>
              </a:rPr>
              <a:t>. </a:t>
            </a:r>
            <a:r>
              <a:rPr kumimoji="0" lang="es-CO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cs typeface="Arial" pitchFamily="34" charset="0"/>
              </a:rPr>
              <a:t>HAZ CLICK EN UNIRSE Y LUEGO ENCONTRARÁS EN TUS CURSOS LA </a:t>
            </a:r>
            <a:r>
              <a:rPr kumimoji="0" lang="es-CO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cs typeface="Arial" pitchFamily="34" charset="0"/>
              </a:rPr>
              <a:t> NUEVA PRUEBA A PRESENTAR</a:t>
            </a:r>
            <a:endParaRPr kumimoji="0" lang="es-CO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5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3" r="18930"/>
          <a:stretch/>
        </p:blipFill>
        <p:spPr bwMode="auto">
          <a:xfrm>
            <a:off x="899592" y="1097280"/>
            <a:ext cx="7032124" cy="461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Llamada ovalada"/>
          <p:cNvSpPr/>
          <p:nvPr/>
        </p:nvSpPr>
        <p:spPr>
          <a:xfrm>
            <a:off x="3707904" y="1700808"/>
            <a:ext cx="4032448" cy="2376264"/>
          </a:xfrm>
          <a:prstGeom prst="wedgeEllipseCallout">
            <a:avLst>
              <a:gd name="adj1" fmla="val -89872"/>
              <a:gd name="adj2" fmla="val 59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POSTERIOR A LA PRESENTACIÓN DE LA PRUEBA   PODRÁS INGRESAR A TU CUENTA Y OBSERVAR EL RESULTADO O CALIFICACIÓN  DE LA MISMA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62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4000504"/>
            <a:ext cx="8062912" cy="4452912"/>
          </a:xfrm>
        </p:spPr>
        <p:txBody>
          <a:bodyPr>
            <a:normAutofit fontScale="90000"/>
          </a:bodyPr>
          <a:lstStyle/>
          <a:p>
            <a:r>
              <a:rPr lang="es-ES" sz="3100" dirty="0" smtClean="0"/>
              <a:t>              </a:t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>ESPERAMOS QUE NUESTROS                      ESTUDIANTES APROVECHEN AL MÁXIMO TODAS LAS HERRAMIENTAS   </a:t>
            </a:r>
            <a:br>
              <a:rPr lang="es-ES" sz="3100" dirty="0" smtClean="0"/>
            </a:br>
            <a:r>
              <a:rPr lang="es-ES" sz="3100" dirty="0" smtClean="0"/>
              <a:t>TECNOLÓGICAS A TRAVÉS DE LA PLATAFORMA</a:t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>GRACIAS, </a:t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>RECTORÍA  Y   </a:t>
            </a:r>
            <a:br>
              <a:rPr lang="es-ES" sz="3100" dirty="0" smtClean="0"/>
            </a:br>
            <a:r>
              <a:rPr lang="es-ES" sz="3100" dirty="0" smtClean="0"/>
              <a:t> </a:t>
            </a:r>
            <a:br>
              <a:rPr lang="es-ES" sz="3100" dirty="0" smtClean="0"/>
            </a:br>
            <a:r>
              <a:rPr lang="es-ES" sz="3100" dirty="0" smtClean="0"/>
              <a:t>EQUIPO DE GESTIÓN</a:t>
            </a:r>
            <a:br>
              <a:rPr lang="es-ES" sz="3100" dirty="0" smtClean="0"/>
            </a:br>
            <a:r>
              <a:rPr lang="es-ES" sz="3100" dirty="0" smtClean="0"/>
              <a:t> ACADÉMICA</a:t>
            </a:r>
            <a:br>
              <a:rPr lang="es-ES" sz="3100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1517404" cy="233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571744"/>
            <a:ext cx="3672408" cy="77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20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434514"/>
            <a:ext cx="8062912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CARACTERÍSTICAS DE LAS PRUEBAS</a:t>
            </a:r>
            <a:endParaRPr lang="es-E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500034" y="1428736"/>
            <a:ext cx="8062912" cy="4929222"/>
          </a:xfrm>
        </p:spPr>
        <p:txBody>
          <a:bodyPr>
            <a:normAutofit fontScale="40000" lnSpcReduction="20000"/>
          </a:bodyPr>
          <a:lstStyle/>
          <a:p>
            <a:pPr algn="just">
              <a:buFont typeface="Arial" charset="0"/>
              <a:buChar char="•"/>
            </a:pPr>
            <a:r>
              <a:rPr lang="es-CO" sz="4500" b="1" dirty="0" smtClean="0">
                <a:solidFill>
                  <a:schemeClr val="bg1"/>
                </a:solidFill>
                <a:latin typeface="Comic Sans MS" pitchFamily="66" charset="0"/>
              </a:rPr>
              <a:t>  Las pruebas se aplicarán de grado 5º a 11º, para ser desarrolladas por los estudiantes, desde casa, en horario extraescolar (de 3:00 p.m. a  10:00 p.m.), cuando el estudiante ingrese durante este lapso, tendrá 2 horas para resolverla. </a:t>
            </a:r>
          </a:p>
          <a:p>
            <a:pPr algn="just">
              <a:buFont typeface="Arial" charset="0"/>
              <a:buChar char="•"/>
            </a:pPr>
            <a:endParaRPr lang="es-CO" sz="45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>
              <a:buFont typeface="Arial" charset="0"/>
              <a:buChar char="•"/>
            </a:pPr>
            <a:r>
              <a:rPr lang="es-CO" sz="4500" b="1" dirty="0" smtClean="0">
                <a:solidFill>
                  <a:schemeClr val="bg1"/>
                </a:solidFill>
                <a:latin typeface="Comic Sans MS" pitchFamily="66" charset="0"/>
              </a:rPr>
              <a:t>  Las pruebas están relacionadas con las temáticas vistas durante el primer semestre del presente año y tienen como objetivo identificar la apropiación de los conceptos vistos y las competencias desarrolladas por los estudiantes.  </a:t>
            </a:r>
          </a:p>
          <a:p>
            <a:pPr algn="just">
              <a:buFont typeface="Arial" charset="0"/>
              <a:buChar char="•"/>
            </a:pPr>
            <a:endParaRPr lang="es-CO" sz="45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just">
              <a:buFont typeface="Arial" charset="0"/>
              <a:buChar char="•"/>
            </a:pPr>
            <a:r>
              <a:rPr lang="es-CO" sz="4500" b="1" dirty="0" smtClean="0">
                <a:solidFill>
                  <a:schemeClr val="bg1"/>
                </a:solidFill>
                <a:latin typeface="Comic Sans MS" pitchFamily="66" charset="0"/>
              </a:rPr>
              <a:t>  Cada prueba consta de 10 preguntas, entre ellas encontrarán de    opción múltiple, de falso y verdadero, y de correlación. Dos de ellas deberán ser justificadas.</a:t>
            </a:r>
          </a:p>
          <a:p>
            <a:pPr algn="just"/>
            <a:endParaRPr lang="es-CO" sz="45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>
              <a:buFont typeface="Arial" charset="0"/>
              <a:buChar char="•"/>
            </a:pPr>
            <a:r>
              <a:rPr lang="es-CO" sz="4500" b="1" dirty="0" smtClean="0">
                <a:solidFill>
                  <a:schemeClr val="bg1"/>
                </a:solidFill>
                <a:latin typeface="Comic Sans MS" pitchFamily="66" charset="0"/>
              </a:rPr>
              <a:t>  El estudiante debe aprovechar al máximo la oportunidad de presentar las pruebas en casa a través de la plataforma </a:t>
            </a:r>
            <a:r>
              <a:rPr lang="es-CO" sz="4500" b="1" dirty="0" err="1" smtClean="0">
                <a:solidFill>
                  <a:schemeClr val="bg1"/>
                </a:solidFill>
                <a:latin typeface="Comic Sans MS" pitchFamily="66" charset="0"/>
              </a:rPr>
              <a:t>schoology</a:t>
            </a:r>
            <a:r>
              <a:rPr lang="es-CO" sz="4500" b="1" dirty="0" smtClean="0">
                <a:solidFill>
                  <a:schemeClr val="bg1"/>
                </a:solidFill>
                <a:latin typeface="Comic Sans MS" pitchFamily="66" charset="0"/>
              </a:rPr>
              <a:t>. Los resultados de las mismas corresponden al 25% del trimestre e inciden de manera positiva o negativa en su proceso académico.</a:t>
            </a:r>
          </a:p>
          <a:p>
            <a:pPr algn="just"/>
            <a:r>
              <a:rPr lang="es-CO" sz="4000" b="1" dirty="0" smtClean="0">
                <a:solidFill>
                  <a:schemeClr val="bg1"/>
                </a:solidFill>
                <a:latin typeface="Comic Sans MS" pitchFamily="66" charset="0"/>
              </a:rPr>
              <a:t>	</a:t>
            </a:r>
          </a:p>
          <a:p>
            <a:pPr algn="just">
              <a:buFont typeface="Arial" charset="0"/>
              <a:buChar char="•"/>
            </a:pPr>
            <a:endParaRPr lang="es-CO" dirty="0"/>
          </a:p>
          <a:p>
            <a:pPr algn="just"/>
            <a:endParaRPr lang="es-CO" sz="4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es-CO" sz="4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es-CO" sz="1600" dirty="0" smtClean="0"/>
          </a:p>
          <a:p>
            <a:pPr algn="just"/>
            <a:r>
              <a:rPr lang="es-CO" sz="1600" dirty="0" smtClean="0"/>
              <a:t>     </a:t>
            </a:r>
          </a:p>
          <a:p>
            <a:pPr algn="just">
              <a:buFont typeface="Arial" charset="0"/>
              <a:buChar char="•"/>
            </a:pPr>
            <a:endParaRPr lang="es-CO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60648"/>
            <a:ext cx="8842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642354"/>
            <a:ext cx="1790662" cy="55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2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2870" y="579243"/>
            <a:ext cx="8062912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3600" dirty="0" smtClean="0"/>
              <a:t>PRUEBAS VIRTUALES SEMESTRALES</a:t>
            </a:r>
            <a:br>
              <a:rPr lang="es-ES" sz="3600" dirty="0" smtClean="0"/>
            </a:br>
            <a:r>
              <a:rPr lang="es-ES" sz="3600" dirty="0" smtClean="0"/>
              <a:t>CRONOGRAMA DE APLICACIÓN</a:t>
            </a:r>
            <a:endParaRPr lang="es-ES" sz="3600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540544" y="1428736"/>
            <a:ext cx="8062912" cy="4929222"/>
          </a:xfrm>
        </p:spPr>
        <p:txBody>
          <a:bodyPr>
            <a:normAutofit/>
          </a:bodyPr>
          <a:lstStyle/>
          <a:p>
            <a:pPr algn="just">
              <a:buFont typeface="Arial" charset="0"/>
              <a:buChar char="•"/>
            </a:pPr>
            <a:r>
              <a:rPr lang="es-CO" sz="1600" dirty="0" smtClean="0"/>
              <a:t>  </a:t>
            </a:r>
            <a:endParaRPr lang="es-CO" sz="16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061658"/>
              </p:ext>
            </p:extLst>
          </p:nvPr>
        </p:nvGraphicFramePr>
        <p:xfrm>
          <a:off x="357158" y="2071678"/>
          <a:ext cx="8572560" cy="4530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  <a:gridCol w="1571636"/>
                <a:gridCol w="3214710"/>
              </a:tblGrid>
              <a:tr h="528059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PRUEBA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FECHA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HORARIO</a:t>
                      </a:r>
                      <a:r>
                        <a:rPr lang="es-CO" baseline="0" dirty="0" smtClean="0"/>
                        <a:t> </a:t>
                      </a:r>
                      <a:endParaRPr lang="es-CO" dirty="0"/>
                    </a:p>
                  </a:txBody>
                  <a:tcPr/>
                </a:tc>
              </a:tr>
              <a:tr h="528059">
                <a:tc>
                  <a:txBody>
                    <a:bodyPr/>
                    <a:lstStyle/>
                    <a:p>
                      <a:r>
                        <a:rPr lang="es-CO" dirty="0" smtClean="0"/>
                        <a:t> MATEMÁTICAS,</a:t>
                      </a:r>
                      <a:r>
                        <a:rPr lang="es-CO" baseline="0" dirty="0" smtClean="0"/>
                        <a:t>  ÁLGEBRA, TRIGONOMETRÍA, CÁLCULO </a:t>
                      </a:r>
                    </a:p>
                    <a:p>
                      <a:r>
                        <a:rPr lang="es-CO" baseline="0" dirty="0" smtClean="0"/>
                        <a:t>5º a 11º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JULIO</a:t>
                      </a:r>
                      <a:r>
                        <a:rPr lang="es-CO" baseline="0" dirty="0" smtClean="0"/>
                        <a:t>  10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DE 3:00 P.M.</a:t>
                      </a:r>
                      <a:r>
                        <a:rPr lang="es-CO" baseline="0" dirty="0" smtClean="0"/>
                        <a:t> </a:t>
                      </a:r>
                      <a:r>
                        <a:rPr lang="es-CO" dirty="0" smtClean="0"/>
                        <a:t>A 10:00 P.M .  </a:t>
                      </a:r>
                      <a:endParaRPr lang="es-CO" dirty="0"/>
                    </a:p>
                  </a:txBody>
                  <a:tcPr/>
                </a:tc>
              </a:tr>
              <a:tr h="528059">
                <a:tc>
                  <a:txBody>
                    <a:bodyPr/>
                    <a:lstStyle/>
                    <a:p>
                      <a:r>
                        <a:rPr lang="es-CO" dirty="0" smtClean="0"/>
                        <a:t>INGLÉS 5º a 11º</a:t>
                      </a:r>
                      <a:r>
                        <a:rPr lang="es-CO" baseline="0" dirty="0" smtClean="0"/>
                        <a:t>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JULIO</a:t>
                      </a:r>
                      <a:r>
                        <a:rPr lang="es-CO" baseline="0" dirty="0" smtClean="0"/>
                        <a:t>  12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 3:00 P.M. A 10:00 P.M </a:t>
                      </a:r>
                      <a:endParaRPr lang="es-CO" dirty="0"/>
                    </a:p>
                  </a:txBody>
                  <a:tcPr/>
                </a:tc>
              </a:tr>
              <a:tr h="528059">
                <a:tc>
                  <a:txBody>
                    <a:bodyPr/>
                    <a:lstStyle/>
                    <a:p>
                      <a:r>
                        <a:rPr lang="es-CO" dirty="0" smtClean="0"/>
                        <a:t>C. NATURALES,BIOLOGÍA, 5º A 9º  QUÍMICA 10º</a:t>
                      </a:r>
                      <a:r>
                        <a:rPr lang="es-CO" baseline="0" dirty="0" smtClean="0"/>
                        <a:t> y 11º </a:t>
                      </a:r>
                      <a:endParaRPr lang="es-C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JULIO 14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 3:00 P.M. A 10:00 P.M </a:t>
                      </a:r>
                      <a:endParaRPr lang="es-CO" dirty="0"/>
                    </a:p>
                  </a:txBody>
                  <a:tcPr/>
                </a:tc>
              </a:tr>
              <a:tr h="528059">
                <a:tc>
                  <a:txBody>
                    <a:bodyPr/>
                    <a:lstStyle/>
                    <a:p>
                      <a:r>
                        <a:rPr lang="es-CO" dirty="0" smtClean="0"/>
                        <a:t>HISTORIA 5º A 9º </a:t>
                      </a:r>
                    </a:p>
                    <a:p>
                      <a:r>
                        <a:rPr lang="es-CO" dirty="0" smtClean="0"/>
                        <a:t>FILOSOFÍA 10º</a:t>
                      </a:r>
                      <a:r>
                        <a:rPr lang="es-CO" baseline="0" dirty="0" smtClean="0"/>
                        <a:t> Y 11º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JULIO 17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 3:00 P.M. A 10:00 P.M </a:t>
                      </a:r>
                      <a:endParaRPr lang="es-CO" dirty="0"/>
                    </a:p>
                  </a:txBody>
                  <a:tcPr/>
                </a:tc>
              </a:tr>
              <a:tr h="528059">
                <a:tc>
                  <a:txBody>
                    <a:bodyPr/>
                    <a:lstStyle/>
                    <a:p>
                      <a:r>
                        <a:rPr lang="es-CO" dirty="0" smtClean="0"/>
                        <a:t>ESPAÑOL 5º A 11º </a:t>
                      </a:r>
                    </a:p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JULIO 19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 3:00 P.M. A 10:00 P.M </a:t>
                      </a:r>
                      <a:endParaRPr lang="es-CO" dirty="0"/>
                    </a:p>
                  </a:txBody>
                  <a:tcPr/>
                </a:tc>
              </a:tr>
              <a:tr h="528059">
                <a:tc>
                  <a:txBody>
                    <a:bodyPr/>
                    <a:lstStyle/>
                    <a:p>
                      <a:r>
                        <a:rPr lang="es-CO" dirty="0" smtClean="0"/>
                        <a:t>GEOGRAFÍA</a:t>
                      </a:r>
                      <a:r>
                        <a:rPr lang="es-CO" baseline="0" dirty="0" smtClean="0"/>
                        <a:t> 5º A 9º </a:t>
                      </a:r>
                    </a:p>
                    <a:p>
                      <a:r>
                        <a:rPr lang="es-CO" dirty="0" smtClean="0"/>
                        <a:t>FÍSICA 10º Y 11º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JULIO 21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 3:00 P.M. A 10:00 P.M 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6632"/>
            <a:ext cx="1133578" cy="174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68724"/>
            <a:ext cx="2592288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51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55933" y="548680"/>
            <a:ext cx="8062912" cy="634235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RECOMENDACIONES</a:t>
            </a:r>
            <a:endParaRPr lang="es-E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579526" y="2060848"/>
            <a:ext cx="8062912" cy="492922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O" sz="2600" b="1" dirty="0" smtClean="0">
                <a:solidFill>
                  <a:schemeClr val="accent1"/>
                </a:solidFill>
                <a:latin typeface="Comic Sans MS" pitchFamily="66" charset="0"/>
              </a:rPr>
              <a:t>ANTES DE LA PRUEBA :</a:t>
            </a:r>
            <a:r>
              <a:rPr lang="es-CO" sz="2600" b="1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  <a:p>
            <a:pPr algn="just">
              <a:buFont typeface="Arial" charset="0"/>
              <a:buChar char="•"/>
            </a:pPr>
            <a:endParaRPr lang="es-CO" sz="1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es-CO" sz="1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sz="1600" b="1" dirty="0" smtClean="0">
                <a:solidFill>
                  <a:schemeClr val="bg1"/>
                </a:solidFill>
                <a:latin typeface="Comic Sans MS" pitchFamily="66" charset="0"/>
              </a:rPr>
              <a:t>Disponer de un área de trabajo acorde a la concentración que se requiere para la presentación de cada una de las pruebas.</a:t>
            </a:r>
          </a:p>
          <a:p>
            <a:pPr algn="just"/>
            <a:endParaRPr lang="es-CO" sz="1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sz="1600" b="1" dirty="0" smtClean="0">
                <a:solidFill>
                  <a:schemeClr val="bg1"/>
                </a:solidFill>
                <a:latin typeface="Comic Sans MS" pitchFamily="66" charset="0"/>
              </a:rPr>
              <a:t>Generar un clima agradable que propicie la autoconfianza en el estudiante para resolver cada prueba.</a:t>
            </a:r>
          </a:p>
          <a:p>
            <a:pPr algn="just"/>
            <a:r>
              <a:rPr lang="es-CO" sz="1600" b="1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  <a:p>
            <a:pPr algn="just">
              <a:buFont typeface="Wingdings" pitchFamily="2" charset="2"/>
              <a:buChar char="ü"/>
            </a:pPr>
            <a:r>
              <a:rPr lang="es-CO" sz="1600" b="1" dirty="0" smtClean="0">
                <a:solidFill>
                  <a:schemeClr val="bg1"/>
                </a:solidFill>
                <a:latin typeface="Comic Sans MS" pitchFamily="66" charset="0"/>
              </a:rPr>
              <a:t>  Procurar tener a la mano el cuaderno con todos los apuntes de la asignatura y</a:t>
            </a:r>
          </a:p>
          <a:p>
            <a:pPr algn="just"/>
            <a:r>
              <a:rPr lang="es-CO" sz="1600" b="1" dirty="0" smtClean="0">
                <a:solidFill>
                  <a:schemeClr val="bg1"/>
                </a:solidFill>
                <a:latin typeface="Comic Sans MS" pitchFamily="66" charset="0"/>
              </a:rPr>
              <a:t>   diversas fuentes de información que le ayudarán al estudiante y le servirán de</a:t>
            </a:r>
          </a:p>
          <a:p>
            <a:pPr algn="just"/>
            <a:r>
              <a:rPr lang="es-CO" sz="16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CO" sz="1600" b="1" dirty="0" smtClean="0">
                <a:solidFill>
                  <a:schemeClr val="bg1"/>
                </a:solidFill>
                <a:latin typeface="Comic Sans MS" pitchFamily="66" charset="0"/>
              </a:rPr>
              <a:t>  apoyo  en el momento de resolver la prueba.  </a:t>
            </a:r>
          </a:p>
          <a:p>
            <a:pPr algn="just"/>
            <a:r>
              <a:rPr lang="es-CO" sz="1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es-CO" sz="1600" b="1" dirty="0" smtClean="0">
                <a:solidFill>
                  <a:schemeClr val="bg1"/>
                </a:solidFill>
                <a:latin typeface="Comic Sans MS" pitchFamily="66" charset="0"/>
              </a:rPr>
              <a:t>  El equipo de computo debe estar en buenas condiciones, tener acceso a internet </a:t>
            </a:r>
          </a:p>
          <a:p>
            <a:pPr algn="just"/>
            <a:r>
              <a:rPr lang="es-CO" sz="1600" b="1" dirty="0" smtClean="0">
                <a:solidFill>
                  <a:schemeClr val="bg1"/>
                </a:solidFill>
                <a:latin typeface="Comic Sans MS" pitchFamily="66" charset="0"/>
              </a:rPr>
              <a:t>    WEB 2.0 y multimedia (parlantes). </a:t>
            </a:r>
          </a:p>
          <a:p>
            <a:pPr algn="just"/>
            <a:endParaRPr lang="es-CO" sz="1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es-CO" sz="1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es-CO" sz="1600" b="1" dirty="0" smtClean="0">
                <a:solidFill>
                  <a:schemeClr val="bg1"/>
                </a:solidFill>
                <a:latin typeface="Comic Sans MS" pitchFamily="66" charset="0"/>
              </a:rPr>
              <a:t>	</a:t>
            </a:r>
          </a:p>
          <a:p>
            <a:pPr algn="just">
              <a:buFont typeface="Arial" charset="0"/>
              <a:buChar char="•"/>
            </a:pPr>
            <a:endParaRPr lang="es-CO" sz="1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es-CO" sz="1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es-CO" sz="1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es-CO" sz="1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es-CO" sz="1600" b="1" dirty="0" smtClean="0">
                <a:solidFill>
                  <a:schemeClr val="bg1"/>
                </a:solidFill>
                <a:latin typeface="Comic Sans MS" pitchFamily="66" charset="0"/>
              </a:rPr>
              <a:t>     </a:t>
            </a:r>
          </a:p>
          <a:p>
            <a:pPr algn="just">
              <a:buFont typeface="Arial" charset="0"/>
              <a:buChar char="•"/>
            </a:pPr>
            <a:endParaRPr lang="es-CO" sz="1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842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2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55933" y="548680"/>
            <a:ext cx="8062912" cy="634235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RECOMENDACIONES</a:t>
            </a:r>
            <a:endParaRPr lang="es-E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579526" y="2060848"/>
            <a:ext cx="8062912" cy="492922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CO" sz="3400" b="1" dirty="0" smtClean="0">
                <a:solidFill>
                  <a:schemeClr val="accent1"/>
                </a:solidFill>
                <a:latin typeface="Comic Sans MS" pitchFamily="66" charset="0"/>
              </a:rPr>
              <a:t>DURANTE LA PRUEBA :</a:t>
            </a:r>
            <a:r>
              <a:rPr lang="es-CO" sz="3400" b="1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  <a:p>
            <a:pPr algn="just">
              <a:buFont typeface="Arial" charset="0"/>
              <a:buChar char="•"/>
            </a:pPr>
            <a:endParaRPr lang="es-CO" sz="1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es-CO" sz="1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sz="2100" b="1" dirty="0" smtClean="0">
                <a:solidFill>
                  <a:schemeClr val="bg1"/>
                </a:solidFill>
                <a:latin typeface="Comic Sans MS" pitchFamily="66" charset="0"/>
              </a:rPr>
              <a:t>Tener en cuenta las indicaciones del presente instructivo para ingresar a la plataforma</a:t>
            </a:r>
          </a:p>
          <a:p>
            <a:pPr algn="just"/>
            <a:endParaRPr lang="es-CO" sz="21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es-CO" sz="21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sz="2100" b="1" dirty="0" smtClean="0">
                <a:solidFill>
                  <a:schemeClr val="bg1"/>
                </a:solidFill>
                <a:latin typeface="Comic Sans MS" pitchFamily="66" charset="0"/>
              </a:rPr>
              <a:t>Leer atentamente cada una de las preguntas antes de responderlas.</a:t>
            </a:r>
          </a:p>
          <a:p>
            <a:pPr algn="just"/>
            <a:endParaRPr lang="es-CO" sz="21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sz="2100" b="1" dirty="0" smtClean="0">
                <a:solidFill>
                  <a:schemeClr val="bg1"/>
                </a:solidFill>
                <a:latin typeface="Comic Sans MS" pitchFamily="66" charset="0"/>
              </a:rPr>
              <a:t>En algunas preguntas se propone la lectura y el análisis de textos, el análisis de gráficos e imágenes, la observación de enlaces, el análisis lógico matemático, la aplicación de algoritmos y la resolución de preguntas abiertas. Por lo tanto es necesario resolver la prueba con el detenimiento requerido según sea el caso.</a:t>
            </a:r>
          </a:p>
          <a:p>
            <a:pPr algn="just"/>
            <a:endParaRPr lang="es-CO" sz="21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sz="2100" b="1" dirty="0" smtClean="0">
                <a:solidFill>
                  <a:schemeClr val="bg1"/>
                </a:solidFill>
                <a:latin typeface="Comic Sans MS" pitchFamily="66" charset="0"/>
              </a:rPr>
              <a:t>Sólo se podrán realizar dos intentos para resolver la prueba.      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s-CO" sz="21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sz="2100" b="1" dirty="0" smtClean="0">
                <a:solidFill>
                  <a:schemeClr val="bg1"/>
                </a:solidFill>
                <a:latin typeface="Comic Sans MS" pitchFamily="66" charset="0"/>
              </a:rPr>
              <a:t>Al finalizar la prueba se debe seguir las indicaciones para el envío de la misma.</a:t>
            </a:r>
          </a:p>
          <a:p>
            <a:pPr algn="just"/>
            <a:endParaRPr lang="es-CO" sz="21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es-CO" sz="2100" b="1" dirty="0" smtClean="0">
                <a:solidFill>
                  <a:schemeClr val="bg1"/>
                </a:solidFill>
                <a:latin typeface="Comic Sans MS" pitchFamily="66" charset="0"/>
              </a:rPr>
              <a:t>	</a:t>
            </a:r>
          </a:p>
          <a:p>
            <a:pPr algn="just">
              <a:buFont typeface="Arial" charset="0"/>
              <a:buChar char="•"/>
            </a:pPr>
            <a:endParaRPr lang="es-CO" sz="21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es-CO" sz="1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es-CO" sz="1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es-CO" sz="1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es-CO" sz="1600" b="1" dirty="0" smtClean="0">
                <a:solidFill>
                  <a:schemeClr val="bg1"/>
                </a:solidFill>
                <a:latin typeface="Comic Sans MS" pitchFamily="66" charset="0"/>
              </a:rPr>
              <a:t>     </a:t>
            </a:r>
          </a:p>
          <a:p>
            <a:pPr algn="just">
              <a:buFont typeface="Arial" charset="0"/>
              <a:buChar char="•"/>
            </a:pPr>
            <a:endParaRPr lang="es-CO" sz="1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842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2857496"/>
            <a:ext cx="2016224" cy="42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91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55933" y="548680"/>
            <a:ext cx="8062912" cy="634235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RECOMENDACIONES</a:t>
            </a:r>
            <a:endParaRPr lang="es-E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579526" y="1935719"/>
            <a:ext cx="8062912" cy="4929222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es-CO" sz="6000" b="1" dirty="0" smtClean="0">
                <a:solidFill>
                  <a:schemeClr val="accent1"/>
                </a:solidFill>
                <a:latin typeface="Comic Sans MS" pitchFamily="66" charset="0"/>
              </a:rPr>
              <a:t>DESPUÉS DE LA PRUEBA :</a:t>
            </a:r>
          </a:p>
          <a:p>
            <a:pPr algn="just"/>
            <a:endParaRPr lang="es-CO" sz="4500" b="1" dirty="0">
              <a:solidFill>
                <a:schemeClr val="accent1"/>
              </a:solidFill>
              <a:latin typeface="Comic Sans MS" pitchFamily="66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es-CO" sz="3800" b="1" dirty="0" smtClean="0">
                <a:solidFill>
                  <a:schemeClr val="bg1"/>
                </a:solidFill>
                <a:latin typeface="Comic Sans MS" pitchFamily="66" charset="0"/>
              </a:rPr>
              <a:t>Si durante la aplicación de la prueba se presenta alguna novedad, es necesario que al día siguiente en el horario de 7:20 a.m. a 7:40 a.m. se le notifique al  director de grupo, para que él o ella a su vez informe a Gestión Académica para realizar la intervención correspondiente.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es-CO" sz="3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es-CO" sz="3800" b="1" dirty="0" smtClean="0">
                <a:solidFill>
                  <a:schemeClr val="bg1"/>
                </a:solidFill>
                <a:latin typeface="Comic Sans MS" pitchFamily="66" charset="0"/>
              </a:rPr>
              <a:t>Para revisar la calificación obtenida  en las pruebas, el estudiante y/o el padre de familia,  podrán ingresar a partir del 29 de julio a través de la cuenta de    , </a:t>
            </a:r>
          </a:p>
          <a:p>
            <a:pPr algn="just"/>
            <a:endParaRPr lang="es-CO" sz="3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es-CO" sz="3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CO" sz="3800" b="1" dirty="0" smtClean="0">
                <a:solidFill>
                  <a:schemeClr val="bg1"/>
                </a:solidFill>
                <a:latin typeface="Comic Sans MS" pitchFamily="66" charset="0"/>
              </a:rPr>
              <a:t>     Si existe alguna novedad o reclamación esta se deberá informar al orientador</a:t>
            </a:r>
          </a:p>
          <a:p>
            <a:pPr algn="just"/>
            <a:r>
              <a:rPr lang="es-CO" sz="3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CO" sz="3800" b="1" dirty="0" smtClean="0">
                <a:solidFill>
                  <a:schemeClr val="bg1"/>
                </a:solidFill>
                <a:latin typeface="Comic Sans MS" pitchFamily="66" charset="0"/>
              </a:rPr>
              <a:t>     titular de la asignatura.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es-CO" sz="3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es-CO" sz="3800" b="1" dirty="0" smtClean="0">
                <a:solidFill>
                  <a:schemeClr val="bg1"/>
                </a:solidFill>
                <a:latin typeface="Comic Sans MS" pitchFamily="66" charset="0"/>
              </a:rPr>
              <a:t>Posterior a la aplicación de la prueba en  el aula de clase el orientador titular de la asignatura, realizará RETROALIMENTACIÓN Y CORRECCIÓN de la misma con los estudiantes.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es-CO" sz="3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es-CO" sz="3800" b="1" dirty="0" smtClean="0">
                <a:solidFill>
                  <a:schemeClr val="bg1"/>
                </a:solidFill>
                <a:latin typeface="Comic Sans MS" pitchFamily="66" charset="0"/>
              </a:rPr>
              <a:t>Según el resultado obtenido, el estudiante debe generar un análisis del mismo e identificar que aspectos debe intervenir como plan de mejoramiento. </a:t>
            </a:r>
          </a:p>
          <a:p>
            <a:pPr algn="just"/>
            <a:endParaRPr lang="es-CO" sz="3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es-CO" sz="3800" b="1" dirty="0" smtClean="0">
                <a:solidFill>
                  <a:schemeClr val="bg1"/>
                </a:solidFill>
                <a:latin typeface="Comic Sans MS" pitchFamily="66" charset="0"/>
              </a:rPr>
              <a:t>No olvidar que el resultado obtenido corresponde al 25% DEL SEGUNDO TRIMESTRE.</a:t>
            </a:r>
            <a:endParaRPr lang="es-CO" sz="1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es-CO" sz="1600" b="1" dirty="0" smtClean="0">
                <a:solidFill>
                  <a:schemeClr val="bg1"/>
                </a:solidFill>
                <a:latin typeface="Comic Sans MS" pitchFamily="66" charset="0"/>
              </a:rPr>
              <a:t>     </a:t>
            </a:r>
          </a:p>
          <a:p>
            <a:pPr algn="just">
              <a:buFont typeface="Arial" charset="0"/>
              <a:buChar char="•"/>
            </a:pPr>
            <a:endParaRPr lang="es-CO" sz="1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842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3786190"/>
            <a:ext cx="2017713" cy="29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9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55933" y="548678"/>
            <a:ext cx="8062912" cy="381642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PASO A PASO PARA INGRESAR A LA PLATAFORMA </a:t>
            </a:r>
            <a:br>
              <a:rPr lang="es-ES" dirty="0" smtClean="0"/>
            </a:br>
            <a:r>
              <a:rPr lang="es-ES" dirty="0" smtClean="0"/>
              <a:t>   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Y PODER SOLUCIONAR LAS PRUEBAS</a:t>
            </a:r>
            <a:r>
              <a:rPr lang="es-CO" sz="1800" b="1" dirty="0" smtClean="0">
                <a:ln>
                  <a:solidFill>
                    <a:srgbClr val="666666"/>
                  </a:solidFill>
                </a:ln>
                <a:solidFill>
                  <a:prstClr val="black"/>
                </a:solidFill>
                <a:effectLst/>
                <a:latin typeface="Comic Sans MS" pitchFamily="66" charset="0"/>
                <a:ea typeface="+mn-ea"/>
                <a:cs typeface="+mn-cs"/>
              </a:rPr>
              <a:t>.</a:t>
            </a:r>
            <a:endParaRPr lang="es-E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579526" y="1935719"/>
            <a:ext cx="8062912" cy="4929222"/>
          </a:xfrm>
        </p:spPr>
        <p:txBody>
          <a:bodyPr>
            <a:normAutofit/>
          </a:bodyPr>
          <a:lstStyle/>
          <a:p>
            <a:pPr algn="just"/>
            <a:endParaRPr lang="es-CO" sz="1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es-CO" sz="16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es-CO" sz="1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es-CO" sz="16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es-CO" sz="1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es-CO" sz="1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903"/>
            <a:ext cx="131628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72492"/>
            <a:ext cx="3080360" cy="83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Flecha a la derecha con bandas"/>
          <p:cNvSpPr/>
          <p:nvPr/>
        </p:nvSpPr>
        <p:spPr>
          <a:xfrm>
            <a:off x="2540983" y="4653136"/>
            <a:ext cx="4858493" cy="187220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8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INGRESA A SHOOLOGY A TRAVÉS DEL SIGUIENTE ENLACE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8062912" cy="42484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https</a:t>
            </a:r>
            <a:r>
              <a:rPr lang="es-ES" dirty="0"/>
              <a:t>://www.schoology.com</a:t>
            </a:r>
            <a:r>
              <a:rPr lang="es-ES" dirty="0" smtClean="0"/>
              <a:t>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65" t="3365" r="48225" b="53668"/>
          <a:stretch/>
        </p:blipFill>
        <p:spPr bwMode="auto">
          <a:xfrm>
            <a:off x="636820" y="2276873"/>
            <a:ext cx="6743491" cy="306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Llamada ovalada"/>
          <p:cNvSpPr/>
          <p:nvPr/>
        </p:nvSpPr>
        <p:spPr>
          <a:xfrm>
            <a:off x="4008565" y="3284984"/>
            <a:ext cx="4955923" cy="1008112"/>
          </a:xfrm>
          <a:prstGeom prst="wedgeEllipseCallout">
            <a:avLst>
              <a:gd name="adj1" fmla="val -57064"/>
              <a:gd name="adj2" fmla="val 2079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  <a:r>
              <a:rPr lang="es-ES" dirty="0" smtClean="0"/>
              <a:t>https://www.schoology.com/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22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898</TotalTime>
  <Words>1192</Words>
  <Application>Microsoft Office PowerPoint</Application>
  <PresentationFormat>Presentación en pantalla (4:3)</PresentationFormat>
  <Paragraphs>168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Brío</vt:lpstr>
      <vt:lpstr>«LICEO CULTURAL LUIS ENRIQUE OSORIO» PRUEBAS SEMESTRALES VIRTUALES 2017 PLATAFORMA LEO - SCHOOLOGY   INSTRUCTIVO PARA  PADRES Y ESTUDIANTES</vt:lpstr>
      <vt:lpstr>PRESENTACIÓN</vt:lpstr>
      <vt:lpstr>CARACTERÍSTICAS DE LAS PRUEBAS</vt:lpstr>
      <vt:lpstr>    PRUEBAS VIRTUALES SEMESTRALES CRONOGRAMA DE APLICACIÓN</vt:lpstr>
      <vt:lpstr>RECOMENDACIONES</vt:lpstr>
      <vt:lpstr>RECOMENDACIONES</vt:lpstr>
      <vt:lpstr>RECOMENDACIONES</vt:lpstr>
      <vt:lpstr>      PASO A PASO PARA INGRESAR A LA PLATAFORMA       Y PODER SOLUCIONAR LAS PRUEBAS.</vt:lpstr>
      <vt:lpstr>INGRESA A SHOOLOGY A TRAVÉS DEL SIGUIENTE ENLACE</vt:lpstr>
      <vt:lpstr>ESTA ES LA PANTALLA DE INICIO DE LA PLATAFORMA SCHOOLOGY</vt:lpstr>
      <vt:lpstr>Presentación de PowerPoint</vt:lpstr>
      <vt:lpstr>Presentación de PowerPoint</vt:lpstr>
      <vt:lpstr>Presentación de PowerPoint</vt:lpstr>
      <vt:lpstr> DIGITA CADA UNO DE LOS DATOS QUE TE SOLICITAN</vt:lpstr>
      <vt:lpstr>Presentación de PowerPoint</vt:lpstr>
      <vt:lpstr>DESPUÉS ENCONTRARÁS CON LA SIGUIENTE VENTANA</vt:lpstr>
      <vt:lpstr>                SI YA REALIZASTE EL PROCESO DE REGISTRO HASTA EL PASO ANTERIOR , HAZ QUEDADO(A) VINCULADO(A)  A  LA PLATAFORMA    DESPUÉS DEL RECESO DE VACACIONES Y SEGÚN EL CRONOGRAMA DE APLICACIÓN DE EVALUACIONES, ESTOS SON LOS PASOS QUE DEBERÁS TENER EN CUENTA, ADEMÁS DE LOS 6 PRIMEROS, PARA PRESENTAR LAS PRUEBAS VIRTUALES SEMESTRALES</vt:lpstr>
      <vt:lpstr>Presentación de PowerPoint</vt:lpstr>
      <vt:lpstr> </vt:lpstr>
      <vt:lpstr>Presentación de PowerPoint</vt:lpstr>
      <vt:lpstr>10, A PARTIR DE ESTE MOMENTO COMIENZAS A SOLUCIONAR TU PRUEBA</vt:lpstr>
      <vt:lpstr>Presentación de PowerPoint</vt:lpstr>
      <vt:lpstr>Presentación de PowerPoint</vt:lpstr>
      <vt:lpstr>Presentación de PowerPoint</vt:lpstr>
      <vt:lpstr>                               ESPERAMOS QUE NUESTROS                      ESTUDIANTES APROVECHEN AL MÁXIMO TODAS LAS HERRAMIENTAS    TECNOLÓGICAS A TRAVÉS DE LA PLATAFORMA     GRACIAS,   RECTORÍA  Y      EQUIPO DE GESTIÓN  ACADÉMICA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servprimaria</cp:lastModifiedBy>
  <cp:revision>116</cp:revision>
  <dcterms:created xsi:type="dcterms:W3CDTF">2015-05-12T23:45:55Z</dcterms:created>
  <dcterms:modified xsi:type="dcterms:W3CDTF">2017-07-05T20:20:44Z</dcterms:modified>
</cp:coreProperties>
</file>