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7CF2-2833-4AA9-A4CF-2FF8E79A2ED5}" type="datetimeFigureOut">
              <a:rPr lang="en-MY" smtClean="0"/>
              <a:t>7/1/2018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86E69-DC7B-4E83-8762-20E5656BA22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07206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7CF2-2833-4AA9-A4CF-2FF8E79A2ED5}" type="datetimeFigureOut">
              <a:rPr lang="en-MY" smtClean="0"/>
              <a:t>7/1/2018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86E69-DC7B-4E83-8762-20E5656BA22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40925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7CF2-2833-4AA9-A4CF-2FF8E79A2ED5}" type="datetimeFigureOut">
              <a:rPr lang="en-MY" smtClean="0"/>
              <a:t>7/1/2018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86E69-DC7B-4E83-8762-20E5656BA22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214387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AF8CB66-1DCC-438D-A2E5-51909E8C665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615810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7CF2-2833-4AA9-A4CF-2FF8E79A2ED5}" type="datetimeFigureOut">
              <a:rPr lang="en-MY" smtClean="0"/>
              <a:t>7/1/2018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86E69-DC7B-4E83-8762-20E5656BA22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15179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7CF2-2833-4AA9-A4CF-2FF8E79A2ED5}" type="datetimeFigureOut">
              <a:rPr lang="en-MY" smtClean="0"/>
              <a:t>7/1/2018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86E69-DC7B-4E83-8762-20E5656BA22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75171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7CF2-2833-4AA9-A4CF-2FF8E79A2ED5}" type="datetimeFigureOut">
              <a:rPr lang="en-MY" smtClean="0"/>
              <a:t>7/1/2018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86E69-DC7B-4E83-8762-20E5656BA22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42008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7CF2-2833-4AA9-A4CF-2FF8E79A2ED5}" type="datetimeFigureOut">
              <a:rPr lang="en-MY" smtClean="0"/>
              <a:t>7/1/2018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86E69-DC7B-4E83-8762-20E5656BA22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15564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7CF2-2833-4AA9-A4CF-2FF8E79A2ED5}" type="datetimeFigureOut">
              <a:rPr lang="en-MY" smtClean="0"/>
              <a:t>7/1/2018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86E69-DC7B-4E83-8762-20E5656BA22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05476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7CF2-2833-4AA9-A4CF-2FF8E79A2ED5}" type="datetimeFigureOut">
              <a:rPr lang="en-MY" smtClean="0"/>
              <a:t>7/1/2018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86E69-DC7B-4E83-8762-20E5656BA22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53369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7CF2-2833-4AA9-A4CF-2FF8E79A2ED5}" type="datetimeFigureOut">
              <a:rPr lang="en-MY" smtClean="0"/>
              <a:t>7/1/2018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86E69-DC7B-4E83-8762-20E5656BA22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19644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7CF2-2833-4AA9-A4CF-2FF8E79A2ED5}" type="datetimeFigureOut">
              <a:rPr lang="en-MY" smtClean="0"/>
              <a:t>7/1/2018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86E69-DC7B-4E83-8762-20E5656BA22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36290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F7CF2-2833-4AA9-A4CF-2FF8E79A2ED5}" type="datetimeFigureOut">
              <a:rPr lang="en-MY" smtClean="0"/>
              <a:t>7/1/2018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386E69-DC7B-4E83-8762-20E5656BA22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44570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pORJQyP-2j8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03920" y="398480"/>
            <a:ext cx="9144000" cy="908720"/>
          </a:xfrm>
        </p:spPr>
        <p:txBody>
          <a:bodyPr/>
          <a:lstStyle/>
          <a:p>
            <a:r>
              <a:rPr lang="en-US" dirty="0"/>
              <a:t>Standard Hydrogen Electrode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14211" y="1224568"/>
            <a:ext cx="8064896" cy="2520280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prstClr val="black"/>
                </a:solidFill>
              </a:rPr>
              <a:t>Standard Reduction </a:t>
            </a:r>
            <a:r>
              <a:rPr lang="en-US" sz="2800" b="1" dirty="0" smtClean="0">
                <a:solidFill>
                  <a:prstClr val="black"/>
                </a:solidFill>
              </a:rPr>
              <a:t>potential</a:t>
            </a:r>
            <a:r>
              <a:rPr lang="en-US" sz="2800" dirty="0" smtClean="0"/>
              <a:t> </a:t>
            </a:r>
            <a:r>
              <a:rPr lang="en-US" sz="2800" dirty="0"/>
              <a:t>values are referenced to a standard hydrogen electrode (SHE).</a:t>
            </a:r>
          </a:p>
          <a:p>
            <a:r>
              <a:rPr lang="en-US" sz="2800" dirty="0" smtClean="0"/>
              <a:t>The reduction </a:t>
            </a:r>
            <a:r>
              <a:rPr lang="en-US" sz="2800" dirty="0"/>
              <a:t>potential for hydrogen is 0 V:</a:t>
            </a:r>
          </a:p>
          <a:p>
            <a:pPr>
              <a:buFontTx/>
              <a:buNone/>
            </a:pPr>
            <a:r>
              <a:rPr lang="en-US" sz="2800" dirty="0" smtClean="0"/>
              <a:t>    2 </a:t>
            </a:r>
            <a:r>
              <a:rPr lang="en-US" sz="2800" dirty="0"/>
              <a:t>H</a:t>
            </a:r>
            <a:r>
              <a:rPr lang="en-US" sz="2800" baseline="30000" dirty="0"/>
              <a:t>+</a:t>
            </a:r>
            <a:r>
              <a:rPr lang="en-US" sz="2800" dirty="0"/>
              <a:t> </a:t>
            </a:r>
            <a:r>
              <a:rPr lang="en-US" sz="2400" dirty="0"/>
              <a:t>(</a:t>
            </a:r>
            <a:r>
              <a:rPr lang="en-US" sz="2400" i="1" dirty="0" err="1"/>
              <a:t>aq</a:t>
            </a:r>
            <a:r>
              <a:rPr lang="en-US" sz="2400" dirty="0"/>
              <a:t>, 1</a:t>
            </a:r>
            <a:r>
              <a:rPr lang="en-US" sz="2400" i="1" dirty="0"/>
              <a:t>M</a:t>
            </a:r>
            <a:r>
              <a:rPr lang="en-US" sz="2400" dirty="0"/>
              <a:t>)</a:t>
            </a:r>
            <a:r>
              <a:rPr lang="en-US" sz="2800" dirty="0"/>
              <a:t> + 2 e</a:t>
            </a:r>
            <a:r>
              <a:rPr lang="en-US" sz="2800" baseline="30000" dirty="0">
                <a:cs typeface="Arial" charset="0"/>
              </a:rPr>
              <a:t>−</a:t>
            </a:r>
            <a:r>
              <a:rPr lang="en-US" sz="2800" dirty="0"/>
              <a:t> </a:t>
            </a:r>
            <a:r>
              <a:rPr lang="en-US" sz="2800" dirty="0">
                <a:sym typeface="Symbol" charset="2"/>
              </a:rPr>
              <a:t> H</a:t>
            </a:r>
            <a:r>
              <a:rPr lang="en-US" sz="2800" baseline="-25000" dirty="0">
                <a:sym typeface="Symbol" charset="2"/>
              </a:rPr>
              <a:t>2</a:t>
            </a:r>
            <a:r>
              <a:rPr lang="en-US" sz="2800" dirty="0">
                <a:sym typeface="Symbol" charset="2"/>
              </a:rPr>
              <a:t> </a:t>
            </a:r>
            <a:r>
              <a:rPr lang="en-US" sz="2400" dirty="0">
                <a:sym typeface="Symbol" charset="2"/>
              </a:rPr>
              <a:t>(</a:t>
            </a:r>
            <a:r>
              <a:rPr lang="en-US" sz="2400" i="1" dirty="0">
                <a:sym typeface="Symbol" charset="2"/>
              </a:rPr>
              <a:t>g</a:t>
            </a:r>
            <a:r>
              <a:rPr lang="en-US" sz="2400" dirty="0">
                <a:sym typeface="Symbol" charset="2"/>
              </a:rPr>
              <a:t>, 1 </a:t>
            </a:r>
            <a:r>
              <a:rPr lang="en-US" sz="2400" dirty="0" err="1">
                <a:sym typeface="Symbol" charset="2"/>
              </a:rPr>
              <a:t>atm</a:t>
            </a:r>
            <a:r>
              <a:rPr lang="en-US" sz="2400" dirty="0">
                <a:sym typeface="Symbol" charset="2"/>
              </a:rPr>
              <a:t>)</a:t>
            </a:r>
            <a:endParaRPr lang="en-US" sz="2800" dirty="0"/>
          </a:p>
        </p:txBody>
      </p:sp>
      <p:pic>
        <p:nvPicPr>
          <p:cNvPr id="46085" name="Picture 5" descr="20_10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 b="15382"/>
          <a:stretch>
            <a:fillRect/>
          </a:stretch>
        </p:blipFill>
        <p:spPr>
          <a:xfrm>
            <a:off x="251520" y="3356992"/>
            <a:ext cx="8590278" cy="3456384"/>
          </a:xfrm>
        </p:spPr>
      </p:pic>
      <p:sp>
        <p:nvSpPr>
          <p:cNvPr id="2" name="Rectangle 1"/>
          <p:cNvSpPr/>
          <p:nvPr/>
        </p:nvSpPr>
        <p:spPr>
          <a:xfrm>
            <a:off x="5975669" y="53060"/>
            <a:ext cx="3046411" cy="369332"/>
          </a:xfrm>
          <a:prstGeom prst="rect">
            <a:avLst/>
          </a:prstGeom>
          <a:solidFill>
            <a:schemeClr val="accent2"/>
          </a:solidFill>
        </p:spPr>
        <p:txBody>
          <a:bodyPr wrap="none">
            <a:spAutoFit/>
          </a:bodyPr>
          <a:lstStyle/>
          <a:p>
            <a:r>
              <a:rPr lang="en-MY" dirty="0"/>
              <a:t>https://</a:t>
            </a:r>
            <a:r>
              <a:rPr lang="en-MY" dirty="0">
                <a:hlinkClick r:id="rId3"/>
              </a:rPr>
              <a:t>youtu.be/pORJQyP-2j8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64900084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Text Box 2"/>
          <p:cNvSpPr txBox="1">
            <a:spLocks noChangeArrowheads="1"/>
          </p:cNvSpPr>
          <p:nvPr/>
        </p:nvSpPr>
        <p:spPr bwMode="auto">
          <a:xfrm>
            <a:off x="327660" y="117925"/>
            <a:ext cx="8458200" cy="4185761"/>
          </a:xfrm>
          <a:prstGeom prst="rect">
            <a:avLst/>
          </a:prstGeom>
          <a:solidFill>
            <a:srgbClr val="CCFFFF"/>
          </a:solidFill>
          <a:ln w="3175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FontTx/>
              <a:buBlip>
                <a:blip r:embed="rId2"/>
              </a:buBlip>
            </a:pPr>
            <a:r>
              <a:rPr lang="en-US" sz="2800" baseline="0" dirty="0" smtClean="0">
                <a:solidFill>
                  <a:schemeClr val="tx1"/>
                </a:solidFill>
              </a:rPr>
              <a:t>Electrode with more </a:t>
            </a:r>
            <a:r>
              <a:rPr lang="en-US" sz="2800" baseline="0" dirty="0" smtClean="0">
                <a:solidFill>
                  <a:srgbClr val="0000CC"/>
                </a:solidFill>
              </a:rPr>
              <a:t>+</a:t>
            </a:r>
            <a:r>
              <a:rPr lang="en-US" sz="2800" baseline="0" dirty="0" err="1" smtClean="0">
                <a:solidFill>
                  <a:srgbClr val="0000CC"/>
                </a:solidFill>
              </a:rPr>
              <a:t>ve</a:t>
            </a:r>
            <a:r>
              <a:rPr lang="en-US" sz="2800" baseline="0" dirty="0" smtClean="0">
                <a:solidFill>
                  <a:srgbClr val="0000CC"/>
                </a:solidFill>
              </a:rPr>
              <a:t> </a:t>
            </a:r>
            <a:r>
              <a:rPr lang="en-US" sz="2800" baseline="0" dirty="0" err="1" smtClean="0">
                <a:solidFill>
                  <a:srgbClr val="0000CC"/>
                </a:solidFill>
              </a:rPr>
              <a:t>E</a:t>
            </a:r>
            <a:r>
              <a:rPr lang="en-US" sz="2800" baseline="30000" dirty="0" err="1" smtClean="0">
                <a:solidFill>
                  <a:srgbClr val="0000CC"/>
                </a:solidFill>
              </a:rPr>
              <a:t>o</a:t>
            </a:r>
            <a:r>
              <a:rPr lang="en-US" sz="2800" baseline="-25000" dirty="0" err="1" smtClean="0">
                <a:solidFill>
                  <a:srgbClr val="0000CC"/>
                </a:solidFill>
              </a:rPr>
              <a:t>red</a:t>
            </a:r>
            <a:r>
              <a:rPr lang="en-US" sz="2800" baseline="0" dirty="0" smtClean="0">
                <a:solidFill>
                  <a:srgbClr val="0000CC"/>
                </a:solidFill>
              </a:rPr>
              <a:t> </a:t>
            </a:r>
            <a:r>
              <a:rPr lang="en-US" sz="2800" baseline="0" dirty="0" smtClean="0">
                <a:solidFill>
                  <a:schemeClr val="tx1"/>
                </a:solidFill>
              </a:rPr>
              <a:t>value acts as </a:t>
            </a:r>
            <a:r>
              <a:rPr lang="en-US" sz="2800" baseline="0" dirty="0" smtClean="0">
                <a:solidFill>
                  <a:srgbClr val="0000CC"/>
                </a:solidFill>
              </a:rPr>
              <a:t>cathode.</a:t>
            </a:r>
          </a:p>
          <a:p>
            <a:pPr marL="457200" indent="-457200">
              <a:spcBef>
                <a:spcPct val="50000"/>
              </a:spcBef>
              <a:buFontTx/>
              <a:buBlip>
                <a:blip r:embed="rId2"/>
              </a:buBlip>
            </a:pPr>
            <a:r>
              <a:rPr lang="en-US" sz="2800" baseline="0" dirty="0" smtClean="0">
                <a:solidFill>
                  <a:schemeClr val="tx1"/>
                </a:solidFill>
              </a:rPr>
              <a:t>Thus, SHE </a:t>
            </a:r>
            <a:r>
              <a:rPr lang="en-US" sz="2800" baseline="0" dirty="0">
                <a:solidFill>
                  <a:schemeClr val="tx1"/>
                </a:solidFill>
              </a:rPr>
              <a:t>can act as either cathode or anode when connected to other half-cells.</a:t>
            </a:r>
          </a:p>
          <a:p>
            <a:pPr marL="457200" indent="-457200">
              <a:spcBef>
                <a:spcPct val="50000"/>
              </a:spcBef>
              <a:buFontTx/>
              <a:buBlip>
                <a:blip r:embed="rId2"/>
              </a:buBlip>
            </a:pPr>
            <a:r>
              <a:rPr lang="en-US" sz="2800" baseline="0" dirty="0" err="1" smtClean="0">
                <a:solidFill>
                  <a:schemeClr val="tx1"/>
                </a:solidFill>
              </a:rPr>
              <a:t>E</a:t>
            </a:r>
            <a:r>
              <a:rPr lang="en-US" sz="2800" baseline="30000" dirty="0" err="1" smtClean="0">
                <a:solidFill>
                  <a:schemeClr val="tx1"/>
                </a:solidFill>
              </a:rPr>
              <a:t>o</a:t>
            </a:r>
            <a:r>
              <a:rPr lang="en-US" sz="2800" baseline="-25000" dirty="0" err="1" smtClean="0">
                <a:solidFill>
                  <a:schemeClr val="tx1"/>
                </a:solidFill>
              </a:rPr>
              <a:t>red</a:t>
            </a:r>
            <a:r>
              <a:rPr lang="en-US" sz="2800" baseline="-25000" dirty="0" smtClean="0">
                <a:solidFill>
                  <a:schemeClr val="tx1"/>
                </a:solidFill>
              </a:rPr>
              <a:t> </a:t>
            </a:r>
            <a:r>
              <a:rPr lang="en-US" sz="2800" baseline="0" dirty="0">
                <a:solidFill>
                  <a:schemeClr val="tx1"/>
                </a:solidFill>
              </a:rPr>
              <a:t>for the half-cell = </a:t>
            </a:r>
            <a:r>
              <a:rPr lang="en-US" sz="2800" baseline="0" dirty="0">
                <a:solidFill>
                  <a:srgbClr val="CC0099"/>
                </a:solidFill>
              </a:rPr>
              <a:t>-</a:t>
            </a:r>
            <a:r>
              <a:rPr lang="en-US" sz="2800" baseline="0" dirty="0" err="1">
                <a:solidFill>
                  <a:srgbClr val="CC0099"/>
                </a:solidFill>
              </a:rPr>
              <a:t>ve</a:t>
            </a:r>
            <a:r>
              <a:rPr lang="en-US" sz="2800" baseline="0" dirty="0">
                <a:solidFill>
                  <a:schemeClr val="tx1"/>
                </a:solidFill>
              </a:rPr>
              <a:t> </a:t>
            </a:r>
          </a:p>
          <a:p>
            <a:pPr marL="457200" indent="-457200">
              <a:spcBef>
                <a:spcPct val="50000"/>
              </a:spcBef>
            </a:pPr>
            <a:r>
              <a:rPr lang="en-US" sz="2800" baseline="0" dirty="0" smtClean="0">
                <a:solidFill>
                  <a:schemeClr val="tx1"/>
                </a:solidFill>
              </a:rPr>
              <a:t>	</a:t>
            </a:r>
            <a:r>
              <a:rPr lang="en-US" sz="2800" baseline="0" dirty="0" smtClean="0">
                <a:solidFill>
                  <a:schemeClr val="tx1"/>
                </a:solidFill>
                <a:sym typeface="Symbol"/>
              </a:rPr>
              <a:t> </a:t>
            </a:r>
            <a:r>
              <a:rPr lang="en-US" sz="2800" baseline="0" dirty="0" smtClean="0">
                <a:solidFill>
                  <a:srgbClr val="0000CC"/>
                </a:solidFill>
              </a:rPr>
              <a:t>the half-cell electrode is </a:t>
            </a:r>
            <a:r>
              <a:rPr lang="en-US" sz="2800" baseline="0" dirty="0" smtClean="0">
                <a:solidFill>
                  <a:srgbClr val="CC0099"/>
                </a:solidFill>
              </a:rPr>
              <a:t>anode</a:t>
            </a:r>
            <a:r>
              <a:rPr lang="en-US" sz="2800" baseline="0" dirty="0" smtClean="0">
                <a:solidFill>
                  <a:srgbClr val="0000CC"/>
                </a:solidFill>
              </a:rPr>
              <a:t> and SHE is cathode. </a:t>
            </a:r>
          </a:p>
          <a:p>
            <a:pPr marL="457200" indent="-457200">
              <a:spcBef>
                <a:spcPct val="50000"/>
              </a:spcBef>
              <a:buFontTx/>
              <a:buBlip>
                <a:blip r:embed="rId2"/>
              </a:buBlip>
            </a:pPr>
            <a:r>
              <a:rPr lang="en-US" sz="2800" baseline="0" dirty="0" err="1" smtClean="0">
                <a:solidFill>
                  <a:schemeClr val="tx1"/>
                </a:solidFill>
              </a:rPr>
              <a:t>E</a:t>
            </a:r>
            <a:r>
              <a:rPr lang="en-US" sz="2800" baseline="30000" dirty="0" err="1" smtClean="0">
                <a:solidFill>
                  <a:schemeClr val="tx1"/>
                </a:solidFill>
              </a:rPr>
              <a:t>o</a:t>
            </a:r>
            <a:r>
              <a:rPr lang="en-US" sz="2800" baseline="-25000" dirty="0" err="1" smtClean="0">
                <a:solidFill>
                  <a:schemeClr val="tx1"/>
                </a:solidFill>
              </a:rPr>
              <a:t>red</a:t>
            </a:r>
            <a:r>
              <a:rPr lang="en-US" sz="2800" baseline="0" dirty="0" smtClean="0">
                <a:solidFill>
                  <a:schemeClr val="tx1"/>
                </a:solidFill>
              </a:rPr>
              <a:t> </a:t>
            </a:r>
            <a:r>
              <a:rPr lang="en-US" sz="2800" baseline="0" dirty="0">
                <a:solidFill>
                  <a:schemeClr val="tx1"/>
                </a:solidFill>
              </a:rPr>
              <a:t>for the half-cell = </a:t>
            </a:r>
            <a:r>
              <a:rPr lang="en-US" sz="2800" baseline="0" dirty="0">
                <a:solidFill>
                  <a:srgbClr val="CC0099"/>
                </a:solidFill>
              </a:rPr>
              <a:t>+</a:t>
            </a:r>
            <a:r>
              <a:rPr lang="en-US" sz="2800" baseline="0" dirty="0" err="1">
                <a:solidFill>
                  <a:srgbClr val="CC0099"/>
                </a:solidFill>
              </a:rPr>
              <a:t>ve</a:t>
            </a:r>
            <a:endParaRPr lang="en-US" sz="2800" baseline="0" dirty="0">
              <a:solidFill>
                <a:srgbClr val="CC0099"/>
              </a:solidFill>
            </a:endParaRPr>
          </a:p>
          <a:p>
            <a:pPr marL="457200" indent="-457200">
              <a:spcBef>
                <a:spcPct val="50000"/>
              </a:spcBef>
            </a:pPr>
            <a:r>
              <a:rPr lang="en-US" sz="2800" baseline="0" dirty="0" smtClean="0">
                <a:solidFill>
                  <a:schemeClr val="tx1"/>
                </a:solidFill>
              </a:rPr>
              <a:t>	</a:t>
            </a:r>
            <a:r>
              <a:rPr lang="en-US" sz="2800" baseline="0" dirty="0" smtClean="0">
                <a:solidFill>
                  <a:schemeClr val="tx1"/>
                </a:solidFill>
                <a:sym typeface="Symbol"/>
              </a:rPr>
              <a:t> </a:t>
            </a:r>
            <a:r>
              <a:rPr lang="en-US" sz="2800" baseline="0" dirty="0" smtClean="0">
                <a:solidFill>
                  <a:srgbClr val="0000CC"/>
                </a:solidFill>
              </a:rPr>
              <a:t>the half-cell electrode is </a:t>
            </a:r>
            <a:r>
              <a:rPr lang="en-US" sz="2800" baseline="0" dirty="0" smtClean="0">
                <a:solidFill>
                  <a:srgbClr val="CC0099"/>
                </a:solidFill>
              </a:rPr>
              <a:t>cathode </a:t>
            </a:r>
            <a:r>
              <a:rPr lang="en-US" sz="2800" baseline="0" dirty="0" smtClean="0">
                <a:solidFill>
                  <a:srgbClr val="0000CC"/>
                </a:solidFill>
              </a:rPr>
              <a:t>and SHE is anode.</a:t>
            </a:r>
            <a:endParaRPr lang="en-US" sz="2800" baseline="0" dirty="0">
              <a:solidFill>
                <a:srgbClr val="0000CC"/>
              </a:solidFill>
            </a:endParaRPr>
          </a:p>
        </p:txBody>
      </p:sp>
      <p:pic>
        <p:nvPicPr>
          <p:cNvPr id="53251" name="Picture 3" descr="j0303326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58673" y="1192719"/>
            <a:ext cx="1627187" cy="1350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1851660" y="5147082"/>
            <a:ext cx="6781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 baseline="30000">
              <a:solidFill>
                <a:srgbClr val="000000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2156460" y="5223282"/>
            <a:ext cx="3962400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1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0000"/>
                </a:solidFill>
                <a:latin typeface="Arial" charset="0"/>
                <a:cs typeface="Arial" charset="0"/>
              </a:rPr>
              <a:t>Zn</a:t>
            </a:r>
            <a:r>
              <a:rPr lang="en-US" sz="2400" b="1" baseline="30000" dirty="0">
                <a:solidFill>
                  <a:srgbClr val="000000"/>
                </a:solidFill>
                <a:latin typeface="Arial" charset="0"/>
                <a:cs typeface="Arial" charset="0"/>
              </a:rPr>
              <a:t>2+</a:t>
            </a:r>
            <a:r>
              <a:rPr lang="en-US" sz="2400" b="1" dirty="0">
                <a:solidFill>
                  <a:srgbClr val="000000"/>
                </a:solidFill>
                <a:latin typeface="Arial" charset="0"/>
                <a:cs typeface="Arial" charset="0"/>
              </a:rPr>
              <a:t>(</a:t>
            </a:r>
            <a:r>
              <a:rPr lang="en-US" sz="2400" b="1" i="1" dirty="0" err="1">
                <a:solidFill>
                  <a:srgbClr val="000000"/>
                </a:solidFill>
                <a:latin typeface="Times" pitchFamily="18" charset="0"/>
                <a:cs typeface="Arial" charset="0"/>
              </a:rPr>
              <a:t>aq</a:t>
            </a:r>
            <a:r>
              <a:rPr lang="en-US" sz="2400" b="1" dirty="0">
                <a:solidFill>
                  <a:srgbClr val="000000"/>
                </a:solidFill>
                <a:latin typeface="Arial" charset="0"/>
                <a:cs typeface="Arial" charset="0"/>
              </a:rPr>
              <a:t>) + 2e</a:t>
            </a:r>
            <a:r>
              <a:rPr lang="en-US" sz="2400" b="1" baseline="30000" dirty="0">
                <a:solidFill>
                  <a:srgbClr val="000000"/>
                </a:solidFill>
                <a:latin typeface="Arial" charset="0"/>
                <a:cs typeface="Arial" charset="0"/>
              </a:rPr>
              <a:t>- </a:t>
            </a:r>
            <a:r>
              <a:rPr lang="en-US" sz="2400" b="1" dirty="0">
                <a:solidFill>
                  <a:srgbClr val="000000"/>
                </a:solidFill>
                <a:latin typeface="Arial" charset="0"/>
                <a:cs typeface="Arial" charset="0"/>
              </a:rPr>
              <a:t>            Zn(</a:t>
            </a:r>
            <a:r>
              <a:rPr lang="en-US" sz="2400" b="1" i="1" dirty="0">
                <a:solidFill>
                  <a:srgbClr val="000000"/>
                </a:solidFill>
                <a:latin typeface="Times" pitchFamily="18" charset="0"/>
                <a:cs typeface="Arial" charset="0"/>
              </a:rPr>
              <a:t>s</a:t>
            </a:r>
            <a:r>
              <a:rPr lang="en-US" sz="2400" b="1" dirty="0">
                <a:solidFill>
                  <a:srgbClr val="000000"/>
                </a:solidFill>
                <a:latin typeface="Arial" charset="0"/>
                <a:cs typeface="Arial" charset="0"/>
              </a:rPr>
              <a:t>)</a:t>
            </a:r>
          </a:p>
        </p:txBody>
      </p:sp>
      <p:sp>
        <p:nvSpPr>
          <p:cNvPr id="20" name="Text Box 6"/>
          <p:cNvSpPr txBox="1">
            <a:spLocks noChangeArrowheads="1"/>
          </p:cNvSpPr>
          <p:nvPr/>
        </p:nvSpPr>
        <p:spPr bwMode="auto">
          <a:xfrm>
            <a:off x="2156460" y="5985282"/>
            <a:ext cx="4114800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1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0000"/>
                </a:solidFill>
                <a:latin typeface="Arial" charset="0"/>
                <a:cs typeface="Arial" charset="0"/>
              </a:rPr>
              <a:t>Cu</a:t>
            </a:r>
            <a:r>
              <a:rPr lang="en-US" sz="2400" b="1" baseline="30000" dirty="0">
                <a:solidFill>
                  <a:srgbClr val="000000"/>
                </a:solidFill>
                <a:latin typeface="Arial" charset="0"/>
                <a:cs typeface="Arial" charset="0"/>
              </a:rPr>
              <a:t>2+</a:t>
            </a:r>
            <a:r>
              <a:rPr lang="en-US" sz="2400" b="1" dirty="0">
                <a:solidFill>
                  <a:srgbClr val="000000"/>
                </a:solidFill>
                <a:latin typeface="Arial" charset="0"/>
                <a:cs typeface="Arial" charset="0"/>
              </a:rPr>
              <a:t>(</a:t>
            </a:r>
            <a:r>
              <a:rPr lang="en-US" sz="2400" b="1" i="1" dirty="0" err="1">
                <a:solidFill>
                  <a:srgbClr val="000000"/>
                </a:solidFill>
                <a:latin typeface="Times" pitchFamily="18" charset="0"/>
                <a:cs typeface="Arial" charset="0"/>
              </a:rPr>
              <a:t>aq</a:t>
            </a:r>
            <a:r>
              <a:rPr lang="en-US" sz="2400" b="1" dirty="0">
                <a:solidFill>
                  <a:srgbClr val="000000"/>
                </a:solidFill>
                <a:latin typeface="Arial" charset="0"/>
                <a:cs typeface="Arial" charset="0"/>
              </a:rPr>
              <a:t>) + 2e</a:t>
            </a:r>
            <a:r>
              <a:rPr lang="en-US" sz="2400" b="1" baseline="30000" dirty="0">
                <a:solidFill>
                  <a:srgbClr val="000000"/>
                </a:solidFill>
                <a:latin typeface="Arial" charset="0"/>
                <a:cs typeface="Arial" charset="0"/>
              </a:rPr>
              <a:t>- </a:t>
            </a:r>
            <a:r>
              <a:rPr lang="en-US" sz="2400" b="1" dirty="0">
                <a:solidFill>
                  <a:srgbClr val="000000"/>
                </a:solidFill>
                <a:latin typeface="Arial" charset="0"/>
                <a:cs typeface="Arial" charset="0"/>
              </a:rPr>
              <a:t>            Cu(</a:t>
            </a:r>
            <a:r>
              <a:rPr lang="en-US" sz="2400" b="1" i="1" dirty="0">
                <a:solidFill>
                  <a:srgbClr val="000000"/>
                </a:solidFill>
                <a:latin typeface="Times" pitchFamily="18" charset="0"/>
                <a:cs typeface="Arial" charset="0"/>
              </a:rPr>
              <a:t>s</a:t>
            </a:r>
            <a:r>
              <a:rPr lang="en-US" sz="2400" b="1" dirty="0">
                <a:solidFill>
                  <a:srgbClr val="000000"/>
                </a:solidFill>
                <a:latin typeface="Arial" charset="0"/>
                <a:cs typeface="Arial" charset="0"/>
              </a:rPr>
              <a:t>)</a:t>
            </a:r>
          </a:p>
        </p:txBody>
      </p:sp>
      <p:sp>
        <p:nvSpPr>
          <p:cNvPr id="21" name="Rectangle 7"/>
          <p:cNvSpPr>
            <a:spLocks noChangeArrowheads="1"/>
          </p:cNvSpPr>
          <p:nvPr/>
        </p:nvSpPr>
        <p:spPr bwMode="auto">
          <a:xfrm>
            <a:off x="6396673" y="5223282"/>
            <a:ext cx="20081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E</a:t>
            </a:r>
            <a:r>
              <a:rPr lang="en-US" sz="2400" b="1" baseline="30000" dirty="0" err="1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o</a:t>
            </a:r>
            <a:r>
              <a:rPr lang="en-US" sz="2400" b="1" dirty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  = - 0.76 V</a:t>
            </a:r>
          </a:p>
        </p:txBody>
      </p:sp>
      <p:sp>
        <p:nvSpPr>
          <p:cNvPr id="22" name="Rectangle 8"/>
          <p:cNvSpPr>
            <a:spLocks noChangeArrowheads="1"/>
          </p:cNvSpPr>
          <p:nvPr/>
        </p:nvSpPr>
        <p:spPr bwMode="auto">
          <a:xfrm>
            <a:off x="6396673" y="5909082"/>
            <a:ext cx="2084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E</a:t>
            </a:r>
            <a:r>
              <a:rPr lang="en-US" sz="2400" b="1" baseline="30000" dirty="0" err="1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o</a:t>
            </a:r>
            <a:r>
              <a:rPr lang="en-US" sz="2400" b="1" dirty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  = + 0.34 V</a:t>
            </a:r>
          </a:p>
        </p:txBody>
      </p:sp>
      <p:sp>
        <p:nvSpPr>
          <p:cNvPr id="23" name="Line 9"/>
          <p:cNvSpPr>
            <a:spLocks noChangeShapeType="1"/>
          </p:cNvSpPr>
          <p:nvPr/>
        </p:nvSpPr>
        <p:spPr bwMode="auto">
          <a:xfrm>
            <a:off x="4213860" y="5451882"/>
            <a:ext cx="838200" cy="0"/>
          </a:xfrm>
          <a:prstGeom prst="line">
            <a:avLst/>
          </a:prstGeom>
          <a:noFill/>
          <a:ln w="28575">
            <a:solidFill>
              <a:srgbClr val="A5002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 baseline="30000">
              <a:solidFill>
                <a:srgbClr val="000000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24" name="Line 10"/>
          <p:cNvSpPr>
            <a:spLocks noChangeShapeType="1"/>
          </p:cNvSpPr>
          <p:nvPr/>
        </p:nvSpPr>
        <p:spPr bwMode="auto">
          <a:xfrm>
            <a:off x="4213860" y="6213882"/>
            <a:ext cx="838200" cy="0"/>
          </a:xfrm>
          <a:prstGeom prst="line">
            <a:avLst/>
          </a:prstGeom>
          <a:noFill/>
          <a:ln w="28575">
            <a:solidFill>
              <a:srgbClr val="A5002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 baseline="30000">
              <a:solidFill>
                <a:srgbClr val="000000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25" name="Text Box 15"/>
          <p:cNvSpPr txBox="1">
            <a:spLocks noChangeArrowheads="1"/>
          </p:cNvSpPr>
          <p:nvPr/>
        </p:nvSpPr>
        <p:spPr bwMode="auto">
          <a:xfrm>
            <a:off x="2156460" y="4530279"/>
            <a:ext cx="4800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00CC"/>
                </a:solidFill>
                <a:latin typeface="Arial" charset="0"/>
                <a:cs typeface="Arial" charset="0"/>
              </a:rPr>
              <a:t>2H</a:t>
            </a:r>
            <a:r>
              <a:rPr lang="en-US" sz="2400" b="1" baseline="30000" dirty="0">
                <a:solidFill>
                  <a:srgbClr val="0000CC"/>
                </a:solidFill>
                <a:latin typeface="Arial" charset="0"/>
                <a:cs typeface="Arial" charset="0"/>
              </a:rPr>
              <a:t>+</a:t>
            </a:r>
            <a:r>
              <a:rPr lang="en-US" sz="2400" b="1" dirty="0">
                <a:solidFill>
                  <a:srgbClr val="0000CC"/>
                </a:solidFill>
                <a:latin typeface="Arial" charset="0"/>
                <a:cs typeface="Arial" charset="0"/>
              </a:rPr>
              <a:t>(</a:t>
            </a:r>
            <a:r>
              <a:rPr lang="en-US" sz="2400" b="1" i="1" dirty="0" err="1">
                <a:solidFill>
                  <a:srgbClr val="0000CC"/>
                </a:solidFill>
                <a:latin typeface="Times" pitchFamily="18" charset="0"/>
                <a:cs typeface="Arial" charset="0"/>
              </a:rPr>
              <a:t>aq</a:t>
            </a:r>
            <a:r>
              <a:rPr lang="en-US" sz="2400" b="1" dirty="0">
                <a:solidFill>
                  <a:srgbClr val="0000CC"/>
                </a:solidFill>
                <a:latin typeface="Arial" charset="0"/>
                <a:cs typeface="Arial" charset="0"/>
              </a:rPr>
              <a:t>) + 2e</a:t>
            </a:r>
            <a:r>
              <a:rPr lang="en-US" sz="2400" b="1" baseline="30000" dirty="0">
                <a:solidFill>
                  <a:srgbClr val="0000CC"/>
                </a:solidFill>
                <a:latin typeface="Arial" charset="0"/>
                <a:cs typeface="Arial" charset="0"/>
              </a:rPr>
              <a:t>-</a:t>
            </a:r>
            <a:r>
              <a:rPr lang="en-US" sz="2400" b="1" dirty="0">
                <a:solidFill>
                  <a:srgbClr val="0000CC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smtClean="0">
                <a:solidFill>
                  <a:srgbClr val="0000CC"/>
                </a:solidFill>
                <a:latin typeface="Arial" charset="0"/>
                <a:cs typeface="Arial" charset="0"/>
              </a:rPr>
              <a:t>             H</a:t>
            </a:r>
            <a:r>
              <a:rPr lang="en-US" sz="2400" b="1" baseline="-25000" dirty="0" smtClean="0">
                <a:solidFill>
                  <a:srgbClr val="0000CC"/>
                </a:solidFill>
                <a:latin typeface="Arial" charset="0"/>
                <a:cs typeface="Arial" charset="0"/>
              </a:rPr>
              <a:t>2</a:t>
            </a:r>
            <a:r>
              <a:rPr lang="en-US" sz="2400" b="1" dirty="0" smtClean="0">
                <a:solidFill>
                  <a:srgbClr val="0000CC"/>
                </a:solidFill>
                <a:latin typeface="Arial" charset="0"/>
                <a:cs typeface="Arial" charset="0"/>
              </a:rPr>
              <a:t>(</a:t>
            </a:r>
            <a:r>
              <a:rPr lang="en-US" sz="2400" b="1" i="1" dirty="0" smtClean="0">
                <a:solidFill>
                  <a:srgbClr val="0000CC"/>
                </a:solidFill>
                <a:latin typeface="Times" pitchFamily="18" charset="0"/>
                <a:cs typeface="Arial" charset="0"/>
              </a:rPr>
              <a:t>g</a:t>
            </a:r>
            <a:r>
              <a:rPr lang="en-US" sz="2400" b="1" dirty="0">
                <a:solidFill>
                  <a:srgbClr val="0000CC"/>
                </a:solidFill>
                <a:latin typeface="Arial" charset="0"/>
                <a:cs typeface="Arial" charset="0"/>
              </a:rPr>
              <a:t>)</a:t>
            </a:r>
          </a:p>
        </p:txBody>
      </p:sp>
      <p:sp>
        <p:nvSpPr>
          <p:cNvPr id="26" name="Rectangle 7"/>
          <p:cNvSpPr>
            <a:spLocks noChangeArrowheads="1"/>
          </p:cNvSpPr>
          <p:nvPr/>
        </p:nvSpPr>
        <p:spPr bwMode="auto">
          <a:xfrm>
            <a:off x="6375538" y="4530279"/>
            <a:ext cx="149592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E</a:t>
            </a:r>
            <a:r>
              <a:rPr lang="en-US" sz="2400" b="1" baseline="30000" dirty="0" err="1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o</a:t>
            </a:r>
            <a:r>
              <a:rPr lang="en-US" sz="2400" b="1" dirty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  </a:t>
            </a:r>
            <a:r>
              <a:rPr lang="en-US" sz="2400" b="1" dirty="0" smtClean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=  0 </a:t>
            </a:r>
            <a:r>
              <a:rPr lang="en-US" sz="2400" b="1" dirty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V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27660" y="4682679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baseline="30000" dirty="0" smtClean="0">
                <a:solidFill>
                  <a:srgbClr val="CC0099"/>
                </a:solidFill>
                <a:latin typeface="Arial" charset="0"/>
                <a:cs typeface="Times New Roman" pitchFamily="18" charset="0"/>
              </a:rPr>
              <a:t>SHE</a:t>
            </a:r>
            <a:endParaRPr lang="en-US" sz="3600" b="1" baseline="30000" dirty="0">
              <a:solidFill>
                <a:srgbClr val="CC0099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27660" y="5147082"/>
            <a:ext cx="16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baseline="30000" dirty="0" smtClean="0">
                <a:solidFill>
                  <a:schemeClr val="accent5"/>
                </a:solidFill>
                <a:latin typeface="Arial" charset="0"/>
                <a:cs typeface="Times New Roman" pitchFamily="18" charset="0"/>
              </a:rPr>
              <a:t>Zinc electrode</a:t>
            </a:r>
            <a:endParaRPr lang="en-US" sz="3600" b="1" baseline="30000" dirty="0">
              <a:solidFill>
                <a:schemeClr val="accent5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29" name="Line 9"/>
          <p:cNvSpPr>
            <a:spLocks noChangeShapeType="1"/>
          </p:cNvSpPr>
          <p:nvPr/>
        </p:nvSpPr>
        <p:spPr bwMode="auto">
          <a:xfrm>
            <a:off x="4213860" y="4758879"/>
            <a:ext cx="838200" cy="0"/>
          </a:xfrm>
          <a:prstGeom prst="line">
            <a:avLst/>
          </a:prstGeom>
          <a:noFill/>
          <a:ln w="28575">
            <a:solidFill>
              <a:srgbClr val="A5002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 baseline="30000">
              <a:solidFill>
                <a:srgbClr val="000000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27660" y="5978079"/>
            <a:ext cx="16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baseline="30000" dirty="0" smtClean="0">
                <a:solidFill>
                  <a:srgbClr val="00B050"/>
                </a:solidFill>
                <a:latin typeface="Arial" charset="0"/>
                <a:cs typeface="Times New Roman" pitchFamily="18" charset="0"/>
              </a:rPr>
              <a:t>copper electrode</a:t>
            </a:r>
            <a:endParaRPr lang="en-US" sz="3600" b="1" baseline="30000" dirty="0">
              <a:solidFill>
                <a:srgbClr val="00B050"/>
              </a:solidFill>
              <a:latin typeface="Arial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4151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4" descr="CHA56014"/>
          <p:cNvPicPr>
            <a:picLocks noChangeAspect="1" noChangeArrowheads="1"/>
          </p:cNvPicPr>
          <p:nvPr/>
        </p:nvPicPr>
        <p:blipFill>
          <a:blip r:embed="rId2">
            <a:lum bright="-14000" contrast="16000"/>
          </a:blip>
          <a:srcRect l="51031" b="4903"/>
          <a:stretch>
            <a:fillRect/>
          </a:stretch>
        </p:blipFill>
        <p:spPr bwMode="auto">
          <a:xfrm>
            <a:off x="344775" y="914401"/>
            <a:ext cx="8265825" cy="5384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 Box 43"/>
          <p:cNvSpPr txBox="1">
            <a:spLocks noChangeArrowheads="1"/>
          </p:cNvSpPr>
          <p:nvPr/>
        </p:nvSpPr>
        <p:spPr bwMode="auto">
          <a:xfrm>
            <a:off x="6903720" y="1135671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CC00CC"/>
                </a:solidFill>
                <a:cs typeface="Times New Roman" pitchFamily="18" charset="0"/>
              </a:rPr>
              <a:t>Cathode (+)</a:t>
            </a:r>
          </a:p>
        </p:txBody>
      </p:sp>
      <p:sp>
        <p:nvSpPr>
          <p:cNvPr id="4" name="Text Box 44"/>
          <p:cNvSpPr txBox="1">
            <a:spLocks noChangeArrowheads="1"/>
          </p:cNvSpPr>
          <p:nvPr/>
        </p:nvSpPr>
        <p:spPr bwMode="auto">
          <a:xfrm>
            <a:off x="1188720" y="1364271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CC00CC"/>
                </a:solidFill>
                <a:cs typeface="Times New Roman" pitchFamily="18" charset="0"/>
              </a:rPr>
              <a:t>Anode (-)</a:t>
            </a:r>
          </a:p>
        </p:txBody>
      </p:sp>
    </p:spTree>
    <p:extLst>
      <p:ext uri="{BB962C8B-B14F-4D97-AF65-F5344CB8AC3E}">
        <p14:creationId xmlns:p14="http://schemas.microsoft.com/office/powerpoint/2010/main" val="1099586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4" descr="CHA56014"/>
          <p:cNvPicPr>
            <a:picLocks noChangeAspect="1" noChangeArrowheads="1"/>
          </p:cNvPicPr>
          <p:nvPr/>
        </p:nvPicPr>
        <p:blipFill>
          <a:blip r:embed="rId2">
            <a:lum bright="-10000" contrast="14000"/>
          </a:blip>
          <a:srcRect r="51031" b="4903"/>
          <a:stretch>
            <a:fillRect/>
          </a:stretch>
        </p:blipFill>
        <p:spPr bwMode="auto">
          <a:xfrm>
            <a:off x="609600" y="1135671"/>
            <a:ext cx="8534400" cy="548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 Box 43"/>
          <p:cNvSpPr txBox="1">
            <a:spLocks noChangeArrowheads="1"/>
          </p:cNvSpPr>
          <p:nvPr/>
        </p:nvSpPr>
        <p:spPr bwMode="auto">
          <a:xfrm>
            <a:off x="6248400" y="1387422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CC00CC"/>
                </a:solidFill>
                <a:cs typeface="Times New Roman" pitchFamily="18" charset="0"/>
              </a:rPr>
              <a:t>Cathode (+)</a:t>
            </a:r>
          </a:p>
        </p:txBody>
      </p:sp>
      <p:sp>
        <p:nvSpPr>
          <p:cNvPr id="4" name="Text Box 44"/>
          <p:cNvSpPr txBox="1">
            <a:spLocks noChangeArrowheads="1"/>
          </p:cNvSpPr>
          <p:nvPr/>
        </p:nvSpPr>
        <p:spPr bwMode="auto">
          <a:xfrm>
            <a:off x="784860" y="1364271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CC00CC"/>
                </a:solidFill>
                <a:cs typeface="Times New Roman" pitchFamily="18" charset="0"/>
              </a:rPr>
              <a:t>Anode (-)</a:t>
            </a:r>
          </a:p>
        </p:txBody>
      </p:sp>
    </p:spTree>
    <p:extLst>
      <p:ext uri="{BB962C8B-B14F-4D97-AF65-F5344CB8AC3E}">
        <p14:creationId xmlns:p14="http://schemas.microsoft.com/office/powerpoint/2010/main" val="2684214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135</Words>
  <Application>Microsoft Office PowerPoint</Application>
  <PresentationFormat>On-screen Show (4:3)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Symbol</vt:lpstr>
      <vt:lpstr>Times</vt:lpstr>
      <vt:lpstr>Times New Roman</vt:lpstr>
      <vt:lpstr>Office Theme</vt:lpstr>
      <vt:lpstr>Standard Hydrogen Electrode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 Hydrogen Electrode</dc:title>
  <dc:creator>ADMIN</dc:creator>
  <cp:lastModifiedBy>ADMIN</cp:lastModifiedBy>
  <cp:revision>4</cp:revision>
  <dcterms:created xsi:type="dcterms:W3CDTF">2018-01-01T04:10:09Z</dcterms:created>
  <dcterms:modified xsi:type="dcterms:W3CDTF">2018-01-07T14:26:26Z</dcterms:modified>
</cp:coreProperties>
</file>