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</p:sldMasterIdLst>
  <p:notesMasterIdLst>
    <p:notesMasterId r:id="rId12"/>
  </p:notesMasterIdLst>
  <p:sldIdLst>
    <p:sldId id="257" r:id="rId4"/>
    <p:sldId id="261" r:id="rId5"/>
    <p:sldId id="263" r:id="rId6"/>
    <p:sldId id="264" r:id="rId7"/>
    <p:sldId id="265" r:id="rId8"/>
    <p:sldId id="260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E7AA5-756A-4775-91B4-5FCEAA4D42A2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C9116-BB20-4779-B3AC-0E2474835A7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61520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3E00F638-375F-4B76-A783-D20FB96F0141}" type="slidenum">
              <a:rPr lang="en-US" b="0" smtClean="0">
                <a:latin typeface="Times New Roman" pitchFamily="18" charset="0"/>
              </a:rPr>
              <a:pPr/>
              <a:t>1</a:t>
            </a:fld>
            <a:endParaRPr lang="en-US" b="0" smtClean="0">
              <a:latin typeface="Times New Roman" pitchFamily="18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49775" cy="3413125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4974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3374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47092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224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27C425D-4502-49C2-B82E-6920CB83F0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3128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A5730-71A6-4F38-88C3-EDEAC63D47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903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8A03D-8436-4B78-823E-666FC5CB9A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40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52910-10A3-4F85-8C5E-83D9AC89BFA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709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92D0B-7B6D-4A94-B9CC-C7C1439F21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737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975A3-820A-406F-A02D-D51332CE5C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684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B305A-DC0F-4B59-8F53-5EEF074A34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0185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AB24E-9BB8-46C5-A58D-294983C41F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336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679245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DA3D0-6040-49EA-93C2-8304B46238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5323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5A0AB-3934-4B7D-9884-D13CB24540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4338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A72F9-8F0D-491A-BDF2-66946A442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92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D2E6-CDBE-4306-94D2-2A46BD05901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597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Aft>
                <a:spcPts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8AE292F-F9B3-41EB-AC40-7DE0F0E5B4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9381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4DDDA-7B55-4037-B41E-353E7603824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911309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B8552-182E-4198-AF60-E45981EC226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778999"/>
      </p:ext>
    </p:extLst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FFEB9-B3EF-4BF9-9432-774FD23C345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183977"/>
      </p:ext>
    </p:extLst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B6A99-EB14-4007-93CC-00EC60C466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322810"/>
      </p:ext>
    </p:extLst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EECEE-D838-42A3-9701-78AB6A459E2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337528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4351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9149C-4AF8-44F0-B29F-D53983F55F3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255507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24197-574F-4C35-BF75-426B6E6E472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704399"/>
      </p:ext>
    </p:extLst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FDFDE-FC4C-463B-8119-4E21614C56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265488"/>
      </p:ext>
    </p:extLst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D8AED6-59DB-46BC-A8B1-35D30C9545E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364194"/>
      </p:ext>
    </p:extLst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E9A33-6C5C-4511-ACE5-3437AD5C1E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700784"/>
      </p:ext>
    </p:extLst>
  </p:cSld>
  <p:clrMapOvr>
    <a:masterClrMapping/>
  </p:clrMapOvr>
  <p:transition spd="slow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28600"/>
            <a:ext cx="22860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28600"/>
            <a:ext cx="67056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50FB4E-C538-471F-8F29-B09DEB1550C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529200"/>
      </p:ext>
    </p:extLst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27C425D-4502-49C2-B82E-6920CB83F0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319747"/>
      </p:ext>
    </p:extLst>
  </p:cSld>
  <p:clrMapOvr>
    <a:masterClrMapping/>
  </p:clrMapOvr>
  <p:transition spd="slow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C5426C5-6028-4BCA-812F-36C140DCD15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704287"/>
      </p:ext>
    </p:extLst>
  </p:cSld>
  <p:clrMapOvr>
    <a:masterClrMapping/>
  </p:clrMapOvr>
  <p:transition spd="slow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7CE4C43-88BC-409F-AA24-17CC333F36B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689093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AF8CB66-1DCC-438D-A2E5-51909E8C665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793581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58627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851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64398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287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6608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5238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6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CD33C-02B6-4DB1-8DC3-98E651CB8B71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A10E2-D45A-4495-8324-0892E28C12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24385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1B1481-132E-45B6-9BB3-414E17471FCD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63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D9D0DE7-C173-49E4-9343-EABFF97F994E}" type="slidenum">
              <a:rPr 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33" name="Group 9"/>
          <p:cNvGrpSpPr>
            <a:grpSpLocks/>
          </p:cNvGrpSpPr>
          <p:nvPr userDrawn="1"/>
        </p:nvGrpSpPr>
        <p:grpSpPr bwMode="auto">
          <a:xfrm>
            <a:off x="7745413" y="5486400"/>
            <a:ext cx="1398587" cy="1371600"/>
            <a:chOff x="4879" y="3456"/>
            <a:chExt cx="881" cy="864"/>
          </a:xfrm>
        </p:grpSpPr>
        <p:pic>
          <p:nvPicPr>
            <p:cNvPr id="1032" name="Picture 8" descr="spine icon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4888" y="3456"/>
              <a:ext cx="864" cy="864"/>
            </a:xfrm>
            <a:prstGeom prst="rect">
              <a:avLst/>
            </a:prstGeom>
            <a:noFill/>
          </p:spPr>
        </p:pic>
        <p:sp>
          <p:nvSpPr>
            <p:cNvPr id="1031" name="Rectangle 7"/>
            <p:cNvSpPr>
              <a:spLocks noChangeArrowheads="1"/>
            </p:cNvSpPr>
            <p:nvPr userDrawn="1"/>
          </p:nvSpPr>
          <p:spPr bwMode="auto">
            <a:xfrm>
              <a:off x="4879" y="3792"/>
              <a:ext cx="8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>
                  <a:solidFill>
                    <a:srgbClr val="C82E32"/>
                  </a:solidFill>
                  <a:latin typeface="Times New Roman" pitchFamily="18" charset="0"/>
                </a:rPr>
                <a:t>Electrochemistry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242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</p:sldLayoutIdLst>
  <p:transition spd="slow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C82E3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C82E32"/>
          </a:solidFill>
          <a:latin typeface="Arial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C82E32"/>
          </a:solidFill>
          <a:latin typeface="Arial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C82E32"/>
          </a:solidFill>
          <a:latin typeface="Arial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C82E3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82E3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82E3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82E3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82E3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C82E3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rgbClr val="C82E32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C82E32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C82E32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82E32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82E32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82E32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82E32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82E3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68049"/>
            <a:ext cx="7812360" cy="1944216"/>
          </a:xfrm>
          <a:ln w="28575">
            <a:solidFill>
              <a:srgbClr val="00B0F0"/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2800" b="1" dirty="0" smtClean="0"/>
              <a:t>The potential generated by a </a:t>
            </a:r>
            <a:r>
              <a:rPr lang="en-US" sz="2800" b="1" dirty="0" smtClean="0">
                <a:solidFill>
                  <a:srgbClr val="0000CC"/>
                </a:solidFill>
              </a:rPr>
              <a:t>reduction half-reaction </a:t>
            </a:r>
            <a:r>
              <a:rPr lang="en-US" sz="2800" b="1" dirty="0"/>
              <a:t>at an electrode </a:t>
            </a:r>
            <a:r>
              <a:rPr lang="en-US" sz="2800" b="1" dirty="0" smtClean="0"/>
              <a:t>measured relative to the </a:t>
            </a:r>
            <a:r>
              <a:rPr lang="en-US" sz="2800" b="1" dirty="0" smtClean="0">
                <a:solidFill>
                  <a:srgbClr val="0000CC"/>
                </a:solidFill>
              </a:rPr>
              <a:t>standard hydrogen electrode</a:t>
            </a:r>
            <a:r>
              <a:rPr lang="en-US" sz="2800" b="1" dirty="0" smtClean="0"/>
              <a:t> under standard condition                            </a:t>
            </a:r>
            <a:br>
              <a:rPr lang="en-US" sz="2800" b="1" dirty="0" smtClean="0"/>
            </a:br>
            <a:r>
              <a:rPr lang="en-US" sz="2800" b="1" dirty="0" smtClean="0"/>
              <a:t>(temperature of 25 </a:t>
            </a:r>
            <a:r>
              <a:rPr lang="en-US" sz="2800" b="1" baseline="30000" dirty="0" err="1" smtClean="0"/>
              <a:t>o</a:t>
            </a:r>
            <a:r>
              <a:rPr lang="en-US" sz="2800" b="1" dirty="0" err="1" smtClean="0"/>
              <a:t>C</a:t>
            </a:r>
            <a:r>
              <a:rPr lang="en-US" sz="2800" b="1" dirty="0" smtClean="0"/>
              <a:t> , ion concentration of  1 </a:t>
            </a:r>
            <a:r>
              <a:rPr lang="en-US" sz="2800" b="1" dirty="0"/>
              <a:t>M and </a:t>
            </a:r>
            <a:r>
              <a:rPr lang="en-US" sz="2800" b="1" dirty="0" smtClean="0"/>
              <a:t>partial pressure of gas at </a:t>
            </a:r>
            <a:r>
              <a:rPr lang="en-US" sz="2800" b="1" dirty="0"/>
              <a:t>1 </a:t>
            </a:r>
            <a:r>
              <a:rPr lang="en-US" sz="2800" b="1" dirty="0" err="1" smtClean="0"/>
              <a:t>atm</a:t>
            </a:r>
            <a:r>
              <a:rPr lang="en-US" sz="2800" b="1" dirty="0" smtClean="0"/>
              <a:t>).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-765800" y="-123233"/>
            <a:ext cx="91440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C00000"/>
                </a:solidFill>
              </a:rPr>
              <a:t>Standard Reduction Potential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57200" y="3502689"/>
            <a:ext cx="8686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FontTx/>
              <a:buBlip>
                <a:blip r:embed="rId4"/>
              </a:buBlip>
            </a:pPr>
            <a:r>
              <a:rPr lang="en-US" sz="2800" b="1" dirty="0" err="1">
                <a:solidFill>
                  <a:srgbClr val="000000"/>
                </a:solidFill>
                <a:latin typeface="Arial"/>
                <a:cs typeface="Times New Roman" pitchFamily="18" charset="0"/>
              </a:rPr>
              <a:t>E</a:t>
            </a:r>
            <a:r>
              <a:rPr lang="en-US" sz="2800" b="1" baseline="30000" dirty="0" err="1">
                <a:solidFill>
                  <a:srgbClr val="000000"/>
                </a:solidFill>
                <a:latin typeface="Arial"/>
                <a:cs typeface="Times New Roman" pitchFamily="18" charset="0"/>
              </a:rPr>
              <a:t>o</a:t>
            </a:r>
            <a:r>
              <a:rPr lang="en-US" sz="2800" b="1" baseline="-25000" dirty="0" err="1">
                <a:solidFill>
                  <a:srgbClr val="000000"/>
                </a:solidFill>
                <a:latin typeface="Arial"/>
                <a:cs typeface="Times New Roman" pitchFamily="18" charset="0"/>
              </a:rPr>
              <a:t>red</a:t>
            </a:r>
            <a:r>
              <a:rPr lang="en-US" sz="28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 measured the ease of reduction under standard conditions. </a:t>
            </a:r>
          </a:p>
        </p:txBody>
      </p:sp>
      <p:sp>
        <p:nvSpPr>
          <p:cNvPr id="8" name="Rectangle 39"/>
          <p:cNvSpPr>
            <a:spLocks noChangeArrowheads="1"/>
          </p:cNvSpPr>
          <p:nvPr/>
        </p:nvSpPr>
        <p:spPr bwMode="auto">
          <a:xfrm>
            <a:off x="990600" y="5526751"/>
            <a:ext cx="7924800" cy="762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609600" y="4764751"/>
            <a:ext cx="2101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Cataneo BT" pitchFamily="66" charset="0"/>
                <a:cs typeface="Times New Roman" pitchFamily="18" charset="0"/>
              </a:rPr>
              <a:t>Example :</a:t>
            </a:r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6203950" y="5602951"/>
            <a:ext cx="2406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Arial"/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000000"/>
                </a:solidFill>
                <a:latin typeface="Arial"/>
                <a:cs typeface="Times New Roman" pitchFamily="18" charset="0"/>
              </a:rPr>
              <a:t>o</a:t>
            </a:r>
            <a:r>
              <a:rPr lang="en-US" sz="2800" b="1">
                <a:solidFill>
                  <a:srgbClr val="000000"/>
                </a:solidFill>
                <a:latin typeface="Arial"/>
                <a:cs typeface="Times New Roman" pitchFamily="18" charset="0"/>
              </a:rPr>
              <a:t>  = + 0.34 V</a:t>
            </a:r>
          </a:p>
        </p:txBody>
      </p:sp>
      <p:sp>
        <p:nvSpPr>
          <p:cNvPr id="11" name="Rectangle 48"/>
          <p:cNvSpPr>
            <a:spLocks noChangeArrowheads="1"/>
          </p:cNvSpPr>
          <p:nvPr/>
        </p:nvSpPr>
        <p:spPr bwMode="auto">
          <a:xfrm>
            <a:off x="6019800" y="4536151"/>
            <a:ext cx="944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99"/>
                </a:solidFill>
                <a:latin typeface="Arial"/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000099"/>
                </a:solidFill>
                <a:latin typeface="Arial"/>
                <a:cs typeface="Times New Roman" pitchFamily="18" charset="0"/>
              </a:rPr>
              <a:t>o</a:t>
            </a:r>
            <a:r>
              <a:rPr lang="en-US" sz="2800" b="1" baseline="-25000">
                <a:solidFill>
                  <a:srgbClr val="000099"/>
                </a:solidFill>
                <a:latin typeface="Arial"/>
                <a:cs typeface="Times New Roman" pitchFamily="18" charset="0"/>
              </a:rPr>
              <a:t>red</a:t>
            </a:r>
          </a:p>
        </p:txBody>
      </p:sp>
      <p:sp>
        <p:nvSpPr>
          <p:cNvPr id="12" name="AutoShape 49"/>
          <p:cNvSpPr>
            <a:spLocks noChangeArrowheads="1"/>
          </p:cNvSpPr>
          <p:nvPr/>
        </p:nvSpPr>
        <p:spPr bwMode="auto">
          <a:xfrm flipV="1">
            <a:off x="6324600" y="5069551"/>
            <a:ext cx="304800" cy="457200"/>
          </a:xfrm>
          <a:prstGeom prst="upArrow">
            <a:avLst>
              <a:gd name="adj1" fmla="val 50000"/>
              <a:gd name="adj2" fmla="val 37500"/>
            </a:avLst>
          </a:prstGeom>
          <a:solidFill>
            <a:srgbClr val="FF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Times New Roman" pitchFamily="18" charset="0"/>
            </a:endParaRPr>
          </a:p>
        </p:txBody>
      </p:sp>
      <p:sp>
        <p:nvSpPr>
          <p:cNvPr id="13" name="Text Box 73"/>
          <p:cNvSpPr txBox="1">
            <a:spLocks noChangeArrowheads="1"/>
          </p:cNvSpPr>
          <p:nvPr/>
        </p:nvSpPr>
        <p:spPr bwMode="auto">
          <a:xfrm>
            <a:off x="990600" y="5617239"/>
            <a:ext cx="5105400" cy="5191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Arial"/>
                <a:cs typeface="Arial"/>
              </a:rPr>
              <a:t>Cu</a:t>
            </a:r>
            <a:r>
              <a:rPr lang="en-US" sz="2800" b="1" baseline="30000">
                <a:solidFill>
                  <a:srgbClr val="000000"/>
                </a:solidFill>
                <a:latin typeface="Arial"/>
                <a:cs typeface="Arial"/>
              </a:rPr>
              <a:t>2+</a:t>
            </a:r>
            <a:r>
              <a:rPr lang="en-US" sz="2800" b="1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n-US" sz="2800" b="1" i="1">
                <a:solidFill>
                  <a:srgbClr val="000000"/>
                </a:solidFill>
                <a:latin typeface="Times" pitchFamily="18" charset="0"/>
                <a:cs typeface="Arial"/>
              </a:rPr>
              <a:t>aq</a:t>
            </a:r>
            <a:r>
              <a:rPr lang="en-US" sz="2800" b="1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n-US" sz="2800" b="1">
                <a:solidFill>
                  <a:srgbClr val="A50021"/>
                </a:solidFill>
                <a:latin typeface="Arial"/>
                <a:cs typeface="Arial"/>
              </a:rPr>
              <a:t>+ 2e</a:t>
            </a:r>
            <a:r>
              <a:rPr lang="en-US" sz="2800" b="1" baseline="3000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US" sz="2800" b="1">
                <a:solidFill>
                  <a:srgbClr val="000000"/>
                </a:solidFill>
                <a:latin typeface="Arial"/>
                <a:cs typeface="Arial"/>
              </a:rPr>
              <a:t>         Cu(</a:t>
            </a:r>
            <a:r>
              <a:rPr lang="en-US" sz="2800" b="1" i="1">
                <a:solidFill>
                  <a:srgbClr val="000000"/>
                </a:solidFill>
                <a:latin typeface="Times" pitchFamily="18" charset="0"/>
                <a:cs typeface="Arial"/>
              </a:rPr>
              <a:t>s</a:t>
            </a:r>
            <a:r>
              <a:rPr lang="en-US" sz="2800" b="1">
                <a:solidFill>
                  <a:srgbClr val="00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14" name="Line 74"/>
          <p:cNvSpPr>
            <a:spLocks noChangeShapeType="1"/>
          </p:cNvSpPr>
          <p:nvPr/>
        </p:nvSpPr>
        <p:spPr bwMode="auto">
          <a:xfrm>
            <a:off x="3505200" y="5907751"/>
            <a:ext cx="55245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grpSp>
        <p:nvGrpSpPr>
          <p:cNvPr id="15" name="Group 81"/>
          <p:cNvGrpSpPr>
            <a:grpSpLocks/>
          </p:cNvGrpSpPr>
          <p:nvPr/>
        </p:nvGrpSpPr>
        <p:grpSpPr bwMode="auto">
          <a:xfrm>
            <a:off x="7010400" y="4463126"/>
            <a:ext cx="1539875" cy="606425"/>
            <a:chOff x="1008" y="1601"/>
            <a:chExt cx="970" cy="382"/>
          </a:xfrm>
        </p:grpSpPr>
        <p:sp>
          <p:nvSpPr>
            <p:cNvPr id="16" name="Text Box 82"/>
            <p:cNvSpPr txBox="1">
              <a:spLocks noChangeArrowheads="1"/>
            </p:cNvSpPr>
            <p:nvPr/>
          </p:nvSpPr>
          <p:spPr bwMode="auto">
            <a:xfrm>
              <a:off x="1008" y="1618"/>
              <a:ext cx="97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i="1">
                  <a:solidFill>
                    <a:srgbClr val="009900"/>
                  </a:solidFill>
                  <a:latin typeface="Arial"/>
                  <a:cs typeface="Arial"/>
                </a:rPr>
                <a:t>E</a:t>
              </a:r>
              <a:r>
                <a:rPr lang="en-US" sz="3200" b="1" i="1" baseline="-25000">
                  <a:solidFill>
                    <a:srgbClr val="009900"/>
                  </a:solidFill>
                  <a:latin typeface="Arial"/>
                  <a:cs typeface="Arial"/>
                </a:rPr>
                <a:t>Cu    /Cu</a:t>
              </a:r>
              <a:endParaRPr lang="en-US" sz="2800" b="1" i="1">
                <a:solidFill>
                  <a:srgbClr val="009900"/>
                </a:solidFill>
                <a:latin typeface="Arial"/>
                <a:cs typeface="Arial"/>
              </a:endParaRPr>
            </a:p>
          </p:txBody>
        </p:sp>
        <p:sp>
          <p:nvSpPr>
            <p:cNvPr id="17" name="Text Box 83"/>
            <p:cNvSpPr txBox="1">
              <a:spLocks noChangeArrowheads="1"/>
            </p:cNvSpPr>
            <p:nvPr/>
          </p:nvSpPr>
          <p:spPr bwMode="auto">
            <a:xfrm>
              <a:off x="1424" y="1712"/>
              <a:ext cx="2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009900"/>
                  </a:solidFill>
                  <a:latin typeface="Arial"/>
                  <a:cs typeface="Arial"/>
                </a:rPr>
                <a:t>2+</a:t>
              </a:r>
            </a:p>
          </p:txBody>
        </p:sp>
        <p:sp>
          <p:nvSpPr>
            <p:cNvPr id="18" name="Text Box 84"/>
            <p:cNvSpPr txBox="1">
              <a:spLocks noChangeArrowheads="1"/>
            </p:cNvSpPr>
            <p:nvPr/>
          </p:nvSpPr>
          <p:spPr bwMode="auto">
            <a:xfrm>
              <a:off x="1200" y="1601"/>
              <a:ext cx="21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i="1">
                  <a:solidFill>
                    <a:srgbClr val="009900"/>
                  </a:solidFill>
                  <a:latin typeface="Arial"/>
                  <a:cs typeface="Arial"/>
                </a:rPr>
                <a:t>o</a:t>
              </a:r>
            </a:p>
          </p:txBody>
        </p:sp>
      </p:grpSp>
      <p:sp>
        <p:nvSpPr>
          <p:cNvPr id="19" name="Text Box 85"/>
          <p:cNvSpPr txBox="1">
            <a:spLocks noChangeArrowheads="1"/>
          </p:cNvSpPr>
          <p:nvPr/>
        </p:nvSpPr>
        <p:spPr bwMode="auto">
          <a:xfrm>
            <a:off x="3048000" y="4917151"/>
            <a:ext cx="1676400" cy="4572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Reduction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96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8" name="Text Box 88"/>
          <p:cNvSpPr txBox="1">
            <a:spLocks noChangeArrowheads="1"/>
          </p:cNvSpPr>
          <p:nvPr/>
        </p:nvSpPr>
        <p:spPr bwMode="auto">
          <a:xfrm>
            <a:off x="381000" y="21209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65138" indent="-465138" fontAlgn="base">
              <a:spcBef>
                <a:spcPct val="5000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The </a:t>
            </a:r>
            <a:r>
              <a:rPr lang="en-US" sz="2800" b="1">
                <a:solidFill>
                  <a:srgbClr val="0000CC"/>
                </a:solidFill>
                <a:cs typeface="Times New Roman" pitchFamily="18" charset="0"/>
              </a:rPr>
              <a:t>more positive </a:t>
            </a:r>
            <a:r>
              <a:rPr lang="en-US" sz="2800" b="1" i="1">
                <a:solidFill>
                  <a:srgbClr val="0000CC"/>
                </a:solidFill>
                <a:cs typeface="Times New Roman" pitchFamily="18" charset="0"/>
              </a:rPr>
              <a:t>E</a:t>
            </a:r>
            <a:r>
              <a:rPr lang="en-US" sz="2800" b="1" i="1" baseline="30000">
                <a:solidFill>
                  <a:srgbClr val="0000CC"/>
                </a:solidFill>
                <a:cs typeface="Times New Roman" pitchFamily="18" charset="0"/>
              </a:rPr>
              <a:t>o</a:t>
            </a:r>
            <a:r>
              <a:rPr lang="en-US" sz="2800" b="1" i="1" baseline="-25000">
                <a:solidFill>
                  <a:srgbClr val="0000CC"/>
                </a:solidFill>
                <a:cs typeface="Times New Roman" pitchFamily="18" charset="0"/>
              </a:rPr>
              <a:t>red</a:t>
            </a: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 (or less negative), the easier the species undergo reduction.</a:t>
            </a:r>
          </a:p>
        </p:txBody>
      </p:sp>
      <p:sp>
        <p:nvSpPr>
          <p:cNvPr id="71769" name="Text Box 89"/>
          <p:cNvSpPr txBox="1">
            <a:spLocks noChangeArrowheads="1"/>
          </p:cNvSpPr>
          <p:nvPr/>
        </p:nvSpPr>
        <p:spPr bwMode="auto">
          <a:xfrm>
            <a:off x="838200" y="3258503"/>
            <a:ext cx="6934200" cy="519112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Cu</a:t>
            </a:r>
            <a:r>
              <a:rPr lang="en-US" sz="2800" b="1" baseline="30000">
                <a:solidFill>
                  <a:srgbClr val="000000"/>
                </a:solidFill>
                <a:cs typeface="Times New Roman" pitchFamily="18" charset="0"/>
              </a:rPr>
              <a:t>2+  </a:t>
            </a: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is easier to be reduced than Zn</a:t>
            </a:r>
            <a:r>
              <a:rPr lang="en-US" sz="2800" b="1" baseline="30000">
                <a:solidFill>
                  <a:srgbClr val="000000"/>
                </a:solidFill>
                <a:cs typeface="Times New Roman" pitchFamily="18" charset="0"/>
              </a:rPr>
              <a:t>2+. </a:t>
            </a:r>
          </a:p>
        </p:txBody>
      </p:sp>
      <p:sp>
        <p:nvSpPr>
          <p:cNvPr id="71770" name="Rectangle 90"/>
          <p:cNvSpPr>
            <a:spLocks noChangeArrowheads="1"/>
          </p:cNvSpPr>
          <p:nvPr/>
        </p:nvSpPr>
        <p:spPr bwMode="auto">
          <a:xfrm>
            <a:off x="457200" y="1278890"/>
            <a:ext cx="2101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Cataneo BT" pitchFamily="66" charset="0"/>
                <a:cs typeface="Times New Roman" pitchFamily="18" charset="0"/>
              </a:rPr>
              <a:t>Example :</a:t>
            </a:r>
          </a:p>
        </p:txBody>
      </p:sp>
      <p:sp>
        <p:nvSpPr>
          <p:cNvPr id="54287" name="Text Box 91"/>
          <p:cNvSpPr txBox="1">
            <a:spLocks noChangeArrowheads="1"/>
          </p:cNvSpPr>
          <p:nvPr/>
        </p:nvSpPr>
        <p:spPr bwMode="auto">
          <a:xfrm>
            <a:off x="914400" y="1917065"/>
            <a:ext cx="4343400" cy="519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Zn</a:t>
            </a:r>
            <a:r>
              <a:rPr lang="en-US" sz="2800" b="1" baseline="30000" dirty="0">
                <a:solidFill>
                  <a:srgbClr val="000000"/>
                </a:solidFill>
              </a:rPr>
              <a:t>2+</a:t>
            </a:r>
            <a:r>
              <a:rPr lang="en-US" sz="2800" b="1" dirty="0">
                <a:solidFill>
                  <a:srgbClr val="000000"/>
                </a:solidFill>
              </a:rPr>
              <a:t>(</a:t>
            </a:r>
            <a:r>
              <a:rPr lang="en-US" sz="2800" b="1" i="1" dirty="0" err="1">
                <a:solidFill>
                  <a:srgbClr val="000000"/>
                </a:solidFill>
                <a:latin typeface="Times" pitchFamily="18" charset="0"/>
              </a:rPr>
              <a:t>aq</a:t>
            </a:r>
            <a:r>
              <a:rPr lang="en-US" sz="2800" b="1" dirty="0">
                <a:solidFill>
                  <a:srgbClr val="000000"/>
                </a:solidFill>
              </a:rPr>
              <a:t>) + 2e</a:t>
            </a:r>
            <a:r>
              <a:rPr lang="en-US" sz="2800" b="1" baseline="30000" dirty="0">
                <a:solidFill>
                  <a:srgbClr val="000000"/>
                </a:solidFill>
              </a:rPr>
              <a:t>- </a:t>
            </a:r>
            <a:r>
              <a:rPr lang="en-US" sz="2800" b="1" dirty="0">
                <a:solidFill>
                  <a:srgbClr val="000000"/>
                </a:solidFill>
              </a:rPr>
              <a:t>        Zn(</a:t>
            </a:r>
            <a:r>
              <a:rPr lang="en-US" sz="2800" b="1" i="1" dirty="0">
                <a:solidFill>
                  <a:srgbClr val="000000"/>
                </a:solidFill>
                <a:latin typeface="Times" pitchFamily="18" charset="0"/>
              </a:rPr>
              <a:t>s</a:t>
            </a:r>
            <a:r>
              <a:rPr lang="en-US" sz="2800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54288" name="Text Box 92"/>
          <p:cNvSpPr txBox="1">
            <a:spLocks noChangeArrowheads="1"/>
          </p:cNvSpPr>
          <p:nvPr/>
        </p:nvSpPr>
        <p:spPr bwMode="auto">
          <a:xfrm>
            <a:off x="838200" y="2588578"/>
            <a:ext cx="4495800" cy="5191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</a:rPr>
              <a:t>Cu</a:t>
            </a:r>
            <a:r>
              <a:rPr lang="en-US" sz="2800" b="1" baseline="30000">
                <a:solidFill>
                  <a:srgbClr val="000000"/>
                </a:solidFill>
              </a:rPr>
              <a:t>2+</a:t>
            </a:r>
            <a:r>
              <a:rPr lang="en-US" sz="2800" b="1">
                <a:solidFill>
                  <a:srgbClr val="000000"/>
                </a:solidFill>
              </a:rPr>
              <a:t>(</a:t>
            </a:r>
            <a:r>
              <a:rPr lang="en-US" sz="2800" b="1" i="1">
                <a:solidFill>
                  <a:srgbClr val="000000"/>
                </a:solidFill>
                <a:latin typeface="Times" pitchFamily="18" charset="0"/>
              </a:rPr>
              <a:t>aq</a:t>
            </a:r>
            <a:r>
              <a:rPr lang="en-US" sz="2800" b="1">
                <a:solidFill>
                  <a:srgbClr val="000000"/>
                </a:solidFill>
              </a:rPr>
              <a:t>) + 2e</a:t>
            </a:r>
            <a:r>
              <a:rPr lang="en-US" sz="2800" b="1" baseline="30000">
                <a:solidFill>
                  <a:srgbClr val="000000"/>
                </a:solidFill>
              </a:rPr>
              <a:t>- </a:t>
            </a:r>
            <a:r>
              <a:rPr lang="en-US" sz="2800" b="1">
                <a:solidFill>
                  <a:srgbClr val="000000"/>
                </a:solidFill>
              </a:rPr>
              <a:t>       Cu(</a:t>
            </a:r>
            <a:r>
              <a:rPr lang="en-US" sz="2800" b="1" i="1">
                <a:solidFill>
                  <a:srgbClr val="000000"/>
                </a:solidFill>
                <a:latin typeface="Times" pitchFamily="18" charset="0"/>
              </a:rPr>
              <a:t>s</a:t>
            </a:r>
            <a:r>
              <a:rPr lang="en-US" sz="2800" b="1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54289" name="Rectangle 93"/>
          <p:cNvSpPr>
            <a:spLocks noChangeArrowheads="1"/>
          </p:cNvSpPr>
          <p:nvPr/>
        </p:nvSpPr>
        <p:spPr bwMode="auto">
          <a:xfrm>
            <a:off x="5454650" y="1886903"/>
            <a:ext cx="2317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  = - 0.76 V</a:t>
            </a:r>
          </a:p>
        </p:txBody>
      </p:sp>
      <p:sp>
        <p:nvSpPr>
          <p:cNvPr id="54290" name="Rectangle 94"/>
          <p:cNvSpPr>
            <a:spLocks noChangeArrowheads="1"/>
          </p:cNvSpPr>
          <p:nvPr/>
        </p:nvSpPr>
        <p:spPr bwMode="auto">
          <a:xfrm>
            <a:off x="5441950" y="2572703"/>
            <a:ext cx="2406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  = + 0.34 V</a:t>
            </a:r>
          </a:p>
        </p:txBody>
      </p:sp>
      <p:sp>
        <p:nvSpPr>
          <p:cNvPr id="54291" name="Line 95"/>
          <p:cNvSpPr>
            <a:spLocks noChangeShapeType="1"/>
          </p:cNvSpPr>
          <p:nvPr/>
        </p:nvSpPr>
        <p:spPr bwMode="auto">
          <a:xfrm>
            <a:off x="3200400" y="2907665"/>
            <a:ext cx="609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54292" name="Line 96"/>
          <p:cNvSpPr>
            <a:spLocks noChangeShapeType="1"/>
          </p:cNvSpPr>
          <p:nvPr/>
        </p:nvSpPr>
        <p:spPr bwMode="auto">
          <a:xfrm>
            <a:off x="3352800" y="2237740"/>
            <a:ext cx="609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3866516"/>
            <a:ext cx="7182937" cy="2991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58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60" name="Rectangle 28"/>
          <p:cNvSpPr>
            <a:spLocks noChangeArrowheads="1"/>
          </p:cNvSpPr>
          <p:nvPr/>
        </p:nvSpPr>
        <p:spPr bwMode="auto">
          <a:xfrm>
            <a:off x="990600" y="2819400"/>
            <a:ext cx="7315200" cy="762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00036" name="Text Box 4"/>
          <p:cNvSpPr txBox="1">
            <a:spLocks noChangeArrowheads="1"/>
          </p:cNvSpPr>
          <p:nvPr/>
        </p:nvSpPr>
        <p:spPr bwMode="auto">
          <a:xfrm>
            <a:off x="457200" y="150813"/>
            <a:ext cx="84582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800" b="1" dirty="0">
                <a:solidFill>
                  <a:srgbClr val="000000"/>
                </a:solidFill>
              </a:rPr>
              <a:t>To obtain the </a:t>
            </a:r>
            <a:r>
              <a:rPr lang="en-US" sz="2800" b="1" dirty="0">
                <a:solidFill>
                  <a:srgbClr val="0000CC"/>
                </a:solidFill>
              </a:rPr>
              <a:t>standard oxidation potentials</a:t>
            </a:r>
            <a:r>
              <a:rPr lang="en-US" sz="2800" b="1" dirty="0">
                <a:solidFill>
                  <a:srgbClr val="000000"/>
                </a:solidFill>
              </a:rPr>
              <a:t>, the reduction half-reactions are reversed and t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he sign of </a:t>
            </a:r>
            <a:r>
              <a:rPr lang="en-US" sz="2800" b="1" i="1" dirty="0" err="1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en-US" sz="2800" b="1" i="1" baseline="30000" dirty="0" err="1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n-US" sz="2800" b="1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changes.</a:t>
            </a:r>
          </a:p>
        </p:txBody>
      </p:sp>
      <p:sp>
        <p:nvSpPr>
          <p:cNvPr id="300038" name="Rectangle 6"/>
          <p:cNvSpPr>
            <a:spLocks noChangeArrowheads="1"/>
          </p:cNvSpPr>
          <p:nvPr/>
        </p:nvSpPr>
        <p:spPr bwMode="auto">
          <a:xfrm>
            <a:off x="990600" y="4953000"/>
            <a:ext cx="7315200" cy="762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00039" name="Rectangle 7"/>
          <p:cNvSpPr>
            <a:spLocks noChangeArrowheads="1"/>
          </p:cNvSpPr>
          <p:nvPr/>
        </p:nvSpPr>
        <p:spPr bwMode="auto">
          <a:xfrm>
            <a:off x="5724525" y="5029200"/>
            <a:ext cx="2416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 E</a:t>
            </a:r>
            <a:r>
              <a:rPr lang="en-US" sz="2800" b="1" baseline="3000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  = - 0.34 V</a:t>
            </a:r>
          </a:p>
        </p:txBody>
      </p:sp>
      <p:sp>
        <p:nvSpPr>
          <p:cNvPr id="300040" name="Rectangle 8"/>
          <p:cNvSpPr>
            <a:spLocks noChangeArrowheads="1"/>
          </p:cNvSpPr>
          <p:nvPr/>
        </p:nvSpPr>
        <p:spPr bwMode="auto">
          <a:xfrm>
            <a:off x="5715000" y="3976688"/>
            <a:ext cx="850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000099"/>
                </a:solidFill>
                <a:cs typeface="Times New Roman" pitchFamily="18" charset="0"/>
              </a:rPr>
              <a:t>o</a:t>
            </a:r>
            <a:r>
              <a:rPr lang="en-US" sz="2800" b="1" baseline="-25000">
                <a:solidFill>
                  <a:srgbClr val="000099"/>
                </a:solidFill>
                <a:cs typeface="Times New Roman" pitchFamily="18" charset="0"/>
              </a:rPr>
              <a:t>ox</a:t>
            </a:r>
          </a:p>
        </p:txBody>
      </p:sp>
      <p:sp>
        <p:nvSpPr>
          <p:cNvPr id="300041" name="Text Box 9"/>
          <p:cNvSpPr txBox="1">
            <a:spLocks noChangeArrowheads="1"/>
          </p:cNvSpPr>
          <p:nvPr/>
        </p:nvSpPr>
        <p:spPr bwMode="auto">
          <a:xfrm>
            <a:off x="1066800" y="5119688"/>
            <a:ext cx="4419600" cy="5191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</a:rPr>
              <a:t>Cu(</a:t>
            </a:r>
            <a:r>
              <a:rPr lang="en-US" sz="2800" b="1" i="1">
                <a:solidFill>
                  <a:srgbClr val="000000"/>
                </a:solidFill>
                <a:latin typeface="Times" pitchFamily="18" charset="0"/>
              </a:rPr>
              <a:t>s</a:t>
            </a:r>
            <a:r>
              <a:rPr lang="en-US" sz="2800" b="1">
                <a:solidFill>
                  <a:srgbClr val="000000"/>
                </a:solidFill>
              </a:rPr>
              <a:t>)          Cu </a:t>
            </a:r>
            <a:r>
              <a:rPr lang="en-US" sz="2800" b="1" baseline="30000">
                <a:solidFill>
                  <a:srgbClr val="000000"/>
                </a:solidFill>
              </a:rPr>
              <a:t>2+</a:t>
            </a:r>
            <a:r>
              <a:rPr lang="en-US" sz="2800" b="1">
                <a:solidFill>
                  <a:srgbClr val="000000"/>
                </a:solidFill>
              </a:rPr>
              <a:t>(</a:t>
            </a:r>
            <a:r>
              <a:rPr lang="en-US" sz="2800" b="1" i="1">
                <a:solidFill>
                  <a:srgbClr val="000000"/>
                </a:solidFill>
                <a:latin typeface="Times" pitchFamily="18" charset="0"/>
              </a:rPr>
              <a:t>aq</a:t>
            </a:r>
            <a:r>
              <a:rPr lang="en-US" sz="2800" b="1">
                <a:solidFill>
                  <a:srgbClr val="000000"/>
                </a:solidFill>
              </a:rPr>
              <a:t>) </a:t>
            </a:r>
            <a:r>
              <a:rPr lang="en-US" sz="2800" b="1">
                <a:solidFill>
                  <a:srgbClr val="A50021"/>
                </a:solidFill>
              </a:rPr>
              <a:t>+ 2e</a:t>
            </a:r>
            <a:r>
              <a:rPr lang="en-US" sz="2800" b="1" baseline="30000">
                <a:solidFill>
                  <a:srgbClr val="A50021"/>
                </a:solidFill>
              </a:rPr>
              <a:t>-</a:t>
            </a:r>
            <a:r>
              <a:rPr lang="en-US" sz="2800" b="1" baseline="30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00042" name="Line 10"/>
          <p:cNvSpPr>
            <a:spLocks noChangeShapeType="1"/>
          </p:cNvSpPr>
          <p:nvPr/>
        </p:nvSpPr>
        <p:spPr bwMode="auto">
          <a:xfrm>
            <a:off x="2286000" y="5410200"/>
            <a:ext cx="55245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946900" y="3962400"/>
            <a:ext cx="1511300" cy="606425"/>
            <a:chOff x="3024" y="3168"/>
            <a:chExt cx="952" cy="382"/>
          </a:xfrm>
        </p:grpSpPr>
        <p:sp>
          <p:nvSpPr>
            <p:cNvPr id="56343" name="Text Box 12"/>
            <p:cNvSpPr txBox="1">
              <a:spLocks noChangeArrowheads="1"/>
            </p:cNvSpPr>
            <p:nvPr/>
          </p:nvSpPr>
          <p:spPr bwMode="auto">
            <a:xfrm>
              <a:off x="3024" y="3185"/>
              <a:ext cx="78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i="1" dirty="0" err="1">
                  <a:solidFill>
                    <a:srgbClr val="008000"/>
                  </a:solidFill>
                </a:rPr>
                <a:t>E</a:t>
              </a:r>
              <a:r>
                <a:rPr lang="en-US" sz="3200" b="1" i="1" baseline="-25000" dirty="0" err="1">
                  <a:solidFill>
                    <a:srgbClr val="008000"/>
                  </a:solidFill>
                </a:rPr>
                <a:t>Cu</a:t>
              </a:r>
              <a:r>
                <a:rPr lang="en-US" sz="3200" b="1" i="1" baseline="-25000" dirty="0">
                  <a:solidFill>
                    <a:srgbClr val="008000"/>
                  </a:solidFill>
                </a:rPr>
                <a:t>/Cu</a:t>
              </a:r>
              <a:endParaRPr lang="en-US" sz="2800" b="1" i="1" dirty="0">
                <a:solidFill>
                  <a:srgbClr val="000000"/>
                </a:solidFill>
              </a:endParaRPr>
            </a:p>
          </p:txBody>
        </p:sp>
        <p:sp>
          <p:nvSpPr>
            <p:cNvPr id="56344" name="Text Box 13"/>
            <p:cNvSpPr txBox="1">
              <a:spLocks noChangeArrowheads="1"/>
            </p:cNvSpPr>
            <p:nvPr/>
          </p:nvSpPr>
          <p:spPr bwMode="auto">
            <a:xfrm>
              <a:off x="3696" y="3273"/>
              <a:ext cx="2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008000"/>
                  </a:solidFill>
                </a:rPr>
                <a:t>2+</a:t>
              </a:r>
            </a:p>
          </p:txBody>
        </p:sp>
        <p:sp>
          <p:nvSpPr>
            <p:cNvPr id="56345" name="Text Box 14"/>
            <p:cNvSpPr txBox="1">
              <a:spLocks noChangeArrowheads="1"/>
            </p:cNvSpPr>
            <p:nvPr/>
          </p:nvSpPr>
          <p:spPr bwMode="auto">
            <a:xfrm>
              <a:off x="3216" y="3168"/>
              <a:ext cx="21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i="1">
                  <a:solidFill>
                    <a:srgbClr val="008000"/>
                  </a:solidFill>
                </a:rPr>
                <a:t>o</a:t>
              </a:r>
            </a:p>
          </p:txBody>
        </p:sp>
      </p:grpSp>
      <p:sp>
        <p:nvSpPr>
          <p:cNvPr id="300047" name="Text Box 15"/>
          <p:cNvSpPr txBox="1">
            <a:spLocks noChangeArrowheads="1"/>
          </p:cNvSpPr>
          <p:nvPr/>
        </p:nvSpPr>
        <p:spPr bwMode="auto">
          <a:xfrm>
            <a:off x="2667000" y="4419600"/>
            <a:ext cx="16764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Oxidation</a:t>
            </a:r>
          </a:p>
        </p:txBody>
      </p:sp>
      <p:sp>
        <p:nvSpPr>
          <p:cNvPr id="300048" name="AutoShape 16"/>
          <p:cNvSpPr>
            <a:spLocks noChangeArrowheads="1"/>
          </p:cNvSpPr>
          <p:nvPr/>
        </p:nvSpPr>
        <p:spPr bwMode="auto">
          <a:xfrm flipV="1">
            <a:off x="5867400" y="4572000"/>
            <a:ext cx="304800" cy="457200"/>
          </a:xfrm>
          <a:prstGeom prst="upArrow">
            <a:avLst>
              <a:gd name="adj1" fmla="val 50000"/>
              <a:gd name="adj2" fmla="val 37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00049" name="Rectangle 17"/>
          <p:cNvSpPr>
            <a:spLocks noChangeArrowheads="1"/>
          </p:cNvSpPr>
          <p:nvPr/>
        </p:nvSpPr>
        <p:spPr bwMode="auto">
          <a:xfrm>
            <a:off x="609600" y="1676400"/>
            <a:ext cx="2101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Cataneo BT" pitchFamily="66" charset="0"/>
                <a:cs typeface="Times New Roman" pitchFamily="18" charset="0"/>
              </a:rPr>
              <a:t>Example :</a:t>
            </a:r>
          </a:p>
        </p:txBody>
      </p:sp>
      <p:sp>
        <p:nvSpPr>
          <p:cNvPr id="300050" name="Rectangle 18"/>
          <p:cNvSpPr>
            <a:spLocks noChangeArrowheads="1"/>
          </p:cNvSpPr>
          <p:nvPr/>
        </p:nvSpPr>
        <p:spPr bwMode="auto">
          <a:xfrm>
            <a:off x="5943600" y="2909888"/>
            <a:ext cx="2406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  = + 0.34 V</a:t>
            </a:r>
          </a:p>
        </p:txBody>
      </p:sp>
      <p:sp>
        <p:nvSpPr>
          <p:cNvPr id="300051" name="Rectangle 19"/>
          <p:cNvSpPr>
            <a:spLocks noChangeArrowheads="1"/>
          </p:cNvSpPr>
          <p:nvPr/>
        </p:nvSpPr>
        <p:spPr bwMode="auto">
          <a:xfrm>
            <a:off x="5867400" y="1749425"/>
            <a:ext cx="944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000099"/>
                </a:solidFill>
                <a:cs typeface="Times New Roman" pitchFamily="18" charset="0"/>
              </a:rPr>
              <a:t>o</a:t>
            </a:r>
            <a:r>
              <a:rPr lang="en-US" sz="2800" b="1" baseline="-25000">
                <a:solidFill>
                  <a:srgbClr val="000099"/>
                </a:solidFill>
                <a:cs typeface="Times New Roman" pitchFamily="18" charset="0"/>
              </a:rPr>
              <a:t>red</a:t>
            </a:r>
          </a:p>
        </p:txBody>
      </p:sp>
      <p:sp>
        <p:nvSpPr>
          <p:cNvPr id="300052" name="AutoShape 20"/>
          <p:cNvSpPr>
            <a:spLocks noChangeArrowheads="1"/>
          </p:cNvSpPr>
          <p:nvPr/>
        </p:nvSpPr>
        <p:spPr bwMode="auto">
          <a:xfrm flipV="1">
            <a:off x="6172200" y="2282825"/>
            <a:ext cx="304800" cy="457200"/>
          </a:xfrm>
          <a:prstGeom prst="upArrow">
            <a:avLst>
              <a:gd name="adj1" fmla="val 50000"/>
              <a:gd name="adj2" fmla="val 37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00053" name="Text Box 21"/>
          <p:cNvSpPr txBox="1">
            <a:spLocks noChangeArrowheads="1"/>
          </p:cNvSpPr>
          <p:nvPr/>
        </p:nvSpPr>
        <p:spPr bwMode="auto">
          <a:xfrm>
            <a:off x="990600" y="2909888"/>
            <a:ext cx="5105400" cy="5191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</a:rPr>
              <a:t>Cu</a:t>
            </a:r>
            <a:r>
              <a:rPr lang="en-US" sz="2800" b="1" baseline="30000">
                <a:solidFill>
                  <a:srgbClr val="000000"/>
                </a:solidFill>
              </a:rPr>
              <a:t>2+</a:t>
            </a:r>
            <a:r>
              <a:rPr lang="en-US" sz="2800" b="1">
                <a:solidFill>
                  <a:srgbClr val="000000"/>
                </a:solidFill>
              </a:rPr>
              <a:t>(</a:t>
            </a:r>
            <a:r>
              <a:rPr lang="en-US" sz="2800" b="1" i="1">
                <a:solidFill>
                  <a:srgbClr val="000000"/>
                </a:solidFill>
                <a:latin typeface="Times" pitchFamily="18" charset="0"/>
              </a:rPr>
              <a:t>aq</a:t>
            </a:r>
            <a:r>
              <a:rPr lang="en-US" sz="2800" b="1">
                <a:solidFill>
                  <a:srgbClr val="000000"/>
                </a:solidFill>
              </a:rPr>
              <a:t>) </a:t>
            </a:r>
            <a:r>
              <a:rPr lang="en-US" sz="2800" b="1">
                <a:solidFill>
                  <a:srgbClr val="A50021"/>
                </a:solidFill>
              </a:rPr>
              <a:t>+ 2e</a:t>
            </a:r>
            <a:r>
              <a:rPr lang="en-US" sz="2800" b="1" baseline="30000">
                <a:solidFill>
                  <a:srgbClr val="000000"/>
                </a:solidFill>
              </a:rPr>
              <a:t>- </a:t>
            </a:r>
            <a:r>
              <a:rPr lang="en-US" sz="2800" b="1">
                <a:solidFill>
                  <a:srgbClr val="000000"/>
                </a:solidFill>
              </a:rPr>
              <a:t>         Cu(</a:t>
            </a:r>
            <a:r>
              <a:rPr lang="en-US" sz="2800" b="1" i="1">
                <a:solidFill>
                  <a:srgbClr val="000000"/>
                </a:solidFill>
                <a:latin typeface="Times" pitchFamily="18" charset="0"/>
              </a:rPr>
              <a:t>s</a:t>
            </a:r>
            <a:r>
              <a:rPr lang="en-US" sz="2800" b="1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300054" name="Line 22"/>
          <p:cNvSpPr>
            <a:spLocks noChangeShapeType="1"/>
          </p:cNvSpPr>
          <p:nvPr/>
        </p:nvSpPr>
        <p:spPr bwMode="auto">
          <a:xfrm>
            <a:off x="3562350" y="3200400"/>
            <a:ext cx="55245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6994525" y="1676400"/>
            <a:ext cx="1539875" cy="606425"/>
            <a:chOff x="1008" y="1601"/>
            <a:chExt cx="970" cy="382"/>
          </a:xfrm>
        </p:grpSpPr>
        <p:sp>
          <p:nvSpPr>
            <p:cNvPr id="56340" name="Text Box 24"/>
            <p:cNvSpPr txBox="1">
              <a:spLocks noChangeArrowheads="1"/>
            </p:cNvSpPr>
            <p:nvPr/>
          </p:nvSpPr>
          <p:spPr bwMode="auto">
            <a:xfrm>
              <a:off x="1008" y="1618"/>
              <a:ext cx="97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i="1">
                  <a:solidFill>
                    <a:srgbClr val="009900"/>
                  </a:solidFill>
                </a:rPr>
                <a:t>E</a:t>
              </a:r>
              <a:r>
                <a:rPr lang="en-US" sz="3200" b="1" i="1" baseline="-25000">
                  <a:solidFill>
                    <a:srgbClr val="009900"/>
                  </a:solidFill>
                </a:rPr>
                <a:t>Cu    /Cu</a:t>
              </a:r>
              <a:endParaRPr lang="en-US" sz="2800" b="1" i="1">
                <a:solidFill>
                  <a:srgbClr val="009900"/>
                </a:solidFill>
              </a:endParaRPr>
            </a:p>
          </p:txBody>
        </p:sp>
        <p:sp>
          <p:nvSpPr>
            <p:cNvPr id="56341" name="Text Box 25"/>
            <p:cNvSpPr txBox="1">
              <a:spLocks noChangeArrowheads="1"/>
            </p:cNvSpPr>
            <p:nvPr/>
          </p:nvSpPr>
          <p:spPr bwMode="auto">
            <a:xfrm>
              <a:off x="1424" y="1712"/>
              <a:ext cx="2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009900"/>
                  </a:solidFill>
                </a:rPr>
                <a:t>2+</a:t>
              </a:r>
            </a:p>
          </p:txBody>
        </p:sp>
        <p:sp>
          <p:nvSpPr>
            <p:cNvPr id="56342" name="Text Box 26"/>
            <p:cNvSpPr txBox="1">
              <a:spLocks noChangeArrowheads="1"/>
            </p:cNvSpPr>
            <p:nvPr/>
          </p:nvSpPr>
          <p:spPr bwMode="auto">
            <a:xfrm>
              <a:off x="1200" y="1601"/>
              <a:ext cx="21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i="1" dirty="0">
                  <a:solidFill>
                    <a:srgbClr val="009900"/>
                  </a:solidFill>
                </a:rPr>
                <a:t>o</a:t>
              </a:r>
            </a:p>
          </p:txBody>
        </p:sp>
      </p:grpSp>
      <p:sp>
        <p:nvSpPr>
          <p:cNvPr id="300059" name="Text Box 27"/>
          <p:cNvSpPr txBox="1">
            <a:spLocks noChangeArrowheads="1"/>
          </p:cNvSpPr>
          <p:nvPr/>
        </p:nvSpPr>
        <p:spPr bwMode="auto">
          <a:xfrm>
            <a:off x="2895600" y="2209800"/>
            <a:ext cx="16764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Reduction</a:t>
            </a:r>
          </a:p>
        </p:txBody>
      </p:sp>
    </p:spTree>
    <p:extLst>
      <p:ext uri="{BB962C8B-B14F-4D97-AF65-F5344CB8AC3E}">
        <p14:creationId xmlns:p14="http://schemas.microsoft.com/office/powerpoint/2010/main" val="415642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85" name="Text Box 37"/>
          <p:cNvSpPr txBox="1">
            <a:spLocks noChangeArrowheads="1"/>
          </p:cNvSpPr>
          <p:nvPr/>
        </p:nvSpPr>
        <p:spPr bwMode="auto">
          <a:xfrm>
            <a:off x="381000" y="102275"/>
            <a:ext cx="85344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65138" indent="-465138" fontAlgn="base">
              <a:spcBef>
                <a:spcPct val="5000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The </a:t>
            </a: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more –</a:t>
            </a:r>
            <a:r>
              <a:rPr lang="en-US" sz="2800" b="1" dirty="0" err="1" smtClean="0">
                <a:solidFill>
                  <a:srgbClr val="0000CC"/>
                </a:solidFill>
                <a:cs typeface="Times New Roman" pitchFamily="18" charset="0"/>
              </a:rPr>
              <a:t>ve</a:t>
            </a: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 the </a:t>
            </a:r>
            <a:r>
              <a:rPr lang="en-US" sz="2800" b="1" dirty="0" err="1" smtClean="0">
                <a:solidFill>
                  <a:srgbClr val="0000CC"/>
                </a:solidFill>
                <a:cs typeface="Times New Roman" pitchFamily="18" charset="0"/>
              </a:rPr>
              <a:t>E</a:t>
            </a:r>
            <a:r>
              <a:rPr lang="en-US" sz="2800" b="1" baseline="30000" dirty="0" err="1" smtClean="0">
                <a:solidFill>
                  <a:srgbClr val="0000CC"/>
                </a:solidFill>
                <a:cs typeface="Times New Roman" pitchFamily="18" charset="0"/>
              </a:rPr>
              <a:t>o</a:t>
            </a:r>
            <a:r>
              <a:rPr lang="en-US" sz="2800" b="1" baseline="-25000" dirty="0" err="1" smtClean="0">
                <a:solidFill>
                  <a:srgbClr val="0000CC"/>
                </a:solidFill>
                <a:cs typeface="Times New Roman" pitchFamily="18" charset="0"/>
              </a:rPr>
              <a:t>red</a:t>
            </a: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value, the greater tendency for the </a:t>
            </a:r>
            <a:r>
              <a:rPr lang="en-US" sz="2800" b="1" dirty="0" smtClean="0">
                <a:solidFill>
                  <a:srgbClr val="CC0099"/>
                </a:solidFill>
                <a:cs typeface="Times New Roman" pitchFamily="18" charset="0"/>
              </a:rPr>
              <a:t>reverse reaction (oxidation) 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to occur </a:t>
            </a: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or</a:t>
            </a:r>
          </a:p>
          <a:p>
            <a:pPr marL="465138" indent="-465138" fontAlgn="base">
              <a:spcBef>
                <a:spcPct val="5000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more </a:t>
            </a: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+</a:t>
            </a:r>
            <a:r>
              <a:rPr lang="en-US" sz="2800" b="1" dirty="0" err="1" smtClean="0">
                <a:solidFill>
                  <a:srgbClr val="0000CC"/>
                </a:solidFill>
                <a:cs typeface="Times New Roman" pitchFamily="18" charset="0"/>
              </a:rPr>
              <a:t>ve</a:t>
            </a: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cs typeface="Times New Roman" pitchFamily="18" charset="0"/>
              </a:rPr>
              <a:t>E</a:t>
            </a:r>
            <a:r>
              <a:rPr lang="en-US" sz="2800" b="1" i="1" baseline="30000" dirty="0" err="1">
                <a:solidFill>
                  <a:srgbClr val="0000CC"/>
                </a:solidFill>
                <a:cs typeface="Times New Roman" pitchFamily="18" charset="0"/>
              </a:rPr>
              <a:t>o</a:t>
            </a:r>
            <a:r>
              <a:rPr lang="en-US" sz="2800" b="1" i="1" baseline="-25000" dirty="0" err="1">
                <a:solidFill>
                  <a:srgbClr val="0000CC"/>
                </a:solidFill>
                <a:cs typeface="Times New Roman" pitchFamily="18" charset="0"/>
              </a:rPr>
              <a:t>ox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(or less 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000000"/>
                </a:solidFill>
                <a:cs typeface="Times New Roman" pitchFamily="18" charset="0"/>
              </a:rPr>
              <a:t>ve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), 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rgbClr val="CC0099"/>
                </a:solidFill>
                <a:cs typeface="Times New Roman" pitchFamily="18" charset="0"/>
              </a:rPr>
              <a:t>easier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the species </a:t>
            </a:r>
            <a:r>
              <a:rPr lang="en-US" sz="2800" b="1" dirty="0">
                <a:solidFill>
                  <a:srgbClr val="CC0099"/>
                </a:solidFill>
                <a:cs typeface="Times New Roman" pitchFamily="18" charset="0"/>
              </a:rPr>
              <a:t>undergo oxidation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57347" name="Text Box 38"/>
          <p:cNvSpPr txBox="1">
            <a:spLocks noChangeArrowheads="1"/>
          </p:cNvSpPr>
          <p:nvPr/>
        </p:nvSpPr>
        <p:spPr bwMode="auto">
          <a:xfrm>
            <a:off x="914400" y="2986087"/>
            <a:ext cx="4343400" cy="519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Arial Narrow" pitchFamily="34" charset="0"/>
              </a:rPr>
              <a:t>Zn</a:t>
            </a:r>
            <a:r>
              <a:rPr lang="en-US" sz="2800" b="1" baseline="30000" dirty="0">
                <a:solidFill>
                  <a:srgbClr val="000000"/>
                </a:solidFill>
                <a:latin typeface="Arial Narrow" pitchFamily="34" charset="0"/>
              </a:rPr>
              <a:t>2+</a:t>
            </a:r>
            <a:r>
              <a:rPr lang="en-US" sz="2800" b="1" dirty="0">
                <a:solidFill>
                  <a:srgbClr val="000000"/>
                </a:solidFill>
                <a:latin typeface="Arial Narrow" pitchFamily="34" charset="0"/>
              </a:rPr>
              <a:t>(</a:t>
            </a:r>
            <a:r>
              <a:rPr lang="en-US" sz="2800" b="1" i="1" dirty="0" err="1">
                <a:solidFill>
                  <a:srgbClr val="000000"/>
                </a:solidFill>
                <a:latin typeface="Arial Narrow" pitchFamily="34" charset="0"/>
              </a:rPr>
              <a:t>aq</a:t>
            </a:r>
            <a:r>
              <a:rPr lang="en-US" sz="2800" b="1" dirty="0">
                <a:solidFill>
                  <a:srgbClr val="000000"/>
                </a:solidFill>
                <a:latin typeface="Arial Narrow" pitchFamily="34" charset="0"/>
              </a:rPr>
              <a:t>) + 2e</a:t>
            </a:r>
            <a:r>
              <a:rPr lang="en-US" sz="2800" b="1" baseline="30000" dirty="0">
                <a:solidFill>
                  <a:srgbClr val="000000"/>
                </a:solidFill>
                <a:latin typeface="Arial Narrow" pitchFamily="34" charset="0"/>
              </a:rPr>
              <a:t>- </a:t>
            </a:r>
            <a:r>
              <a:rPr lang="en-US" sz="2800" b="1" dirty="0">
                <a:solidFill>
                  <a:srgbClr val="000000"/>
                </a:solidFill>
                <a:latin typeface="Arial Narrow" pitchFamily="34" charset="0"/>
              </a:rPr>
              <a:t>        Zn(</a:t>
            </a:r>
            <a:r>
              <a:rPr lang="en-US" sz="2800" b="1" i="1" dirty="0">
                <a:solidFill>
                  <a:srgbClr val="000000"/>
                </a:solidFill>
                <a:latin typeface="Arial Narrow" pitchFamily="34" charset="0"/>
              </a:rPr>
              <a:t>s</a:t>
            </a:r>
            <a:r>
              <a:rPr lang="en-US" sz="2800" b="1" dirty="0">
                <a:solidFill>
                  <a:srgbClr val="000000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57348" name="Text Box 39"/>
          <p:cNvSpPr txBox="1">
            <a:spLocks noChangeArrowheads="1"/>
          </p:cNvSpPr>
          <p:nvPr/>
        </p:nvSpPr>
        <p:spPr bwMode="auto">
          <a:xfrm>
            <a:off x="838200" y="3671887"/>
            <a:ext cx="4495800" cy="519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Arial Narrow" pitchFamily="34" charset="0"/>
              </a:rPr>
              <a:t>Cu</a:t>
            </a:r>
            <a:r>
              <a:rPr lang="en-US" sz="2800" b="1" baseline="30000">
                <a:solidFill>
                  <a:srgbClr val="000000"/>
                </a:solidFill>
                <a:latin typeface="Arial Narrow" pitchFamily="34" charset="0"/>
              </a:rPr>
              <a:t>2+</a:t>
            </a:r>
            <a:r>
              <a:rPr lang="en-US" sz="2800" b="1">
                <a:solidFill>
                  <a:srgbClr val="000000"/>
                </a:solidFill>
                <a:latin typeface="Arial Narrow" pitchFamily="34" charset="0"/>
              </a:rPr>
              <a:t>(</a:t>
            </a:r>
            <a:r>
              <a:rPr lang="en-US" sz="2800" b="1" i="1">
                <a:solidFill>
                  <a:srgbClr val="000000"/>
                </a:solidFill>
                <a:latin typeface="Arial Narrow" pitchFamily="34" charset="0"/>
              </a:rPr>
              <a:t>aq</a:t>
            </a:r>
            <a:r>
              <a:rPr lang="en-US" sz="2800" b="1">
                <a:solidFill>
                  <a:srgbClr val="000000"/>
                </a:solidFill>
                <a:latin typeface="Arial Narrow" pitchFamily="34" charset="0"/>
              </a:rPr>
              <a:t>) + 2e</a:t>
            </a:r>
            <a:r>
              <a:rPr lang="en-US" sz="2800" b="1" baseline="30000">
                <a:solidFill>
                  <a:srgbClr val="000000"/>
                </a:solidFill>
                <a:latin typeface="Arial Narrow" pitchFamily="34" charset="0"/>
              </a:rPr>
              <a:t>- </a:t>
            </a:r>
            <a:r>
              <a:rPr lang="en-US" sz="2800" b="1">
                <a:solidFill>
                  <a:srgbClr val="000000"/>
                </a:solidFill>
                <a:latin typeface="Arial Narrow" pitchFamily="34" charset="0"/>
              </a:rPr>
              <a:t>        Cu(</a:t>
            </a:r>
            <a:r>
              <a:rPr lang="en-US" sz="2800" b="1" i="1">
                <a:solidFill>
                  <a:srgbClr val="000000"/>
                </a:solidFill>
                <a:latin typeface="Arial Narrow" pitchFamily="34" charset="0"/>
              </a:rPr>
              <a:t>s</a:t>
            </a:r>
            <a:r>
              <a:rPr lang="en-US" sz="2800" b="1">
                <a:solidFill>
                  <a:srgbClr val="000000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57349" name="Rectangle 40"/>
          <p:cNvSpPr>
            <a:spLocks noChangeArrowheads="1"/>
          </p:cNvSpPr>
          <p:nvPr/>
        </p:nvSpPr>
        <p:spPr bwMode="auto">
          <a:xfrm>
            <a:off x="4660900" y="2986087"/>
            <a:ext cx="1933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E</a:t>
            </a:r>
            <a:r>
              <a:rPr lang="en-US" sz="2800" b="1" baseline="30000" dirty="0" err="1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o</a:t>
            </a:r>
            <a:r>
              <a:rPr lang="en-US" sz="2800" b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 = - 0.76 V</a:t>
            </a:r>
          </a:p>
        </p:txBody>
      </p:sp>
      <p:sp>
        <p:nvSpPr>
          <p:cNvPr id="57350" name="Rectangle 41"/>
          <p:cNvSpPr>
            <a:spLocks noChangeArrowheads="1"/>
          </p:cNvSpPr>
          <p:nvPr/>
        </p:nvSpPr>
        <p:spPr bwMode="auto">
          <a:xfrm>
            <a:off x="4648200" y="3686175"/>
            <a:ext cx="200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o</a:t>
            </a:r>
            <a:r>
              <a:rPr lang="en-US" sz="2800" b="1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 = + 0.34 V</a:t>
            </a:r>
          </a:p>
        </p:txBody>
      </p:sp>
      <p:sp>
        <p:nvSpPr>
          <p:cNvPr id="57351" name="Line 42"/>
          <p:cNvSpPr>
            <a:spLocks noChangeShapeType="1"/>
          </p:cNvSpPr>
          <p:nvPr/>
        </p:nvSpPr>
        <p:spPr bwMode="auto">
          <a:xfrm>
            <a:off x="2895600" y="3914775"/>
            <a:ext cx="609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57352" name="Line 43"/>
          <p:cNvSpPr>
            <a:spLocks noChangeShapeType="1"/>
          </p:cNvSpPr>
          <p:nvPr/>
        </p:nvSpPr>
        <p:spPr bwMode="auto">
          <a:xfrm>
            <a:off x="2895600" y="3276600"/>
            <a:ext cx="609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30095" name="Text Box 47"/>
          <p:cNvSpPr txBox="1">
            <a:spLocks noChangeArrowheads="1"/>
          </p:cNvSpPr>
          <p:nvPr/>
        </p:nvSpPr>
        <p:spPr bwMode="auto">
          <a:xfrm>
            <a:off x="914400" y="5576887"/>
            <a:ext cx="6934200" cy="5191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Zn</a:t>
            </a:r>
            <a:r>
              <a:rPr lang="en-US" sz="2800" b="1" baseline="30000" dirty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is easier to be </a:t>
            </a:r>
            <a:r>
              <a:rPr lang="en-US" sz="2800" b="1" dirty="0" err="1">
                <a:solidFill>
                  <a:srgbClr val="FF0000"/>
                </a:solidFill>
                <a:cs typeface="Times New Roman" pitchFamily="18" charset="0"/>
              </a:rPr>
              <a:t>oxidised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than Cu.</a:t>
            </a:r>
            <a:endParaRPr lang="en-US" sz="2800" b="1" baseline="300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57354" name="Rectangle 51"/>
          <p:cNvSpPr>
            <a:spLocks noChangeArrowheads="1"/>
          </p:cNvSpPr>
          <p:nvPr/>
        </p:nvSpPr>
        <p:spPr bwMode="auto">
          <a:xfrm>
            <a:off x="6934200" y="2986087"/>
            <a:ext cx="2236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CC0099"/>
                </a:solidFill>
                <a:latin typeface="Arial Narrow" pitchFamily="34" charset="0"/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CC0099"/>
                </a:solidFill>
                <a:latin typeface="Arial Narrow" pitchFamily="34" charset="0"/>
                <a:cs typeface="Times New Roman" pitchFamily="18" charset="0"/>
              </a:rPr>
              <a:t>o</a:t>
            </a:r>
            <a:r>
              <a:rPr lang="en-US" sz="2800" b="1" baseline="-25000">
                <a:solidFill>
                  <a:srgbClr val="CC0099"/>
                </a:solidFill>
                <a:latin typeface="Arial Narrow" pitchFamily="34" charset="0"/>
                <a:cs typeface="Times New Roman" pitchFamily="18" charset="0"/>
              </a:rPr>
              <a:t>ox</a:t>
            </a:r>
            <a:r>
              <a:rPr lang="en-US" sz="2800" b="1">
                <a:solidFill>
                  <a:srgbClr val="CC0099"/>
                </a:solidFill>
                <a:latin typeface="Arial Narrow" pitchFamily="34" charset="0"/>
                <a:cs typeface="Times New Roman" pitchFamily="18" charset="0"/>
              </a:rPr>
              <a:t>  = + 0.76 V</a:t>
            </a:r>
          </a:p>
        </p:txBody>
      </p:sp>
      <p:sp>
        <p:nvSpPr>
          <p:cNvPr id="57355" name="Rectangle 52"/>
          <p:cNvSpPr>
            <a:spLocks noChangeArrowheads="1"/>
          </p:cNvSpPr>
          <p:nvPr/>
        </p:nvSpPr>
        <p:spPr bwMode="auto">
          <a:xfrm>
            <a:off x="6907213" y="3686175"/>
            <a:ext cx="21637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CC0099"/>
                </a:solidFill>
                <a:latin typeface="Arial Narrow" pitchFamily="34" charset="0"/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CC0099"/>
                </a:solidFill>
                <a:latin typeface="Arial Narrow" pitchFamily="34" charset="0"/>
                <a:cs typeface="Times New Roman" pitchFamily="18" charset="0"/>
              </a:rPr>
              <a:t>o</a:t>
            </a:r>
            <a:r>
              <a:rPr lang="en-US" sz="2800" b="1" baseline="-25000">
                <a:solidFill>
                  <a:srgbClr val="CC0099"/>
                </a:solidFill>
                <a:latin typeface="Arial Narrow" pitchFamily="34" charset="0"/>
                <a:cs typeface="Times New Roman" pitchFamily="18" charset="0"/>
              </a:rPr>
              <a:t>ox</a:t>
            </a:r>
            <a:r>
              <a:rPr lang="en-US" sz="2800" b="1">
                <a:solidFill>
                  <a:srgbClr val="CC0099"/>
                </a:solidFill>
                <a:latin typeface="Arial Narrow" pitchFamily="34" charset="0"/>
                <a:cs typeface="Times New Roman" pitchFamily="18" charset="0"/>
              </a:rPr>
              <a:t>  = - 0.34 V</a:t>
            </a:r>
          </a:p>
        </p:txBody>
      </p:sp>
      <p:sp>
        <p:nvSpPr>
          <p:cNvPr id="130106" name="Text Box 58"/>
          <p:cNvSpPr txBox="1">
            <a:spLocks noChangeArrowheads="1"/>
          </p:cNvSpPr>
          <p:nvPr/>
        </p:nvSpPr>
        <p:spPr bwMode="auto">
          <a:xfrm>
            <a:off x="914400" y="4814887"/>
            <a:ext cx="6934200" cy="5191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Cu</a:t>
            </a:r>
            <a:r>
              <a:rPr lang="en-US" sz="2800" b="1" baseline="30000" dirty="0">
                <a:solidFill>
                  <a:srgbClr val="000000"/>
                </a:solidFill>
                <a:cs typeface="Times New Roman" pitchFamily="18" charset="0"/>
              </a:rPr>
              <a:t>2+  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is easier to be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reduced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than Zn</a:t>
            </a:r>
            <a:r>
              <a:rPr lang="en-US" sz="2800" b="1" baseline="30000" dirty="0">
                <a:solidFill>
                  <a:srgbClr val="000000"/>
                </a:solidFill>
                <a:cs typeface="Times New Roman" pitchFamily="18" charset="0"/>
              </a:rPr>
              <a:t>2+. </a:t>
            </a:r>
          </a:p>
        </p:txBody>
      </p:sp>
    </p:spTree>
    <p:extLst>
      <p:ext uri="{BB962C8B-B14F-4D97-AF65-F5344CB8AC3E}">
        <p14:creationId xmlns:p14="http://schemas.microsoft.com/office/powerpoint/2010/main" val="381364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0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85" grpId="0"/>
      <p:bldP spid="57347" grpId="0"/>
      <p:bldP spid="57348" grpId="0"/>
      <p:bldP spid="57349" grpId="0"/>
      <p:bldP spid="57350" grpId="0"/>
      <p:bldP spid="57351" grpId="0" animBg="1"/>
      <p:bldP spid="57352" grpId="0" animBg="1"/>
      <p:bldP spid="130095" grpId="0" animBg="1"/>
      <p:bldP spid="57354" grpId="0"/>
      <p:bldP spid="57355" grpId="0"/>
      <p:bldP spid="13010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89" name="Rectangle 17"/>
          <p:cNvSpPr>
            <a:spLocks noChangeArrowheads="1"/>
          </p:cNvSpPr>
          <p:nvPr/>
        </p:nvSpPr>
        <p:spPr bwMode="auto">
          <a:xfrm>
            <a:off x="838200" y="3505200"/>
            <a:ext cx="7848600" cy="762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31088" name="Rectangle 16"/>
          <p:cNvSpPr>
            <a:spLocks noChangeArrowheads="1"/>
          </p:cNvSpPr>
          <p:nvPr/>
        </p:nvSpPr>
        <p:spPr bwMode="auto">
          <a:xfrm>
            <a:off x="914400" y="2514600"/>
            <a:ext cx="7696200" cy="762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533400" y="152400"/>
            <a:ext cx="7772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Changing the </a:t>
            </a:r>
            <a:r>
              <a:rPr lang="en-US" sz="2800" b="1" dirty="0" err="1">
                <a:solidFill>
                  <a:srgbClr val="000000"/>
                </a:solidFill>
                <a:cs typeface="Times New Roman" pitchFamily="18" charset="0"/>
              </a:rPr>
              <a:t>stoichiometric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coefficients of a half-cell reaction </a:t>
            </a:r>
            <a:r>
              <a:rPr lang="en-US" sz="2800" b="1" i="1" dirty="0">
                <a:solidFill>
                  <a:srgbClr val="CC0099"/>
                </a:solidFill>
                <a:cs typeface="Times New Roman" pitchFamily="18" charset="0"/>
              </a:rPr>
              <a:t>does not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change the value of </a:t>
            </a:r>
            <a:r>
              <a:rPr lang="en-US" sz="2800" b="1" i="1" dirty="0" err="1">
                <a:solidFill>
                  <a:srgbClr val="0000CC"/>
                </a:solidFill>
                <a:cs typeface="Times New Roman" pitchFamily="18" charset="0"/>
              </a:rPr>
              <a:t>E</a:t>
            </a:r>
            <a:r>
              <a:rPr lang="en-US" sz="2800" b="1" i="1" baseline="30000" dirty="0" err="1">
                <a:solidFill>
                  <a:srgbClr val="0000CC"/>
                </a:solidFill>
                <a:cs typeface="Times New Roman" pitchFamily="18" charset="0"/>
              </a:rPr>
              <a:t>o</a:t>
            </a:r>
            <a:r>
              <a:rPr lang="en-US" sz="2800" b="1" i="1" dirty="0">
                <a:solidFill>
                  <a:srgbClr val="0000CC"/>
                </a:solidFill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58373" name="Rectangle 6"/>
          <p:cNvSpPr>
            <a:spLocks noChangeArrowheads="1"/>
          </p:cNvSpPr>
          <p:nvPr/>
        </p:nvSpPr>
        <p:spPr bwMode="auto">
          <a:xfrm>
            <a:off x="6096000" y="2619375"/>
            <a:ext cx="2406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CC0099"/>
                </a:solidFill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CC0099"/>
                </a:solidFill>
                <a:cs typeface="Times New Roman" pitchFamily="18" charset="0"/>
              </a:rPr>
              <a:t>o</a:t>
            </a:r>
            <a:r>
              <a:rPr lang="en-US" sz="2800" b="1">
                <a:solidFill>
                  <a:srgbClr val="CC0099"/>
                </a:solidFill>
                <a:cs typeface="Times New Roman" pitchFamily="18" charset="0"/>
              </a:rPr>
              <a:t>  = + 0.34 V</a:t>
            </a:r>
          </a:p>
        </p:txBody>
      </p:sp>
      <p:grpSp>
        <p:nvGrpSpPr>
          <p:cNvPr id="58374" name="Group 13"/>
          <p:cNvGrpSpPr>
            <a:grpSpLocks/>
          </p:cNvGrpSpPr>
          <p:nvPr/>
        </p:nvGrpSpPr>
        <p:grpSpPr bwMode="auto">
          <a:xfrm>
            <a:off x="1066800" y="2605088"/>
            <a:ext cx="4724400" cy="519112"/>
            <a:chOff x="672" y="1728"/>
            <a:chExt cx="2976" cy="327"/>
          </a:xfrm>
        </p:grpSpPr>
        <p:sp>
          <p:nvSpPr>
            <p:cNvPr id="58380" name="Text Box 5"/>
            <p:cNvSpPr txBox="1">
              <a:spLocks noChangeArrowheads="1"/>
            </p:cNvSpPr>
            <p:nvPr/>
          </p:nvSpPr>
          <p:spPr bwMode="auto">
            <a:xfrm>
              <a:off x="672" y="1728"/>
              <a:ext cx="2976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1000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</a:rPr>
                <a:t>Cu</a:t>
              </a:r>
              <a:r>
                <a:rPr lang="en-US" sz="2800" b="1" baseline="30000">
                  <a:solidFill>
                    <a:srgbClr val="000000"/>
                  </a:solidFill>
                </a:rPr>
                <a:t>2+</a:t>
              </a:r>
              <a:r>
                <a:rPr lang="en-US" sz="2800" b="1">
                  <a:solidFill>
                    <a:srgbClr val="000000"/>
                  </a:solidFill>
                </a:rPr>
                <a:t>(</a:t>
              </a:r>
              <a:r>
                <a:rPr lang="en-US" sz="2800" b="1" i="1">
                  <a:solidFill>
                    <a:srgbClr val="000000"/>
                  </a:solidFill>
                  <a:latin typeface="Times" pitchFamily="18" charset="0"/>
                </a:rPr>
                <a:t>aq</a:t>
              </a:r>
              <a:r>
                <a:rPr lang="en-US" sz="2800" b="1">
                  <a:solidFill>
                    <a:srgbClr val="000000"/>
                  </a:solidFill>
                </a:rPr>
                <a:t>) </a:t>
              </a:r>
              <a:r>
                <a:rPr lang="en-US" sz="2800" b="1">
                  <a:solidFill>
                    <a:srgbClr val="A50021"/>
                  </a:solidFill>
                </a:rPr>
                <a:t>+ 2e</a:t>
              </a:r>
              <a:r>
                <a:rPr lang="en-US" sz="2800" b="1" baseline="30000">
                  <a:solidFill>
                    <a:srgbClr val="000000"/>
                  </a:solidFill>
                </a:rPr>
                <a:t>- </a:t>
              </a:r>
              <a:r>
                <a:rPr lang="en-US" sz="2800" b="1">
                  <a:solidFill>
                    <a:srgbClr val="000000"/>
                  </a:solidFill>
                </a:rPr>
                <a:t>           Cu(</a:t>
              </a:r>
              <a:r>
                <a:rPr lang="en-US" sz="2800" b="1" i="1">
                  <a:solidFill>
                    <a:srgbClr val="000000"/>
                  </a:solidFill>
                  <a:latin typeface="Times" pitchFamily="18" charset="0"/>
                </a:rPr>
                <a:t>s</a:t>
              </a:r>
              <a:r>
                <a:rPr lang="en-US" sz="2800" b="1">
                  <a:solidFill>
                    <a:srgbClr val="000000"/>
                  </a:solidFill>
                </a:rPr>
                <a:t>)</a:t>
              </a:r>
            </a:p>
          </p:txBody>
        </p:sp>
        <p:sp>
          <p:nvSpPr>
            <p:cNvPr id="58381" name="Line 7"/>
            <p:cNvSpPr>
              <a:spLocks noChangeShapeType="1"/>
            </p:cNvSpPr>
            <p:nvPr/>
          </p:nvSpPr>
          <p:spPr bwMode="auto">
            <a:xfrm>
              <a:off x="2352" y="1872"/>
              <a:ext cx="348" cy="0"/>
            </a:xfrm>
            <a:prstGeom prst="line">
              <a:avLst/>
            </a:prstGeom>
            <a:noFill/>
            <a:ln w="28575">
              <a:solidFill>
                <a:srgbClr val="A5002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838200" y="3671888"/>
            <a:ext cx="5257800" cy="519112"/>
            <a:chOff x="528" y="2400"/>
            <a:chExt cx="3312" cy="327"/>
          </a:xfrm>
        </p:grpSpPr>
        <p:sp>
          <p:nvSpPr>
            <p:cNvPr id="58378" name="Text Box 8"/>
            <p:cNvSpPr txBox="1">
              <a:spLocks noChangeArrowheads="1"/>
            </p:cNvSpPr>
            <p:nvPr/>
          </p:nvSpPr>
          <p:spPr bwMode="auto">
            <a:xfrm>
              <a:off x="528" y="2400"/>
              <a:ext cx="3312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1000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CC"/>
                  </a:solidFill>
                </a:rPr>
                <a:t>2</a:t>
              </a:r>
              <a:r>
                <a:rPr lang="en-US" sz="2800" b="1">
                  <a:solidFill>
                    <a:srgbClr val="000000"/>
                  </a:solidFill>
                </a:rPr>
                <a:t>Cu</a:t>
              </a:r>
              <a:r>
                <a:rPr lang="en-US" sz="2800" b="1" baseline="30000">
                  <a:solidFill>
                    <a:srgbClr val="000000"/>
                  </a:solidFill>
                </a:rPr>
                <a:t>2+</a:t>
              </a:r>
              <a:r>
                <a:rPr lang="en-US" sz="2800" b="1">
                  <a:solidFill>
                    <a:srgbClr val="000000"/>
                  </a:solidFill>
                </a:rPr>
                <a:t>(</a:t>
              </a:r>
              <a:r>
                <a:rPr lang="en-US" sz="2800" b="1" i="1">
                  <a:solidFill>
                    <a:srgbClr val="000000"/>
                  </a:solidFill>
                  <a:latin typeface="Times" pitchFamily="18" charset="0"/>
                </a:rPr>
                <a:t>aq</a:t>
              </a:r>
              <a:r>
                <a:rPr lang="en-US" sz="2800" b="1">
                  <a:solidFill>
                    <a:srgbClr val="000000"/>
                  </a:solidFill>
                </a:rPr>
                <a:t>) </a:t>
              </a:r>
              <a:r>
                <a:rPr lang="en-US" sz="2800" b="1">
                  <a:solidFill>
                    <a:srgbClr val="A50021"/>
                  </a:solidFill>
                </a:rPr>
                <a:t>+ </a:t>
              </a:r>
              <a:r>
                <a:rPr lang="en-US" sz="2800" b="1">
                  <a:solidFill>
                    <a:srgbClr val="0000CC"/>
                  </a:solidFill>
                </a:rPr>
                <a:t>4</a:t>
              </a:r>
              <a:r>
                <a:rPr lang="en-US" sz="2800" b="1">
                  <a:solidFill>
                    <a:srgbClr val="A50021"/>
                  </a:solidFill>
                </a:rPr>
                <a:t>e</a:t>
              </a:r>
              <a:r>
                <a:rPr lang="en-US" sz="2800" b="1" baseline="30000">
                  <a:solidFill>
                    <a:srgbClr val="000000"/>
                  </a:solidFill>
                </a:rPr>
                <a:t>- </a:t>
              </a:r>
              <a:r>
                <a:rPr lang="en-US" sz="2800" b="1">
                  <a:solidFill>
                    <a:srgbClr val="000000"/>
                  </a:solidFill>
                </a:rPr>
                <a:t>           </a:t>
              </a:r>
              <a:r>
                <a:rPr lang="en-US" sz="2800" b="1">
                  <a:solidFill>
                    <a:srgbClr val="0000CC"/>
                  </a:solidFill>
                </a:rPr>
                <a:t>2</a:t>
              </a:r>
              <a:r>
                <a:rPr lang="en-US" sz="2800" b="1">
                  <a:solidFill>
                    <a:srgbClr val="000000"/>
                  </a:solidFill>
                </a:rPr>
                <a:t>Cu(</a:t>
              </a:r>
              <a:r>
                <a:rPr lang="en-US" sz="2800" b="1" i="1">
                  <a:solidFill>
                    <a:srgbClr val="000000"/>
                  </a:solidFill>
                  <a:latin typeface="Times" pitchFamily="18" charset="0"/>
                </a:rPr>
                <a:t>s</a:t>
              </a:r>
              <a:r>
                <a:rPr lang="en-US" sz="2800" b="1">
                  <a:solidFill>
                    <a:srgbClr val="000000"/>
                  </a:solidFill>
                </a:rPr>
                <a:t>)</a:t>
              </a:r>
            </a:p>
          </p:txBody>
        </p:sp>
        <p:sp>
          <p:nvSpPr>
            <p:cNvPr id="58379" name="Line 9"/>
            <p:cNvSpPr>
              <a:spLocks noChangeShapeType="1"/>
            </p:cNvSpPr>
            <p:nvPr/>
          </p:nvSpPr>
          <p:spPr bwMode="auto">
            <a:xfrm>
              <a:off x="2304" y="2544"/>
              <a:ext cx="348" cy="0"/>
            </a:xfrm>
            <a:prstGeom prst="line">
              <a:avLst/>
            </a:prstGeom>
            <a:noFill/>
            <a:ln w="28575">
              <a:solidFill>
                <a:srgbClr val="A5002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</p:grpSp>
      <p:sp>
        <p:nvSpPr>
          <p:cNvPr id="131082" name="Rectangle 10"/>
          <p:cNvSpPr>
            <a:spLocks noChangeArrowheads="1"/>
          </p:cNvSpPr>
          <p:nvPr/>
        </p:nvSpPr>
        <p:spPr bwMode="auto">
          <a:xfrm>
            <a:off x="6203950" y="3638550"/>
            <a:ext cx="2406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CC0099"/>
                </a:solidFill>
                <a:cs typeface="Times New Roman" pitchFamily="18" charset="0"/>
              </a:rPr>
              <a:t>E</a:t>
            </a:r>
            <a:r>
              <a:rPr lang="en-US" sz="2800" b="1" baseline="30000">
                <a:solidFill>
                  <a:srgbClr val="CC0099"/>
                </a:solidFill>
                <a:cs typeface="Times New Roman" pitchFamily="18" charset="0"/>
              </a:rPr>
              <a:t>o</a:t>
            </a:r>
            <a:r>
              <a:rPr lang="en-US" sz="2800" b="1">
                <a:solidFill>
                  <a:srgbClr val="CC0099"/>
                </a:solidFill>
                <a:cs typeface="Times New Roman" pitchFamily="18" charset="0"/>
              </a:rPr>
              <a:t>  = + 0.34 V</a:t>
            </a:r>
          </a:p>
        </p:txBody>
      </p:sp>
      <p:sp>
        <p:nvSpPr>
          <p:cNvPr id="58377" name="Rectangle 11"/>
          <p:cNvSpPr>
            <a:spLocks noChangeArrowheads="1"/>
          </p:cNvSpPr>
          <p:nvPr/>
        </p:nvSpPr>
        <p:spPr bwMode="auto">
          <a:xfrm>
            <a:off x="762000" y="1752600"/>
            <a:ext cx="2101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Cataneo BT" pitchFamily="66" charset="0"/>
                <a:cs typeface="Times New Roman" pitchFamily="18" charset="0"/>
              </a:rPr>
              <a:t>Example :</a:t>
            </a:r>
          </a:p>
        </p:txBody>
      </p:sp>
    </p:spTree>
    <p:extLst>
      <p:ext uri="{BB962C8B-B14F-4D97-AF65-F5344CB8AC3E}">
        <p14:creationId xmlns:p14="http://schemas.microsoft.com/office/powerpoint/2010/main" val="420669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1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89" grpId="0" animBg="1"/>
      <p:bldP spid="131088" grpId="0" animBg="1"/>
      <p:bldP spid="131076" grpId="0"/>
      <p:bldP spid="1310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" y="-167640"/>
            <a:ext cx="9144000" cy="114300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Standard Reduction Potentials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523427" y="1303376"/>
            <a:ext cx="2590800" cy="2438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800" b="1" dirty="0">
                <a:solidFill>
                  <a:srgbClr val="0000CC"/>
                </a:solidFill>
              </a:rPr>
              <a:t>Reduction potentials for many electrodes have been measured and tabulated.</a:t>
            </a:r>
          </a:p>
        </p:txBody>
      </p:sp>
      <p:pic>
        <p:nvPicPr>
          <p:cNvPr id="40965" name="Picture 5" descr="20_T0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t="6841" b="4800"/>
          <a:stretch>
            <a:fillRect/>
          </a:stretch>
        </p:blipFill>
        <p:spPr>
          <a:xfrm>
            <a:off x="331669" y="840580"/>
            <a:ext cx="6191758" cy="5989320"/>
          </a:xfrm>
        </p:spPr>
      </p:pic>
      <p:cxnSp>
        <p:nvCxnSpPr>
          <p:cNvPr id="3" name="Straight Arrow Connector 2"/>
          <p:cNvCxnSpPr/>
          <p:nvPr/>
        </p:nvCxnSpPr>
        <p:spPr>
          <a:xfrm flipV="1">
            <a:off x="7223760" y="4160520"/>
            <a:ext cx="30480" cy="22673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16200000">
            <a:off x="5598291" y="4946868"/>
            <a:ext cx="2592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Stronger oxidising agent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7345680" y="4114799"/>
            <a:ext cx="47244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MY" dirty="0" smtClean="0"/>
              <a:t>O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7863840" y="6058495"/>
            <a:ext cx="47244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MY" dirty="0" smtClean="0"/>
              <a:t>R</a:t>
            </a:r>
            <a:endParaRPr lang="en-MY" dirty="0"/>
          </a:p>
        </p:txBody>
      </p:sp>
      <p:sp>
        <p:nvSpPr>
          <p:cNvPr id="13" name="TextBox 12"/>
          <p:cNvSpPr txBox="1"/>
          <p:nvPr/>
        </p:nvSpPr>
        <p:spPr>
          <a:xfrm rot="5400000">
            <a:off x="7368290" y="5109507"/>
            <a:ext cx="2592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Stronger reducing agent</a:t>
            </a:r>
            <a:endParaRPr lang="en-MY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8479917" y="4114799"/>
            <a:ext cx="0" cy="2382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2118360" y="1112520"/>
            <a:ext cx="579120" cy="4267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Oval 11"/>
          <p:cNvSpPr/>
          <p:nvPr/>
        </p:nvSpPr>
        <p:spPr>
          <a:xfrm>
            <a:off x="3413760" y="6497002"/>
            <a:ext cx="533400" cy="3068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TextBox 3"/>
          <p:cNvSpPr txBox="1"/>
          <p:nvPr/>
        </p:nvSpPr>
        <p:spPr>
          <a:xfrm>
            <a:off x="1023965" y="1112520"/>
            <a:ext cx="14913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 smtClean="0">
                <a:solidFill>
                  <a:srgbClr val="FF0000"/>
                </a:solidFill>
              </a:rPr>
              <a:t>Strongest oxidising agent </a:t>
            </a:r>
            <a:endParaRPr lang="en-MY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91817" y="6183569"/>
            <a:ext cx="1677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 smtClean="0">
                <a:solidFill>
                  <a:srgbClr val="0070C0"/>
                </a:solidFill>
              </a:rPr>
              <a:t>Strongest reducing agent</a:t>
            </a:r>
            <a:endParaRPr lang="en-MY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536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-91440" y="-76200"/>
            <a:ext cx="9144000" cy="1143000"/>
          </a:xfrm>
        </p:spPr>
        <p:txBody>
          <a:bodyPr/>
          <a:lstStyle/>
          <a:p>
            <a:r>
              <a:rPr lang="en-US" dirty="0"/>
              <a:t>Oxidizing and Reducing Agents</a:t>
            </a:r>
          </a:p>
        </p:txBody>
      </p:sp>
      <p:pic>
        <p:nvPicPr>
          <p:cNvPr id="50181" name="Picture 5" descr="20_1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 b="4559"/>
          <a:stretch>
            <a:fillRect/>
          </a:stretch>
        </p:blipFill>
        <p:spPr>
          <a:xfrm>
            <a:off x="121920" y="1066800"/>
            <a:ext cx="5318760" cy="5669280"/>
          </a:xfrm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907280" y="1834520"/>
            <a:ext cx="4343400" cy="35756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2800" kern="0" dirty="0" smtClean="0">
                <a:solidFill>
                  <a:srgbClr val="000000"/>
                </a:solidFill>
                <a:cs typeface="Arial"/>
                <a:sym typeface="Wingdings 2"/>
              </a:rPr>
              <a:t> </a:t>
            </a:r>
            <a:r>
              <a:rPr lang="en-US" sz="2800" kern="0" dirty="0" smtClean="0">
                <a:solidFill>
                  <a:srgbClr val="000000"/>
                </a:solidFill>
                <a:cs typeface="Arial"/>
              </a:rPr>
              <a:t>More positive </a:t>
            </a:r>
            <a:r>
              <a:rPr lang="en-US" sz="3600" kern="0" dirty="0" err="1" smtClean="0">
                <a:solidFill>
                  <a:srgbClr val="000000"/>
                </a:solidFill>
                <a:latin typeface="Amazone BT" pitchFamily="66" charset="0"/>
                <a:cs typeface="Arial"/>
              </a:rPr>
              <a:t>E</a:t>
            </a:r>
            <a:r>
              <a:rPr lang="en-US" sz="3600" kern="0" baseline="30000" dirty="0" err="1" smtClean="0">
                <a:solidFill>
                  <a:srgbClr val="000000"/>
                </a:solidFill>
                <a:latin typeface="Amazone BT" pitchFamily="66" charset="0"/>
                <a:cs typeface="Arial"/>
              </a:rPr>
              <a:t>o</a:t>
            </a:r>
            <a:endParaRPr lang="en-US" kern="0" baseline="30000" dirty="0" smtClean="0">
              <a:solidFill>
                <a:srgbClr val="000000"/>
              </a:solidFill>
              <a:cs typeface="Arial"/>
            </a:endParaRPr>
          </a:p>
          <a:p>
            <a:pPr lvl="1"/>
            <a:r>
              <a:rPr lang="en-US" sz="2000" kern="0" dirty="0" smtClean="0">
                <a:solidFill>
                  <a:srgbClr val="000000"/>
                </a:solidFill>
                <a:cs typeface="Arial"/>
              </a:rPr>
              <a:t>More easily electron is gained</a:t>
            </a:r>
          </a:p>
          <a:p>
            <a:pPr lvl="1"/>
            <a:r>
              <a:rPr lang="en-US" sz="2000" kern="0" dirty="0" smtClean="0">
                <a:solidFill>
                  <a:srgbClr val="000000"/>
                </a:solidFill>
                <a:cs typeface="Arial"/>
              </a:rPr>
              <a:t>More easily reduced</a:t>
            </a:r>
          </a:p>
          <a:p>
            <a:pPr lvl="1"/>
            <a:r>
              <a:rPr lang="en-US" sz="2000" kern="0" dirty="0" smtClean="0">
                <a:solidFill>
                  <a:srgbClr val="000000"/>
                </a:solidFill>
                <a:cs typeface="Arial"/>
              </a:rPr>
              <a:t>Stronger oxidizing agent</a:t>
            </a:r>
          </a:p>
          <a:p>
            <a:pPr marL="0" indent="0">
              <a:buFontTx/>
              <a:buNone/>
            </a:pPr>
            <a:r>
              <a:rPr lang="en-US" sz="2800" kern="0" dirty="0" smtClean="0">
                <a:solidFill>
                  <a:srgbClr val="000000"/>
                </a:solidFill>
                <a:cs typeface="Arial"/>
                <a:sym typeface="Wingdings 2"/>
              </a:rPr>
              <a:t> </a:t>
            </a:r>
            <a:r>
              <a:rPr lang="en-US" sz="2800" kern="0" dirty="0" smtClean="0">
                <a:solidFill>
                  <a:srgbClr val="000000"/>
                </a:solidFill>
                <a:cs typeface="Arial"/>
              </a:rPr>
              <a:t>More negative </a:t>
            </a:r>
            <a:r>
              <a:rPr lang="en-US" sz="3600" kern="0" dirty="0" err="1" smtClean="0">
                <a:solidFill>
                  <a:srgbClr val="000000"/>
                </a:solidFill>
                <a:latin typeface="Amazone BT" pitchFamily="66" charset="0"/>
                <a:cs typeface="Arial"/>
              </a:rPr>
              <a:t>E</a:t>
            </a:r>
            <a:r>
              <a:rPr lang="en-US" sz="3600" kern="0" baseline="30000" dirty="0" err="1" smtClean="0">
                <a:solidFill>
                  <a:srgbClr val="000000"/>
                </a:solidFill>
                <a:latin typeface="Amazone BT" pitchFamily="66" charset="0"/>
                <a:cs typeface="Arial"/>
              </a:rPr>
              <a:t>o</a:t>
            </a:r>
            <a:r>
              <a:rPr lang="en-US" kern="0" dirty="0" smtClean="0">
                <a:solidFill>
                  <a:srgbClr val="000000"/>
                </a:solidFill>
                <a:cs typeface="Arial"/>
              </a:rPr>
              <a:t> </a:t>
            </a:r>
          </a:p>
          <a:p>
            <a:pPr lvl="1"/>
            <a:r>
              <a:rPr lang="en-US" sz="2000" kern="0" dirty="0" smtClean="0">
                <a:solidFill>
                  <a:srgbClr val="000000"/>
                </a:solidFill>
                <a:cs typeface="Arial"/>
              </a:rPr>
              <a:t>More easily electron is lost</a:t>
            </a:r>
          </a:p>
          <a:p>
            <a:pPr lvl="1"/>
            <a:r>
              <a:rPr lang="en-US" sz="2000" kern="0" dirty="0" smtClean="0">
                <a:solidFill>
                  <a:srgbClr val="000000"/>
                </a:solidFill>
                <a:cs typeface="Arial"/>
              </a:rPr>
              <a:t>More easily </a:t>
            </a:r>
            <a:r>
              <a:rPr lang="en-US" sz="2000" kern="0" dirty="0" err="1" smtClean="0">
                <a:solidFill>
                  <a:srgbClr val="000000"/>
                </a:solidFill>
                <a:cs typeface="Arial"/>
              </a:rPr>
              <a:t>oxidised</a:t>
            </a:r>
            <a:endParaRPr lang="en-US" sz="2000" kern="0" dirty="0" smtClean="0">
              <a:solidFill>
                <a:srgbClr val="000000"/>
              </a:solidFill>
              <a:cs typeface="Arial"/>
            </a:endParaRPr>
          </a:p>
          <a:p>
            <a:pPr lvl="1"/>
            <a:r>
              <a:rPr lang="en-US" sz="2000" kern="0" dirty="0" smtClean="0">
                <a:solidFill>
                  <a:srgbClr val="000000"/>
                </a:solidFill>
                <a:cs typeface="Arial"/>
              </a:rPr>
              <a:t>Stronger reducing agent</a:t>
            </a:r>
            <a:endParaRPr lang="en-US" sz="2000" b="1" kern="0" dirty="0" smtClean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24942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Oxidizing and Reducing Agents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1200"/>
            <a:ext cx="41148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	The greater the difference between the two, the greater the voltage of the cell.</a:t>
            </a:r>
          </a:p>
        </p:txBody>
      </p:sp>
      <p:pic>
        <p:nvPicPr>
          <p:cNvPr id="51205" name="Picture 5" descr="20_1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 b="3720"/>
          <a:stretch>
            <a:fillRect/>
          </a:stretch>
        </p:blipFill>
        <p:spPr>
          <a:xfrm>
            <a:off x="5368925" y="1447800"/>
            <a:ext cx="3006725" cy="5030788"/>
          </a:xfrm>
        </p:spPr>
      </p:pic>
    </p:spTree>
    <p:extLst>
      <p:ext uri="{BB962C8B-B14F-4D97-AF65-F5344CB8AC3E}">
        <p14:creationId xmlns:p14="http://schemas.microsoft.com/office/powerpoint/2010/main" val="42758360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  <p:tag name="QUESTION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3000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3000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CC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378</Words>
  <Application>Microsoft Office PowerPoint</Application>
  <PresentationFormat>On-screen Show (4:3)</PresentationFormat>
  <Paragraphs>70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Amazone BT</vt:lpstr>
      <vt:lpstr>Arial</vt:lpstr>
      <vt:lpstr>Arial Narrow</vt:lpstr>
      <vt:lpstr>Calibri</vt:lpstr>
      <vt:lpstr>Calibri Light</vt:lpstr>
      <vt:lpstr>Cataneo BT</vt:lpstr>
      <vt:lpstr>ＭＳ Ｐゴシック</vt:lpstr>
      <vt:lpstr>Times</vt:lpstr>
      <vt:lpstr>Times New Roman</vt:lpstr>
      <vt:lpstr>Wingdings</vt:lpstr>
      <vt:lpstr>Wingdings 2</vt:lpstr>
      <vt:lpstr>Office Theme</vt:lpstr>
      <vt:lpstr>Default Design</vt:lpstr>
      <vt:lpstr>Blank Presentation</vt:lpstr>
      <vt:lpstr>The potential generated by a reduction half-reaction at an electrode measured relative to the standard hydrogen electrode under standard condition                             (temperature of 25 oC , ion concentration of  1 M and partial pressure of gas at 1 atm). </vt:lpstr>
      <vt:lpstr>PowerPoint Presentation</vt:lpstr>
      <vt:lpstr>PowerPoint Presentation</vt:lpstr>
      <vt:lpstr>PowerPoint Presentation</vt:lpstr>
      <vt:lpstr>PowerPoint Presentation</vt:lpstr>
      <vt:lpstr>Standard Reduction Potentials</vt:lpstr>
      <vt:lpstr>Oxidizing and Reducing Agents</vt:lpstr>
      <vt:lpstr>Oxidizing and Reducing Agents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potential generated by a reduction half-reaction at an electrode measured relative to the standard hydrogen electrode under standard condition                             (temperature of 25 oC , ion concentration of  1 M and partial pressure of gas at 1 atm). </dc:title>
  <dc:creator>ADMIN</dc:creator>
  <cp:lastModifiedBy>ADMIN</cp:lastModifiedBy>
  <cp:revision>10</cp:revision>
  <dcterms:created xsi:type="dcterms:W3CDTF">2018-01-01T04:20:34Z</dcterms:created>
  <dcterms:modified xsi:type="dcterms:W3CDTF">2018-01-07T14:23:01Z</dcterms:modified>
</cp:coreProperties>
</file>