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2" r:id="rId1"/>
  </p:sldMasterIdLst>
  <p:notesMasterIdLst>
    <p:notesMasterId r:id="rId47"/>
  </p:notesMasterIdLst>
  <p:sldIdLst>
    <p:sldId id="349" r:id="rId2"/>
    <p:sldId id="347" r:id="rId3"/>
    <p:sldId id="346" r:id="rId4"/>
    <p:sldId id="348" r:id="rId5"/>
    <p:sldId id="285" r:id="rId6"/>
    <p:sldId id="286" r:id="rId7"/>
    <p:sldId id="287" r:id="rId8"/>
    <p:sldId id="304" r:id="rId9"/>
    <p:sldId id="305" r:id="rId10"/>
    <p:sldId id="306" r:id="rId11"/>
    <p:sldId id="307" r:id="rId12"/>
    <p:sldId id="309" r:id="rId13"/>
    <p:sldId id="310" r:id="rId14"/>
    <p:sldId id="311" r:id="rId15"/>
    <p:sldId id="315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41" r:id="rId42"/>
    <p:sldId id="342" r:id="rId43"/>
    <p:sldId id="313" r:id="rId44"/>
    <p:sldId id="290" r:id="rId45"/>
    <p:sldId id="257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CCCCFF"/>
    <a:srgbClr val="FFCCFF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68" autoAdjust="0"/>
    <p:restoredTop sz="97449" autoAdjust="0"/>
  </p:normalViewPr>
  <p:slideViewPr>
    <p:cSldViewPr>
      <p:cViewPr>
        <p:scale>
          <a:sx n="70" d="100"/>
          <a:sy n="70" d="100"/>
        </p:scale>
        <p:origin x="-1120" y="-1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D9A03-D2BA-47FE-8B46-77BDE7BBF6F0}" type="doc">
      <dgm:prSet loTypeId="urn:microsoft.com/office/officeart/2005/8/layout/radial1" loCatId="cycl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89AB08DD-BD23-4737-A1BC-178783D2C6F5}">
      <dgm:prSet phldrT="[Texto]"/>
      <dgm:spPr>
        <a:ln w="57150">
          <a:solidFill>
            <a:srgbClr val="C00000"/>
          </a:solidFill>
        </a:ln>
      </dgm:spPr>
      <dgm:t>
        <a:bodyPr/>
        <a:lstStyle/>
        <a:p>
          <a:r>
            <a:rPr lang="es-MX" noProof="0" dirty="0" smtClean="0"/>
            <a:t>Obligación del Maestro</a:t>
          </a:r>
          <a:endParaRPr lang="es-MX" noProof="0" dirty="0"/>
        </a:p>
      </dgm:t>
    </dgm:pt>
    <dgm:pt modelId="{3F05CBCE-DAEB-47D6-8ED6-4266CB6C57A8}" type="parTrans" cxnId="{41DEA43F-6A14-43D8-978A-25A8D380E4AA}">
      <dgm:prSet/>
      <dgm:spPr/>
      <dgm:t>
        <a:bodyPr/>
        <a:lstStyle/>
        <a:p>
          <a:endParaRPr lang="es-MX"/>
        </a:p>
      </dgm:t>
    </dgm:pt>
    <dgm:pt modelId="{18988219-92C0-4037-AF26-51DD16C13A0E}" type="sibTrans" cxnId="{41DEA43F-6A14-43D8-978A-25A8D380E4AA}">
      <dgm:prSet/>
      <dgm:spPr/>
      <dgm:t>
        <a:bodyPr/>
        <a:lstStyle/>
        <a:p>
          <a:endParaRPr lang="es-MX"/>
        </a:p>
      </dgm:t>
    </dgm:pt>
    <dgm:pt modelId="{9575C19D-5F09-430B-AB4A-7F756336F999}">
      <dgm:prSet phldrT="[Texto]" custT="1"/>
      <dgm:spPr>
        <a:ln w="76200">
          <a:solidFill>
            <a:srgbClr val="FFFF00"/>
          </a:solidFill>
        </a:ln>
      </dgm:spPr>
      <dgm:t>
        <a:bodyPr/>
        <a:lstStyle/>
        <a:p>
          <a:r>
            <a:rPr lang="es-MX" sz="3200" noProof="0" dirty="0" smtClean="0"/>
            <a:t>Utilizar la tecnología disponible</a:t>
          </a:r>
          <a:endParaRPr lang="es-MX" sz="3200" noProof="0" dirty="0"/>
        </a:p>
      </dgm:t>
    </dgm:pt>
    <dgm:pt modelId="{EAF32A68-0E10-4505-8004-26631FAEC8A8}" type="parTrans" cxnId="{84EC25BD-DB0F-412A-A081-6FF73318E21A}">
      <dgm:prSet/>
      <dgm:spPr/>
      <dgm:t>
        <a:bodyPr/>
        <a:lstStyle/>
        <a:p>
          <a:endParaRPr lang="es-MX"/>
        </a:p>
      </dgm:t>
    </dgm:pt>
    <dgm:pt modelId="{45F7860E-80ED-4024-8019-4325C6217FCC}" type="sibTrans" cxnId="{84EC25BD-DB0F-412A-A081-6FF73318E21A}">
      <dgm:prSet/>
      <dgm:spPr/>
      <dgm:t>
        <a:bodyPr/>
        <a:lstStyle/>
        <a:p>
          <a:endParaRPr lang="es-MX"/>
        </a:p>
      </dgm:t>
    </dgm:pt>
    <dgm:pt modelId="{4E58F0BA-FA8C-4BE2-92FF-610841D5C729}">
      <dgm:prSet phldrT="[Texto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es-MX" sz="3200" noProof="0" dirty="0" smtClean="0"/>
            <a:t>Motivar el aprendizaje colaborativo</a:t>
          </a:r>
          <a:endParaRPr lang="es-MX" sz="3200" noProof="0" dirty="0"/>
        </a:p>
      </dgm:t>
    </dgm:pt>
    <dgm:pt modelId="{E5627B9B-8030-4DE2-9747-14D87C8FB2BC}" type="parTrans" cxnId="{CF0A68D1-0540-47E8-83BA-6AF6FE1E9529}">
      <dgm:prSet/>
      <dgm:spPr/>
      <dgm:t>
        <a:bodyPr/>
        <a:lstStyle/>
        <a:p>
          <a:endParaRPr lang="es-MX"/>
        </a:p>
      </dgm:t>
    </dgm:pt>
    <dgm:pt modelId="{E21A87A8-1FBA-4501-8A7D-E4ACA3AB5195}" type="sibTrans" cxnId="{CF0A68D1-0540-47E8-83BA-6AF6FE1E9529}">
      <dgm:prSet/>
      <dgm:spPr/>
      <dgm:t>
        <a:bodyPr/>
        <a:lstStyle/>
        <a:p>
          <a:endParaRPr lang="es-MX"/>
        </a:p>
      </dgm:t>
    </dgm:pt>
    <dgm:pt modelId="{D2460571-00B1-4A30-8538-4C08FD73AA19}">
      <dgm:prSet phldrT="[Texto]" custT="1"/>
      <dgm:spPr>
        <a:ln w="57150">
          <a:solidFill>
            <a:srgbClr val="009A46"/>
          </a:solidFill>
        </a:ln>
      </dgm:spPr>
      <dgm:t>
        <a:bodyPr/>
        <a:lstStyle/>
        <a:p>
          <a:r>
            <a:rPr lang="es-MX" sz="3600" noProof="0" dirty="0" smtClean="0"/>
            <a:t>Incorporar ‘viejo &amp; nuevo’</a:t>
          </a:r>
          <a:endParaRPr lang="es-MX" sz="3600" noProof="0" dirty="0"/>
        </a:p>
      </dgm:t>
    </dgm:pt>
    <dgm:pt modelId="{6F46D0D7-A31E-49CB-9757-A4A54230B17F}" type="parTrans" cxnId="{F4D1365D-1318-4098-9374-98D05B07ECC6}">
      <dgm:prSet/>
      <dgm:spPr/>
      <dgm:t>
        <a:bodyPr/>
        <a:lstStyle/>
        <a:p>
          <a:endParaRPr lang="es-MX"/>
        </a:p>
      </dgm:t>
    </dgm:pt>
    <dgm:pt modelId="{B12FD7CB-250E-4522-AB67-1BBEA0EE408C}" type="sibTrans" cxnId="{F4D1365D-1318-4098-9374-98D05B07ECC6}">
      <dgm:prSet/>
      <dgm:spPr/>
      <dgm:t>
        <a:bodyPr/>
        <a:lstStyle/>
        <a:p>
          <a:endParaRPr lang="es-MX"/>
        </a:p>
      </dgm:t>
    </dgm:pt>
    <dgm:pt modelId="{670ED5AC-79B6-4D70-9D1D-F404B77199B2}">
      <dgm:prSet phldrT="[Texto]" custT="1"/>
      <dgm:spPr>
        <a:ln w="57150">
          <a:solidFill>
            <a:srgbClr val="00B0F0"/>
          </a:solidFill>
        </a:ln>
      </dgm:spPr>
      <dgm:t>
        <a:bodyPr/>
        <a:lstStyle/>
        <a:p>
          <a:r>
            <a:rPr lang="es-MX" sz="2800" noProof="0" dirty="0" smtClean="0"/>
            <a:t>Sentar bases para el aprendizaje permanente</a:t>
          </a:r>
          <a:endParaRPr lang="es-MX" sz="2800" noProof="0" dirty="0"/>
        </a:p>
      </dgm:t>
    </dgm:pt>
    <dgm:pt modelId="{D8AD4F2A-6637-4D8C-873E-3A1B50897405}" type="parTrans" cxnId="{959F2609-AA70-4293-82EE-8CF9169ABDEF}">
      <dgm:prSet/>
      <dgm:spPr/>
      <dgm:t>
        <a:bodyPr/>
        <a:lstStyle/>
        <a:p>
          <a:endParaRPr lang="es-MX"/>
        </a:p>
      </dgm:t>
    </dgm:pt>
    <dgm:pt modelId="{8BAAF837-5456-4BB4-9E71-557C831E5A80}" type="sibTrans" cxnId="{959F2609-AA70-4293-82EE-8CF9169ABDEF}">
      <dgm:prSet/>
      <dgm:spPr/>
      <dgm:t>
        <a:bodyPr/>
        <a:lstStyle/>
        <a:p>
          <a:endParaRPr lang="es-MX"/>
        </a:p>
      </dgm:t>
    </dgm:pt>
    <dgm:pt modelId="{849F564F-66B0-46B9-855E-B4B9DAC8FCE7}" type="pres">
      <dgm:prSet presAssocID="{CF9D9A03-D2BA-47FE-8B46-77BDE7BBF6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86A6404-1CB5-43BA-8145-59CA43AEEA48}" type="pres">
      <dgm:prSet presAssocID="{89AB08DD-BD23-4737-A1BC-178783D2C6F5}" presName="centerShape" presStyleLbl="node0" presStyleIdx="0" presStyleCnt="1" custScaleX="162700" custLinFactNeighborX="-48435" custLinFactNeighborY="-34570"/>
      <dgm:spPr/>
      <dgm:t>
        <a:bodyPr/>
        <a:lstStyle/>
        <a:p>
          <a:endParaRPr lang="es-MX"/>
        </a:p>
      </dgm:t>
    </dgm:pt>
    <dgm:pt modelId="{F73500E0-7753-48AF-9675-4F0941B304D3}" type="pres">
      <dgm:prSet presAssocID="{EAF32A68-0E10-4505-8004-26631FAEC8A8}" presName="Name9" presStyleLbl="parChTrans1D2" presStyleIdx="0" presStyleCnt="4"/>
      <dgm:spPr/>
      <dgm:t>
        <a:bodyPr/>
        <a:lstStyle/>
        <a:p>
          <a:endParaRPr lang="es-MX"/>
        </a:p>
      </dgm:t>
    </dgm:pt>
    <dgm:pt modelId="{270898EF-6744-45D7-9384-0F2735FA413E}" type="pres">
      <dgm:prSet presAssocID="{EAF32A68-0E10-4505-8004-26631FAEC8A8}" presName="connTx" presStyleLbl="parChTrans1D2" presStyleIdx="0" presStyleCnt="4"/>
      <dgm:spPr/>
      <dgm:t>
        <a:bodyPr/>
        <a:lstStyle/>
        <a:p>
          <a:endParaRPr lang="es-MX"/>
        </a:p>
      </dgm:t>
    </dgm:pt>
    <dgm:pt modelId="{2C5A11EE-1C1A-4183-BAA6-A897CA3E09C5}" type="pres">
      <dgm:prSet presAssocID="{9575C19D-5F09-430B-AB4A-7F756336F999}" presName="node" presStyleLbl="node1" presStyleIdx="0" presStyleCnt="4" custScaleX="200584" custScaleY="74317" custRadScaleRad="134296" custRadScaleInc="1017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10E22D-677C-4F5B-A335-B4F0A22F1FDB}" type="pres">
      <dgm:prSet presAssocID="{E5627B9B-8030-4DE2-9747-14D87C8FB2BC}" presName="Name9" presStyleLbl="parChTrans1D2" presStyleIdx="1" presStyleCnt="4"/>
      <dgm:spPr/>
      <dgm:t>
        <a:bodyPr/>
        <a:lstStyle/>
        <a:p>
          <a:endParaRPr lang="es-MX"/>
        </a:p>
      </dgm:t>
    </dgm:pt>
    <dgm:pt modelId="{65F23FE2-DCB7-429F-993B-F5CC3D64EC3A}" type="pres">
      <dgm:prSet presAssocID="{E5627B9B-8030-4DE2-9747-14D87C8FB2BC}" presName="connTx" presStyleLbl="parChTrans1D2" presStyleIdx="1" presStyleCnt="4"/>
      <dgm:spPr/>
      <dgm:t>
        <a:bodyPr/>
        <a:lstStyle/>
        <a:p>
          <a:endParaRPr lang="es-MX"/>
        </a:p>
      </dgm:t>
    </dgm:pt>
    <dgm:pt modelId="{F78DBD3E-CACB-4089-B103-93BAFEC8D9BA}" type="pres">
      <dgm:prSet presAssocID="{4E58F0BA-FA8C-4BE2-92FF-610841D5C729}" presName="node" presStyleLbl="node1" presStyleIdx="1" presStyleCnt="4" custScaleX="169636" custRadScaleRad="96950" custRadScaleInc="169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E5912-4F34-4400-A710-D00499B46462}" type="pres">
      <dgm:prSet presAssocID="{6F46D0D7-A31E-49CB-9757-A4A54230B17F}" presName="Name9" presStyleLbl="parChTrans1D2" presStyleIdx="2" presStyleCnt="4"/>
      <dgm:spPr/>
      <dgm:t>
        <a:bodyPr/>
        <a:lstStyle/>
        <a:p>
          <a:endParaRPr lang="es-MX"/>
        </a:p>
      </dgm:t>
    </dgm:pt>
    <dgm:pt modelId="{C6561002-359D-4AF1-9346-A6971C3D9E14}" type="pres">
      <dgm:prSet presAssocID="{6F46D0D7-A31E-49CB-9757-A4A54230B17F}" presName="connTx" presStyleLbl="parChTrans1D2" presStyleIdx="2" presStyleCnt="4"/>
      <dgm:spPr/>
      <dgm:t>
        <a:bodyPr/>
        <a:lstStyle/>
        <a:p>
          <a:endParaRPr lang="es-MX"/>
        </a:p>
      </dgm:t>
    </dgm:pt>
    <dgm:pt modelId="{BEC1A3A5-15FA-49D3-8047-A87358528DF8}" type="pres">
      <dgm:prSet presAssocID="{D2460571-00B1-4A30-8538-4C08FD73AA19}" presName="node" presStyleLbl="node1" presStyleIdx="2" presStyleCnt="4" custScaleX="176431" custScaleY="78474" custRadScaleRad="112505" custRadScaleInc="-647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EC0368-4049-4D12-B2D5-6FB8A8E58104}" type="pres">
      <dgm:prSet presAssocID="{D8AD4F2A-6637-4D8C-873E-3A1B50897405}" presName="Name9" presStyleLbl="parChTrans1D2" presStyleIdx="3" presStyleCnt="4"/>
      <dgm:spPr/>
      <dgm:t>
        <a:bodyPr/>
        <a:lstStyle/>
        <a:p>
          <a:endParaRPr lang="es-MX"/>
        </a:p>
      </dgm:t>
    </dgm:pt>
    <dgm:pt modelId="{337DE548-6B5E-4902-9B83-69816E67318D}" type="pres">
      <dgm:prSet presAssocID="{D8AD4F2A-6637-4D8C-873E-3A1B50897405}" presName="connTx" presStyleLbl="parChTrans1D2" presStyleIdx="3" presStyleCnt="4"/>
      <dgm:spPr/>
      <dgm:t>
        <a:bodyPr/>
        <a:lstStyle/>
        <a:p>
          <a:endParaRPr lang="es-MX"/>
        </a:p>
      </dgm:t>
    </dgm:pt>
    <dgm:pt modelId="{C0B9DA8F-9A68-411D-86EF-1CF3A1C8A915}" type="pres">
      <dgm:prSet presAssocID="{670ED5AC-79B6-4D70-9D1D-F404B77199B2}" presName="node" presStyleLbl="node1" presStyleIdx="3" presStyleCnt="4" custScaleX="164662" custRadScaleRad="124862" custRadScaleInc="-927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32D859-8389-4660-A8EA-29D976270F1C}" type="presOf" srcId="{6F46D0D7-A31E-49CB-9757-A4A54230B17F}" destId="{C6561002-359D-4AF1-9346-A6971C3D9E14}" srcOrd="1" destOrd="0" presId="urn:microsoft.com/office/officeart/2005/8/layout/radial1"/>
    <dgm:cxn modelId="{84EC25BD-DB0F-412A-A081-6FF73318E21A}" srcId="{89AB08DD-BD23-4737-A1BC-178783D2C6F5}" destId="{9575C19D-5F09-430B-AB4A-7F756336F999}" srcOrd="0" destOrd="0" parTransId="{EAF32A68-0E10-4505-8004-26631FAEC8A8}" sibTransId="{45F7860E-80ED-4024-8019-4325C6217FCC}"/>
    <dgm:cxn modelId="{52378CF9-2287-45A8-B582-1FA5CE6FFB32}" type="presOf" srcId="{D8AD4F2A-6637-4D8C-873E-3A1B50897405}" destId="{337DE548-6B5E-4902-9B83-69816E67318D}" srcOrd="1" destOrd="0" presId="urn:microsoft.com/office/officeart/2005/8/layout/radial1"/>
    <dgm:cxn modelId="{210DD52A-E7DE-4FD1-862B-EF6B80DF5D5B}" type="presOf" srcId="{E5627B9B-8030-4DE2-9747-14D87C8FB2BC}" destId="{65F23FE2-DCB7-429F-993B-F5CC3D64EC3A}" srcOrd="1" destOrd="0" presId="urn:microsoft.com/office/officeart/2005/8/layout/radial1"/>
    <dgm:cxn modelId="{1409CFC9-C583-4FAE-A769-7BD6ECCBE7BC}" type="presOf" srcId="{670ED5AC-79B6-4D70-9D1D-F404B77199B2}" destId="{C0B9DA8F-9A68-411D-86EF-1CF3A1C8A915}" srcOrd="0" destOrd="0" presId="urn:microsoft.com/office/officeart/2005/8/layout/radial1"/>
    <dgm:cxn modelId="{50C7ADF1-64E3-4217-B646-A4BBC9807D03}" type="presOf" srcId="{D2460571-00B1-4A30-8538-4C08FD73AA19}" destId="{BEC1A3A5-15FA-49D3-8047-A87358528DF8}" srcOrd="0" destOrd="0" presId="urn:microsoft.com/office/officeart/2005/8/layout/radial1"/>
    <dgm:cxn modelId="{252E6BA3-2707-4E6F-A27D-F014DC6ACCFC}" type="presOf" srcId="{E5627B9B-8030-4DE2-9747-14D87C8FB2BC}" destId="{1E10E22D-677C-4F5B-A335-B4F0A22F1FDB}" srcOrd="0" destOrd="0" presId="urn:microsoft.com/office/officeart/2005/8/layout/radial1"/>
    <dgm:cxn modelId="{41DEA43F-6A14-43D8-978A-25A8D380E4AA}" srcId="{CF9D9A03-D2BA-47FE-8B46-77BDE7BBF6F0}" destId="{89AB08DD-BD23-4737-A1BC-178783D2C6F5}" srcOrd="0" destOrd="0" parTransId="{3F05CBCE-DAEB-47D6-8ED6-4266CB6C57A8}" sibTransId="{18988219-92C0-4037-AF26-51DD16C13A0E}"/>
    <dgm:cxn modelId="{9383307A-26E7-48C8-8273-99AF9A881446}" type="presOf" srcId="{CF9D9A03-D2BA-47FE-8B46-77BDE7BBF6F0}" destId="{849F564F-66B0-46B9-855E-B4B9DAC8FCE7}" srcOrd="0" destOrd="0" presId="urn:microsoft.com/office/officeart/2005/8/layout/radial1"/>
    <dgm:cxn modelId="{CF0A68D1-0540-47E8-83BA-6AF6FE1E9529}" srcId="{89AB08DD-BD23-4737-A1BC-178783D2C6F5}" destId="{4E58F0BA-FA8C-4BE2-92FF-610841D5C729}" srcOrd="1" destOrd="0" parTransId="{E5627B9B-8030-4DE2-9747-14D87C8FB2BC}" sibTransId="{E21A87A8-1FBA-4501-8A7D-E4ACA3AB5195}"/>
    <dgm:cxn modelId="{136B2270-2906-4569-85A1-01E64098E594}" type="presOf" srcId="{9575C19D-5F09-430B-AB4A-7F756336F999}" destId="{2C5A11EE-1C1A-4183-BAA6-A897CA3E09C5}" srcOrd="0" destOrd="0" presId="urn:microsoft.com/office/officeart/2005/8/layout/radial1"/>
    <dgm:cxn modelId="{959F2609-AA70-4293-82EE-8CF9169ABDEF}" srcId="{89AB08DD-BD23-4737-A1BC-178783D2C6F5}" destId="{670ED5AC-79B6-4D70-9D1D-F404B77199B2}" srcOrd="3" destOrd="0" parTransId="{D8AD4F2A-6637-4D8C-873E-3A1B50897405}" sibTransId="{8BAAF837-5456-4BB4-9E71-557C831E5A80}"/>
    <dgm:cxn modelId="{4858600C-66CB-41C1-AD77-00F1BA0FCA0F}" type="presOf" srcId="{EAF32A68-0E10-4505-8004-26631FAEC8A8}" destId="{270898EF-6744-45D7-9384-0F2735FA413E}" srcOrd="1" destOrd="0" presId="urn:microsoft.com/office/officeart/2005/8/layout/radial1"/>
    <dgm:cxn modelId="{619424F2-5A4C-4C3F-82B7-B565D3A62995}" type="presOf" srcId="{4E58F0BA-FA8C-4BE2-92FF-610841D5C729}" destId="{F78DBD3E-CACB-4089-B103-93BAFEC8D9BA}" srcOrd="0" destOrd="0" presId="urn:microsoft.com/office/officeart/2005/8/layout/radial1"/>
    <dgm:cxn modelId="{F4D1365D-1318-4098-9374-98D05B07ECC6}" srcId="{89AB08DD-BD23-4737-A1BC-178783D2C6F5}" destId="{D2460571-00B1-4A30-8538-4C08FD73AA19}" srcOrd="2" destOrd="0" parTransId="{6F46D0D7-A31E-49CB-9757-A4A54230B17F}" sibTransId="{B12FD7CB-250E-4522-AB67-1BBEA0EE408C}"/>
    <dgm:cxn modelId="{3E64878A-232C-4B6F-8CD7-1FE139036748}" type="presOf" srcId="{EAF32A68-0E10-4505-8004-26631FAEC8A8}" destId="{F73500E0-7753-48AF-9675-4F0941B304D3}" srcOrd="0" destOrd="0" presId="urn:microsoft.com/office/officeart/2005/8/layout/radial1"/>
    <dgm:cxn modelId="{CA41C76E-1EC8-42E5-9599-6DE7FFA9FF4A}" type="presOf" srcId="{D8AD4F2A-6637-4D8C-873E-3A1B50897405}" destId="{ACEC0368-4049-4D12-B2D5-6FB8A8E58104}" srcOrd="0" destOrd="0" presId="urn:microsoft.com/office/officeart/2005/8/layout/radial1"/>
    <dgm:cxn modelId="{114338E5-6985-4805-8402-CA53AA996A96}" type="presOf" srcId="{6F46D0D7-A31E-49CB-9757-A4A54230B17F}" destId="{98EE5912-4F34-4400-A710-D00499B46462}" srcOrd="0" destOrd="0" presId="urn:microsoft.com/office/officeart/2005/8/layout/radial1"/>
    <dgm:cxn modelId="{B00BF708-0D3D-459A-B3BE-42CBDD29CFC4}" type="presOf" srcId="{89AB08DD-BD23-4737-A1BC-178783D2C6F5}" destId="{086A6404-1CB5-43BA-8145-59CA43AEEA48}" srcOrd="0" destOrd="0" presId="urn:microsoft.com/office/officeart/2005/8/layout/radial1"/>
    <dgm:cxn modelId="{FB2C2B5D-7E98-4FEF-A1B4-A09C6FE9B62C}" type="presParOf" srcId="{849F564F-66B0-46B9-855E-B4B9DAC8FCE7}" destId="{086A6404-1CB5-43BA-8145-59CA43AEEA48}" srcOrd="0" destOrd="0" presId="urn:microsoft.com/office/officeart/2005/8/layout/radial1"/>
    <dgm:cxn modelId="{ABC7DF16-6DA3-4906-B572-80D5023E4AD9}" type="presParOf" srcId="{849F564F-66B0-46B9-855E-B4B9DAC8FCE7}" destId="{F73500E0-7753-48AF-9675-4F0941B304D3}" srcOrd="1" destOrd="0" presId="urn:microsoft.com/office/officeart/2005/8/layout/radial1"/>
    <dgm:cxn modelId="{A9B9FFF5-772A-49CA-A9D4-C801C2C18DAB}" type="presParOf" srcId="{F73500E0-7753-48AF-9675-4F0941B304D3}" destId="{270898EF-6744-45D7-9384-0F2735FA413E}" srcOrd="0" destOrd="0" presId="urn:microsoft.com/office/officeart/2005/8/layout/radial1"/>
    <dgm:cxn modelId="{A30C1AF9-06E6-4B83-B047-DDA79978DDC3}" type="presParOf" srcId="{849F564F-66B0-46B9-855E-B4B9DAC8FCE7}" destId="{2C5A11EE-1C1A-4183-BAA6-A897CA3E09C5}" srcOrd="2" destOrd="0" presId="urn:microsoft.com/office/officeart/2005/8/layout/radial1"/>
    <dgm:cxn modelId="{56A630DC-A8B4-48A4-B3F0-E86512FC1827}" type="presParOf" srcId="{849F564F-66B0-46B9-855E-B4B9DAC8FCE7}" destId="{1E10E22D-677C-4F5B-A335-B4F0A22F1FDB}" srcOrd="3" destOrd="0" presId="urn:microsoft.com/office/officeart/2005/8/layout/radial1"/>
    <dgm:cxn modelId="{74EADDD4-1D4F-48EE-B5B4-2F644D7F4B2F}" type="presParOf" srcId="{1E10E22D-677C-4F5B-A335-B4F0A22F1FDB}" destId="{65F23FE2-DCB7-429F-993B-F5CC3D64EC3A}" srcOrd="0" destOrd="0" presId="urn:microsoft.com/office/officeart/2005/8/layout/radial1"/>
    <dgm:cxn modelId="{CA76707F-8A6F-40DA-AB4F-024445864488}" type="presParOf" srcId="{849F564F-66B0-46B9-855E-B4B9DAC8FCE7}" destId="{F78DBD3E-CACB-4089-B103-93BAFEC8D9BA}" srcOrd="4" destOrd="0" presId="urn:microsoft.com/office/officeart/2005/8/layout/radial1"/>
    <dgm:cxn modelId="{0C9D9311-AFF5-4B4B-858F-619D2CBBB486}" type="presParOf" srcId="{849F564F-66B0-46B9-855E-B4B9DAC8FCE7}" destId="{98EE5912-4F34-4400-A710-D00499B46462}" srcOrd="5" destOrd="0" presId="urn:microsoft.com/office/officeart/2005/8/layout/radial1"/>
    <dgm:cxn modelId="{04AFCEDA-3D70-4227-BBAF-F24AFAC01062}" type="presParOf" srcId="{98EE5912-4F34-4400-A710-D00499B46462}" destId="{C6561002-359D-4AF1-9346-A6971C3D9E14}" srcOrd="0" destOrd="0" presId="urn:microsoft.com/office/officeart/2005/8/layout/radial1"/>
    <dgm:cxn modelId="{7B07D9EA-C14D-451A-AD99-46EDFB5655BD}" type="presParOf" srcId="{849F564F-66B0-46B9-855E-B4B9DAC8FCE7}" destId="{BEC1A3A5-15FA-49D3-8047-A87358528DF8}" srcOrd="6" destOrd="0" presId="urn:microsoft.com/office/officeart/2005/8/layout/radial1"/>
    <dgm:cxn modelId="{9BBA3724-53CF-4858-A3CA-DD2C8FF28493}" type="presParOf" srcId="{849F564F-66B0-46B9-855E-B4B9DAC8FCE7}" destId="{ACEC0368-4049-4D12-B2D5-6FB8A8E58104}" srcOrd="7" destOrd="0" presId="urn:microsoft.com/office/officeart/2005/8/layout/radial1"/>
    <dgm:cxn modelId="{FC510C39-8670-443A-8FF5-D7D4B0BE856B}" type="presParOf" srcId="{ACEC0368-4049-4D12-B2D5-6FB8A8E58104}" destId="{337DE548-6B5E-4902-9B83-69816E67318D}" srcOrd="0" destOrd="0" presId="urn:microsoft.com/office/officeart/2005/8/layout/radial1"/>
    <dgm:cxn modelId="{0410863E-382F-48D4-967B-8B3364BFDA99}" type="presParOf" srcId="{849F564F-66B0-46B9-855E-B4B9DAC8FCE7}" destId="{C0B9DA8F-9A68-411D-86EF-1CF3A1C8A9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A6404-1CB5-43BA-8145-59CA43AEEA48}">
      <dsp:nvSpPr>
        <dsp:cNvPr id="0" name=""/>
        <dsp:cNvSpPr/>
      </dsp:nvSpPr>
      <dsp:spPr>
        <a:xfrm>
          <a:off x="360055" y="764705"/>
          <a:ext cx="3072363" cy="18883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noProof="0" dirty="0" smtClean="0"/>
            <a:t>Obligación del Maestro</a:t>
          </a:r>
          <a:endParaRPr lang="es-MX" sz="3100" kern="1200" noProof="0" dirty="0"/>
        </a:p>
      </dsp:txBody>
      <dsp:txXfrm>
        <a:off x="809992" y="1041249"/>
        <a:ext cx="2172489" cy="1335272"/>
      </dsp:txXfrm>
    </dsp:sp>
    <dsp:sp modelId="{F73500E0-7753-48AF-9675-4F0941B304D3}">
      <dsp:nvSpPr>
        <dsp:cNvPr id="0" name=""/>
        <dsp:cNvSpPr/>
      </dsp:nvSpPr>
      <dsp:spPr>
        <a:xfrm rot="21166255">
          <a:off x="3394888" y="1406087"/>
          <a:ext cx="1465566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1465566" y="1975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91032" y="1389200"/>
        <a:ext cx="73278" cy="73278"/>
      </dsp:txXfrm>
    </dsp:sp>
    <dsp:sp modelId="{2C5A11EE-1C1A-4183-BAA6-A897CA3E09C5}">
      <dsp:nvSpPr>
        <dsp:cNvPr id="0" name=""/>
        <dsp:cNvSpPr/>
      </dsp:nvSpPr>
      <dsp:spPr>
        <a:xfrm>
          <a:off x="4752532" y="404663"/>
          <a:ext cx="3787749" cy="14033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noProof="0" dirty="0" smtClean="0"/>
            <a:t>Utilizar la tecnología disponible</a:t>
          </a:r>
          <a:endParaRPr lang="es-MX" sz="3200" kern="1200" noProof="0" dirty="0"/>
        </a:p>
      </dsp:txBody>
      <dsp:txXfrm>
        <a:off x="5307235" y="610182"/>
        <a:ext cx="2678343" cy="992335"/>
      </dsp:txXfrm>
    </dsp:sp>
    <dsp:sp modelId="{1E10E22D-677C-4F5B-A335-B4F0A22F1FDB}">
      <dsp:nvSpPr>
        <dsp:cNvPr id="0" name=""/>
        <dsp:cNvSpPr/>
      </dsp:nvSpPr>
      <dsp:spPr>
        <a:xfrm rot="1381028">
          <a:off x="3065523" y="2689661"/>
          <a:ext cx="2371700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2371700" y="1975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4192081" y="2650120"/>
        <a:ext cx="118585" cy="118585"/>
      </dsp:txXfrm>
    </dsp:sp>
    <dsp:sp modelId="{F78DBD3E-CACB-4089-B103-93BAFEC8D9BA}">
      <dsp:nvSpPr>
        <dsp:cNvPr id="0" name=""/>
        <dsp:cNvSpPr/>
      </dsp:nvSpPr>
      <dsp:spPr>
        <a:xfrm>
          <a:off x="5040548" y="2780929"/>
          <a:ext cx="3203340" cy="18883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noProof="0" dirty="0" smtClean="0"/>
            <a:t>Motivar el aprendizaje colaborativo</a:t>
          </a:r>
          <a:endParaRPr lang="es-MX" sz="3200" kern="1200" noProof="0" dirty="0"/>
        </a:p>
      </dsp:txBody>
      <dsp:txXfrm>
        <a:off x="5509666" y="3057473"/>
        <a:ext cx="2265104" cy="1335272"/>
      </dsp:txXfrm>
    </dsp:sp>
    <dsp:sp modelId="{98EE5912-4F34-4400-A710-D00499B46462}">
      <dsp:nvSpPr>
        <dsp:cNvPr id="0" name=""/>
        <dsp:cNvSpPr/>
      </dsp:nvSpPr>
      <dsp:spPr>
        <a:xfrm rot="2869497">
          <a:off x="2066024" y="3816597"/>
          <a:ext cx="3515182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3515182" y="1975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735736" y="3748469"/>
        <a:ext cx="175759" cy="175759"/>
      </dsp:txXfrm>
    </dsp:sp>
    <dsp:sp modelId="{BEC1A3A5-15FA-49D3-8047-A87358528DF8}">
      <dsp:nvSpPr>
        <dsp:cNvPr id="0" name=""/>
        <dsp:cNvSpPr/>
      </dsp:nvSpPr>
      <dsp:spPr>
        <a:xfrm>
          <a:off x="3960437" y="5085198"/>
          <a:ext cx="3331654" cy="14818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9A4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noProof="0" dirty="0" smtClean="0"/>
            <a:t>Incorporar ‘viejo &amp; nuevo’</a:t>
          </a:r>
          <a:endParaRPr lang="es-MX" sz="3600" kern="1200" noProof="0" dirty="0"/>
        </a:p>
      </dsp:txBody>
      <dsp:txXfrm>
        <a:off x="4448346" y="5302213"/>
        <a:ext cx="2355836" cy="1047842"/>
      </dsp:txXfrm>
    </dsp:sp>
    <dsp:sp modelId="{ACEC0368-4049-4D12-B2D5-6FB8A8E58104}">
      <dsp:nvSpPr>
        <dsp:cNvPr id="0" name=""/>
        <dsp:cNvSpPr/>
      </dsp:nvSpPr>
      <dsp:spPr>
        <a:xfrm rot="5316905">
          <a:off x="1013095" y="3561343"/>
          <a:ext cx="1856808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1856808" y="1975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895079" y="3534674"/>
        <a:ext cx="92840" cy="92840"/>
      </dsp:txXfrm>
    </dsp:sp>
    <dsp:sp modelId="{C0B9DA8F-9A68-411D-86EF-1CF3A1C8A915}">
      <dsp:nvSpPr>
        <dsp:cNvPr id="0" name=""/>
        <dsp:cNvSpPr/>
      </dsp:nvSpPr>
      <dsp:spPr>
        <a:xfrm>
          <a:off x="432056" y="4509126"/>
          <a:ext cx="3109412" cy="18883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noProof="0" dirty="0" smtClean="0"/>
            <a:t>Sentar bases para el aprendizaje permanente</a:t>
          </a:r>
          <a:endParaRPr lang="es-MX" sz="2800" kern="1200" noProof="0" dirty="0"/>
        </a:p>
      </dsp:txBody>
      <dsp:txXfrm>
        <a:off x="887419" y="4785670"/>
        <a:ext cx="2198686" cy="133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0A8B6-CA37-2C47-B650-22B7BA1C836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603EA-DBFF-604B-ACB9-A4377543714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755889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DD87D-2259-BD4E-BC21-FEA49A5A0A1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484273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30373-4BD7-D742-89D8-513D1CCC276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045843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5F721-0344-4A41-BE44-FBD8B64C1C7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65007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8A76D-1942-5D4D-AB2B-14DDD851B12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677209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46830-5774-5142-9902-730F2828F20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24435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CAC4B-1FE6-0946-B115-7EC8BE4428A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580853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98E5E-7CAF-DC4D-8F70-75206F0A748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628807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41E2B-A21E-C047-B74C-23651124889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272474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E9C96-DE2F-6F45-B34D-12B9CC42DC1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697429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AC62-0DA1-9B48-BA85-4FFB7DE2BDC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943932"/>
      </p:ext>
    </p:extLst>
  </p:cSld>
  <p:clrMapOvr>
    <a:masterClrMapping/>
  </p:clrMapOvr>
  <p:transition xmlns:p14="http://schemas.microsoft.com/office/powerpoint/2010/main" spd="med" advTm="10000">
    <p:random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s-ES"/>
              <a:t>Situación actual del e-learning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A68E14-7C0A-FC48-B4B9-EE25951FCE2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 spd="med" advTm="10000">
    <p:random/>
    <p:sndAc>
      <p:stSnd>
        <p:snd r:embed="rId13" name="breeze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lideshare.net/AshwinKumar24/elearningppt" TargetMode="Externa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A2CC3C-F197-754E-8BA6-33459DD78B4A}" type="slidenum">
              <a:rPr lang="es-ES" sz="1400"/>
              <a:pPr eaLnBrk="1" hangingPunct="1"/>
              <a:t>1</a:t>
            </a:fld>
            <a:endParaRPr lang="es-ES" sz="1400"/>
          </a:p>
        </p:txBody>
      </p:sp>
      <p:pic>
        <p:nvPicPr>
          <p:cNvPr id="2051" name="Picture 4" descr="http://jeffreyhill.typepad.com/.a/6a00d8341d417153ef0105369e66be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3391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s://encrypted-tbn0.gstatic.com/images?q=tbn:ANd9GcRMIC4nBh6us06py_mfS_MG5yczXL8SdQewmgjWi9Xr7YfVL7tt_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1911350" y="0"/>
            <a:ext cx="723265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¿Qué es el e-learning?</a:t>
            </a:r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2555875" y="1341438"/>
            <a:ext cx="6588125" cy="4473575"/>
          </a:xfrm>
        </p:spPr>
        <p:txBody>
          <a:bodyPr/>
          <a:lstStyle/>
          <a:p>
            <a:pPr eaLnBrk="1" hangingPunct="1"/>
            <a:r>
              <a:rPr lang="es-MX" sz="2400" b="1">
                <a:latin typeface="Arial" charset="0"/>
              </a:rPr>
              <a:t>L</a:t>
            </a:r>
            <a:r>
              <a:rPr lang="es-MX" sz="2400">
                <a:latin typeface="Arial" charset="0"/>
              </a:rPr>
              <a:t>a letra ‘e’ en e-learning es sinónimo de la palabra “electrónico” .</a:t>
            </a:r>
          </a:p>
          <a:p>
            <a:pPr eaLnBrk="1" hangingPunct="1"/>
            <a:r>
              <a:rPr lang="es-MX" sz="2400" b="1">
                <a:latin typeface="Arial" charset="0"/>
              </a:rPr>
              <a:t>L</a:t>
            </a:r>
            <a:r>
              <a:rPr lang="es-MX" sz="2400">
                <a:latin typeface="Arial" charset="0"/>
              </a:rPr>
              <a:t>uskin BERNARD (2001), pionero en </a:t>
            </a:r>
          </a:p>
          <a:p>
            <a:pPr eaLnBrk="1" hangingPunct="1">
              <a:buFontTx/>
              <a:buNone/>
            </a:pPr>
            <a:r>
              <a:rPr lang="es-MX" sz="2400">
                <a:latin typeface="Arial" charset="0"/>
              </a:rPr>
              <a:t>    e-learning, explica que la 'e'  representa  a las palabras: emocionante, enérgico, entusiasta, emocional, extendido y educativo. </a:t>
            </a:r>
          </a:p>
          <a:p>
            <a:pPr eaLnBrk="1" hangingPunct="1"/>
            <a:r>
              <a:rPr lang="es-MX" sz="2400" b="1">
                <a:latin typeface="Arial" charset="0"/>
              </a:rPr>
              <a:t>E</a:t>
            </a:r>
            <a:r>
              <a:rPr lang="es-MX" sz="2400">
                <a:latin typeface="Arial" charset="0"/>
              </a:rPr>
              <a:t>-learning es acceso a Internet y al aprendizaje.</a:t>
            </a:r>
          </a:p>
          <a:p>
            <a:pPr eaLnBrk="1" hangingPunct="1"/>
            <a:r>
              <a:rPr lang="es-MX" sz="2400" b="1">
                <a:latin typeface="Arial" charset="0"/>
              </a:rPr>
              <a:t>S</a:t>
            </a:r>
            <a:r>
              <a:rPr lang="es-MX" sz="2400">
                <a:latin typeface="Arial" charset="0"/>
              </a:rPr>
              <a:t>e trata de un almacén de gestión educativa, de información, de comunicación, comunicación, de formación, de conocimiento y de rendimiento.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 rot="16200000">
            <a:off x="-2938636" y="2938636"/>
            <a:ext cx="6858000" cy="980728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s-MX" sz="4800" dirty="0" smtClean="0"/>
              <a:t>B e n e f i c i o s</a:t>
            </a:r>
          </a:p>
        </p:txBody>
      </p:sp>
      <p:sp>
        <p:nvSpPr>
          <p:cNvPr id="12293" name="2 Marcador de contenido"/>
          <p:cNvSpPr>
            <a:spLocks noGrp="1"/>
          </p:cNvSpPr>
          <p:nvPr>
            <p:ph idx="1"/>
          </p:nvPr>
        </p:nvSpPr>
        <p:spPr>
          <a:xfrm>
            <a:off x="2411413" y="0"/>
            <a:ext cx="7056437" cy="2447925"/>
          </a:xfrm>
        </p:spPr>
        <p:txBody>
          <a:bodyPr/>
          <a:lstStyle/>
          <a:p>
            <a:pPr eaLnBrk="1" hangingPunct="1"/>
            <a:r>
              <a:rPr lang="es-MX" sz="2400">
                <a:solidFill>
                  <a:srgbClr val="C00000"/>
                </a:solidFill>
                <a:latin typeface="Arial" charset="0"/>
              </a:rPr>
              <a:t>Conveniente</a:t>
            </a:r>
          </a:p>
          <a:p>
            <a:pPr lvl="1" eaLnBrk="1" hangingPunct="1"/>
            <a:r>
              <a:rPr lang="es-MX" sz="2000">
                <a:latin typeface="Arial" charset="0"/>
              </a:rPr>
              <a:t>Auto-servicio (mezcla, combinación)</a:t>
            </a:r>
          </a:p>
          <a:p>
            <a:pPr lvl="1" eaLnBrk="1" hangingPunct="1"/>
            <a:r>
              <a:rPr lang="es-MX" sz="2000">
                <a:latin typeface="Arial" charset="0"/>
              </a:rPr>
              <a:t>A petición (en cualquier momento y en cualquier lugar)</a:t>
            </a:r>
          </a:p>
          <a:p>
            <a:pPr lvl="1" eaLnBrk="1" hangingPunct="1"/>
            <a:r>
              <a:rPr lang="es-MX" sz="2000">
                <a:latin typeface="Arial" charset="0"/>
              </a:rPr>
              <a:t>Aprendizaje Privado</a:t>
            </a:r>
          </a:p>
          <a:p>
            <a:pPr lvl="1" eaLnBrk="1" hangingPunct="1"/>
            <a:r>
              <a:rPr lang="es-MX" sz="2000">
                <a:latin typeface="Arial" charset="0"/>
              </a:rPr>
              <a:t>Paso a paso (sigues tu propio ritmo)</a:t>
            </a:r>
          </a:p>
          <a:p>
            <a:pPr lvl="1" eaLnBrk="1" hangingPunct="1"/>
            <a:r>
              <a:rPr lang="es-MX" sz="2000">
                <a:latin typeface="Arial" charset="0"/>
              </a:rPr>
              <a:t>Flexibilidad: (paquete modular)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411413" y="2482850"/>
            <a:ext cx="66246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solidFill>
                  <a:srgbClr val="C00000"/>
                </a:solidFill>
                <a:latin typeface="Arial" charset="0"/>
              </a:rPr>
              <a:t>Media-enriquecido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Más fácil de entender / más atractivo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solidFill>
                  <a:srgbClr val="C00000"/>
                </a:solidFill>
                <a:latin typeface="Arial" charset="0"/>
              </a:rPr>
              <a:t>Repetible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Tantas veces como quieras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solidFill>
                  <a:srgbClr val="C00000"/>
                </a:solidFill>
                <a:latin typeface="Arial" charset="0"/>
              </a:rPr>
              <a:t>Más fácil de monitorear el progreso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Menos trabajo administrativo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Puede ser más preciso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solidFill>
                  <a:srgbClr val="C00000"/>
                </a:solidFill>
                <a:latin typeface="Arial" charset="0"/>
              </a:rPr>
              <a:t>Consistente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Control central de contenidos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La misma calidad de contenido para todos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s-MX" sz="2000">
                <a:latin typeface="Arial" charset="0"/>
              </a:rPr>
              <a:t>La misma calidad de educación para todos</a:t>
            </a:r>
          </a:p>
          <a:p>
            <a:pPr lvl="1" eaLnBrk="1" hangingPunct="1">
              <a:spcBef>
                <a:spcPct val="20000"/>
              </a:spcBef>
            </a:pPr>
            <a:endParaRPr lang="es-MX" sz="2000">
              <a:latin typeface="Arial" charset="0"/>
            </a:endParaRPr>
          </a:p>
        </p:txBody>
      </p: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 flipV="1">
            <a:off x="981075" y="260350"/>
            <a:ext cx="1574800" cy="3168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6 Conector recto de flecha"/>
          <p:cNvCxnSpPr>
            <a:cxnSpLocks noChangeShapeType="1"/>
          </p:cNvCxnSpPr>
          <p:nvPr/>
        </p:nvCxnSpPr>
        <p:spPr bwMode="auto">
          <a:xfrm flipV="1">
            <a:off x="981075" y="2781300"/>
            <a:ext cx="1574800" cy="6477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>
            <a:off x="981075" y="3429000"/>
            <a:ext cx="1574800" cy="1444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12 Conector recto de flecha"/>
          <p:cNvCxnSpPr>
            <a:cxnSpLocks noChangeShapeType="1"/>
          </p:cNvCxnSpPr>
          <p:nvPr/>
        </p:nvCxnSpPr>
        <p:spPr bwMode="auto">
          <a:xfrm>
            <a:off x="981075" y="3429000"/>
            <a:ext cx="1503363" cy="8636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>
            <a:off x="981075" y="3429000"/>
            <a:ext cx="1574800" cy="20161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 de flecha"/>
          <p:cNvCxnSpPr>
            <a:cxnSpLocks noChangeShapeType="1"/>
            <a:endCxn id="7" idx="0"/>
          </p:cNvCxnSpPr>
          <p:nvPr/>
        </p:nvCxnSpPr>
        <p:spPr bwMode="auto">
          <a:xfrm>
            <a:off x="2771775" y="1844675"/>
            <a:ext cx="0" cy="331311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14 Conector recto de flecha"/>
          <p:cNvCxnSpPr>
            <a:cxnSpLocks noChangeShapeType="1"/>
          </p:cNvCxnSpPr>
          <p:nvPr/>
        </p:nvCxnSpPr>
        <p:spPr bwMode="auto">
          <a:xfrm>
            <a:off x="5364163" y="1844675"/>
            <a:ext cx="0" cy="187166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93184" cy="1368152"/>
          </a:xfrm>
          <a:ln>
            <a:solidFill>
              <a:srgbClr val="C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s-MX" dirty="0" smtClean="0"/>
              <a:t>Formas de entrega de </a:t>
            </a:r>
            <a:r>
              <a:rPr lang="en-US" dirty="0" smtClean="0"/>
              <a:t>e-learning</a:t>
            </a:r>
          </a:p>
        </p:txBody>
      </p:sp>
      <p:sp>
        <p:nvSpPr>
          <p:cNvPr id="13319" name="2 Marcador de contenido"/>
          <p:cNvSpPr>
            <a:spLocks noGrp="1"/>
          </p:cNvSpPr>
          <p:nvPr>
            <p:ph idx="1"/>
          </p:nvPr>
        </p:nvSpPr>
        <p:spPr>
          <a:xfrm>
            <a:off x="1187450" y="3716338"/>
            <a:ext cx="2663825" cy="865187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Aprendizaje asincrónico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971550" y="5157788"/>
            <a:ext cx="3600450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Basado en la Web: blog-Wikis-foros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067175" y="3644900"/>
            <a:ext cx="2808288" cy="13684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Basada en computadora (CD-ROM)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300788" y="5229225"/>
            <a:ext cx="2555875" cy="9366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Video/audio </a:t>
            </a:r>
            <a:r>
              <a:rPr lang="es-MX" sz="2800" kern="0" dirty="0" err="1">
                <a:latin typeface="+mn-lt"/>
                <a:ea typeface="+mn-ea"/>
              </a:rPr>
              <a:t>streaming</a:t>
            </a:r>
            <a:endParaRPr lang="es-MX" sz="2800" kern="0" dirty="0">
              <a:latin typeface="+mn-lt"/>
              <a:ea typeface="+mn-ea"/>
            </a:endParaRPr>
          </a:p>
        </p:txBody>
      </p:sp>
      <p:cxnSp>
        <p:nvCxnSpPr>
          <p:cNvPr id="11" name="10 Conector recto"/>
          <p:cNvCxnSpPr>
            <a:cxnSpLocks noChangeShapeType="1"/>
          </p:cNvCxnSpPr>
          <p:nvPr/>
        </p:nvCxnSpPr>
        <p:spPr bwMode="auto">
          <a:xfrm>
            <a:off x="1547813" y="1773238"/>
            <a:ext cx="59769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12 Conector recto de flecha"/>
          <p:cNvCxnSpPr>
            <a:cxnSpLocks noChangeShapeType="1"/>
          </p:cNvCxnSpPr>
          <p:nvPr/>
        </p:nvCxnSpPr>
        <p:spPr bwMode="auto">
          <a:xfrm>
            <a:off x="1547813" y="1773238"/>
            <a:ext cx="0" cy="360362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44463" y="2133600"/>
            <a:ext cx="2627312" cy="93503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Aprendizaje sincronizado</a:t>
            </a:r>
          </a:p>
        </p:txBody>
      </p:sp>
      <p:cxnSp>
        <p:nvCxnSpPr>
          <p:cNvPr id="20" name="19 Conector recto de flecha"/>
          <p:cNvCxnSpPr>
            <a:cxnSpLocks noChangeShapeType="1"/>
            <a:endCxn id="9" idx="0"/>
          </p:cNvCxnSpPr>
          <p:nvPr/>
        </p:nvCxnSpPr>
        <p:spPr bwMode="auto">
          <a:xfrm>
            <a:off x="7524750" y="1773238"/>
            <a:ext cx="53975" cy="3455987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156325" y="2060575"/>
            <a:ext cx="2627313" cy="13684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Auto-estudio con experto en la materia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419475" y="2276475"/>
            <a:ext cx="2447925" cy="9366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MX" sz="2800" kern="0" dirty="0">
                <a:latin typeface="+mn-lt"/>
                <a:ea typeface="+mn-ea"/>
              </a:rPr>
              <a:t>Instructor de grupo</a:t>
            </a:r>
          </a:p>
        </p:txBody>
      </p:sp>
      <p:cxnSp>
        <p:nvCxnSpPr>
          <p:cNvPr id="30" name="29 Conector recto de flecha"/>
          <p:cNvCxnSpPr>
            <a:cxnSpLocks noChangeShapeType="1"/>
            <a:endCxn id="5" idx="0"/>
          </p:cNvCxnSpPr>
          <p:nvPr/>
        </p:nvCxnSpPr>
        <p:spPr bwMode="auto">
          <a:xfrm>
            <a:off x="4643438" y="1844675"/>
            <a:ext cx="0" cy="4318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4.bp.blogspot.com/_wJoU8uc0Sow/S_sxGi4YBII/AAAAAAAAABM/j6hw-RGx-RI/s400/un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43561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1 Título"/>
          <p:cNvSpPr>
            <a:spLocks noGrp="1"/>
          </p:cNvSpPr>
          <p:nvPr>
            <p:ph type="title"/>
          </p:nvPr>
        </p:nvSpPr>
        <p:spPr>
          <a:xfrm>
            <a:off x="684213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Aprendizaje Sincronizado</a:t>
            </a:r>
          </a:p>
        </p:txBody>
      </p:sp>
      <p:sp>
        <p:nvSpPr>
          <p:cNvPr id="14340" name="2 Marcador de contenido"/>
          <p:cNvSpPr>
            <a:spLocks noGrp="1"/>
          </p:cNvSpPr>
          <p:nvPr>
            <p:ph idx="1"/>
          </p:nvPr>
        </p:nvSpPr>
        <p:spPr>
          <a:xfrm>
            <a:off x="395288" y="908050"/>
            <a:ext cx="5040312" cy="5689600"/>
          </a:xfrm>
        </p:spPr>
        <p:txBody>
          <a:bodyPr/>
          <a:lstStyle/>
          <a:p>
            <a:pPr eaLnBrk="1" hangingPunct="1"/>
            <a:r>
              <a:rPr lang="es-MX" sz="2000">
                <a:latin typeface="Arial" charset="0"/>
              </a:rPr>
              <a:t>Dentro de aprendizaje sincrónico, el aprendizaje y la enseñanza se realizan en tiempo real , mientras que el instructor y los estudiantes están físicamente separados entre sí. (diferente lugar). </a:t>
            </a:r>
          </a:p>
          <a:p>
            <a:pPr eaLnBrk="1" hangingPunct="1">
              <a:buFontTx/>
              <a:buNone/>
            </a:pPr>
            <a:endParaRPr lang="es-MX" sz="2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MX" sz="2000">
                <a:latin typeface="Arial" charset="0"/>
              </a:rPr>
              <a:t>Los ejemplos incluyen:</a:t>
            </a:r>
          </a:p>
          <a:p>
            <a:pPr eaLnBrk="1" hangingPunct="1"/>
            <a:r>
              <a:rPr lang="es-MX" sz="2000">
                <a:latin typeface="Arial" charset="0"/>
              </a:rPr>
              <a:t>Escuchar un programa de radio en directo.</a:t>
            </a:r>
          </a:p>
          <a:p>
            <a:pPr eaLnBrk="1" hangingPunct="1"/>
            <a:r>
              <a:rPr lang="es-MX" sz="2000">
                <a:latin typeface="Arial" charset="0"/>
              </a:rPr>
              <a:t>Ver en vivo un programa de televisión.</a:t>
            </a:r>
          </a:p>
          <a:p>
            <a:pPr eaLnBrk="1" hangingPunct="1"/>
            <a:r>
              <a:rPr lang="es-MX" sz="2000">
                <a:latin typeface="Arial" charset="0"/>
              </a:rPr>
              <a:t>Audio / video conferencia.</a:t>
            </a:r>
          </a:p>
          <a:p>
            <a:pPr eaLnBrk="1" hangingPunct="1"/>
            <a:r>
              <a:rPr lang="es-MX" sz="2000">
                <a:latin typeface="Arial" charset="0"/>
              </a:rPr>
              <a:t>La telefonía por Internet.</a:t>
            </a:r>
          </a:p>
          <a:p>
            <a:pPr eaLnBrk="1" hangingPunct="1"/>
            <a:r>
              <a:rPr lang="es-MX" sz="2000">
                <a:latin typeface="Arial" charset="0"/>
              </a:rPr>
              <a:t>Conferencias en línea.</a:t>
            </a:r>
          </a:p>
          <a:p>
            <a:pPr eaLnBrk="1" hangingPunct="1"/>
            <a:r>
              <a:rPr lang="es-MX" sz="2000">
                <a:latin typeface="Arial" charset="0"/>
              </a:rPr>
              <a:t>Dos vías de difusión satelital en vivo.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	</a:t>
            </a:r>
          </a:p>
        </p:txBody>
      </p:sp>
      <p:sp>
        <p:nvSpPr>
          <p:cNvPr id="14341" name="AutoShape 5" descr="data:image/jpeg;base64,/9j/4AAQSkZJRgABAQAAAQABAAD/2wCEAAkGBhQSERUUExQVFBUVFxoaFxcYGBYaHRYYGBkXGxkaFhofGyYeFxkkGhcXIC8iIycpLSwsGB8xNTAqNScrLCkBCQoKDgwOGg8PGiwkHSQqLCwqLzUsKiwsLCwtKSwsKikvLC8sLCwsLCktLCwsKSwpLCkqLCwsLCwsLCosLCksLP/AABEIAPQAzgMBIgACEQEDEQH/xAAcAAEAAgMBAQEAAAAAAAAAAAAAAQYCBAUDBwj/xABHEAACAQIEAwYCBgULAgcBAAABAhEAAwQSITEFQVEGEyJhcYEykQdCocHR8CMzUmKxFBYXU3KCkqKy4fEVJDREVGODo9II/8QAGQEBAAMBAQAAAAAAAAAAAAAAAAECAwQF/8QAMBEAAgECBAIHCAMAAAAAAAAAAAECAxEEEiExQWEUUYGRobHwEyIyUnHB0eFCovH/2gAMAwEAAhEDEQA/APuNKUoBSsLt0KpZiAFBJJ2AGpJ8orQ4F2jw+Ntm5hrouKGykiRBHIggEaa0B0qUpQClKUBpcV4vbw6Z7hgbADUsd4A56AnyAqgcf7fYn+V4XuB3WGLqLuZUd3kktABMAIp21k1ZO1vCxi3WxqrKufPOkExlywc3iVZnl61SOJ8OdMRbDFSLTOCQYLEouUhTrBVmO52OtQ2WSPrWFxS3EV0IZWEgjnXrVX7BMe6uj6oueH1KqWj319SatFSVFK8MdixattcYEhASQN4HSuJxbjuI7i53GHPelD3eZ7cZjsW8Ww39qrKcY/E7EpN7FipXzv6IcbiG/laYq+911vQA7TBCjvMv7udo00Ecpr6JViBSlKAUpSgFKUoBSlKAUpSgFKUoDk9qeKDD4Z3K55hQp2Jfw6+WtfGewnf2ZGELrcuSjqmWG7pmEwwgED63nX17txgzcwV3LusP7IQT9gNUDslwYhrdy2wfPdY3UI8K2mUC4HkaQwIifFI86xqKTdk9DSFkrsvvY2/iHtOcQ+Zs8AeDwgAc0EGZkb6EVYK4WDfubqKpBS8DvG6KACrTDSMoyxykHSK7tarYo9xSvDH3ilp2WJVGInaQCRPlVZwfaq+VUtbtsSJIUwdyNFzs0SDyqSD0x/YtJZ+8uOGYtcW5euKGXUhc665BLeEyCDrsDXD7Qubt2wVtkhrX6MKA06y8EakBQvlGo516dr8ffxSC3byLbibiFirMZ0BzqoKCNuZ9Kp2JxN+2cOrnI+HthbeWZVcxKkn4WMBfhJWANTJrWNHPZX3Mp1/ZptrRWPr/AGawZtYW0pBDZczA7hmJYz5ya6dczs3xgYrDpd2JEOOjro3tOo8iK6dZtW0NE76o1OKY1bVtiYJghV5u0aKBzJqpW7Qw5tAjISxBC5vEirlkoCQSbhUqVAMHYaivfi3aFzf0wt7/ALdm1gA3cyuqrbnwlWMbnfLzNbAwT4hEuXbfcXVJKLOcqrCCt0AhSSJkA6aQZrKpFSWVmkOtHK7E21iw673r2Jut1i4XJB/+qR1ir9VZ7JcMKl7jDVWuWxGzQ+VmAk5RFu2oEk+A9a5vajtrct3jaswuTRmIBJO+nQVrhsPKfux5vxMMRXhSWaReKV89u8e4gI1UyobRU5zA1jXQ6eVeY7ScQieUMfgT6ujfIkD3FdfQ5fMu85XjYL+Mu4+jUr56/H+ICIKsDzCp+0V5xzB9q88L26xFu7F7Kygw65QCOsEc6dCm9mn2jp1NPVNdh9GpUKZFTXGdwpSlAKUpQClKUBDEAa7edU/h3GcPZw1w22RrNm+6ZlZci5nzCWJyhR3gBOwqjfT3x+6L1rCq5W0bed1GmcliBm6gZdtq9/ow7OWr/DCSxh7ptuv1ZkQXXa4NbcBttY3pa5Kdi34DsRhryOUhLNxswWxdLDNzYEeFdNMqaanqIuGHshEVRMKABJJMARqTqTXwbsN2tHCuJX8K5IwrX3Qzr3bK5VHk8oADHpB5V9zu8UtL8VxB6sv40IJ4ms2bg6o3+k1TMDgWuLaVSssrnWYQJcYSQN5LAD3PKrnZxKX7ZNtw6tmXMpkSJUj1Bke1cHs9gLlo3BdChlCqMpJEFrlw6kDm8bchVkQzkfya4GuIBJs5QchJBzrmHIEGOQHPeq32wtLbYQIAuXxCjq6sIAHRxVtwPGbaXsUHbKWvSNDEKoQax+5XJ4zw84i6VtKt1rklDIhSVtKzFhOWAk+oA51tTlkeYwqw9pFxN36KsYO7vKTAzIwnTVgQRHXwCr9VCt9lEw38nVoa4cxdtCJZrKkAMCMoGgkee9ZiBqhK+QUrG/O3ctzt0NUqNSk2i9KLhBRZae0HErVjDXLl8Brar4lgHNOgUA6EkwKovZvtiblxnNu5as5f0SF2uZzmUas36tQOZhfi1OUxscX4YmLthMQ9whSSoW/udtrlsA89266616cPxK4S2lplL2LaZXz2yjLbdiMztJS4PE8Bd5aOdRaOXmWvLNyNXsd9KdpstjEJ3LZiA4+Akk/HOqEk76iTyq0cd7GWsS/eZjbc7kQQ0dQefnX59xuIz3HcCAzEgdASSB7Cv0zwpybFonc20J/wiuqtB4dxlB2ujjozWJUozV0mVr+j86f91c0iNNo2jxaRJqP6Pz/6m5z5dd/rc6uFKy6VV6/BGvRKPV4v8lQH0fkf+aufLzn9rrXrgvo/trcD3Lj3YMwQACd/FuTVqpUPE1Xx8iVhKK/j5ilKVznSKUpQClKUApSlAfn/AOnl54ig6Ydfte5Wz9D2Lvi1fRHItm7aGQHIc9zMuYOASAAokAagbjns/SBwA47jpw+i5rVoBtfCALjEgc9A+nkKsPYnsaeHsbRuC4Tdt3CQpUaW72g1M8jUrcPa57W+F2BcZ+5tM7SWc2lYlidSWud47H0AFbdlZYZsxWY+JgD6BSFHyFb3E+EIhsfXU4hA6tEEOtxRIiD4mU+1beOwao6uqKAUuIQANIRnQjTQgqw9G8qsUubnZVAMOANBmfb+0a2sVgGJLJcKMY3VWXTTUaH5MK1uzH/hk8yx+btXVqpc4/COBG2Lwu93cFxy0ZdIOsEMTzPWvXD9nLFu8LyJlcAqIZoht/DOX7NK8Oyr/oWUyTbu3V/zk/wNdqrTWWTRSEs0Uyv9pf1uH/tx87lmtGxwXMbiC54UIWcg1YjMQRmiAGXaNSa3u1cg2HysQtwTlBMDMrEk7KIQ6mBMda9eAtmsK/8AWFrn+N2Yf5So9qhEs4D4Ry122Bn7lk1XnnUsfAxMEeHZuflWn2stk4W+vXCTGu9t556/X513OBvmfFN1v/YBA+wCtDtUBlM7NavKT5ZA38ENaRXEzk+B8Rav0t2au5sHh262bf8AoFfK+3PYfD4bCLfsZ9XX4mzAq6mANOUA+5r6d2QQjAYYHfubf+kV0YmtGtFSXW/sc+GoSoycX1L7nYpUTU1wncKUpQClKUApSlAKUpQClKUBweMdj7V/EJiQ9y1fRcouIV1Hi0IZSDGdvnXGvubOKyA38S6gMxIEyy5VkqoUCM2wJ+dXeoJqU7B6lM45dxLIhe2ttA6NvJkajcg7j9kV1e0GHDhEJIDXlGkTBkcwRz6GupxDhqXlC3M0BgYVmXUbSQZqMPwu1b1CKDvJ1M/2jJqblbGoMbYwa27LMyjL4WfMQdfrPEZp6munbuKwzAhhuCDI9oqblvMIIEeYB+yuRe7NWg2ayXsPr+qMA+qHw/ZVlka10fr1xKvOnpqu714E8CXLdxSf+9m9nRT/ABmvbH8cS23dgG5dI0tpqf7x2UeZqp2uE4pcdluXnUXsw7xSPGqjYDZTEctOVXLAcLtWFhFAnUk6liObE6k1vVjCLTbvdL168DnoynJNJWs3v37eu059vhd28Q+KfKAZWzbYhRG3eMNXI8oFY4XiKWlVLma2VEHOrASP3oy/bXcDD8jrU5vI1zubZ0RgkUjs9we3iO9bPBDwCpUjpII8UyDswFe3FezGJyEI63okqGbKTKspElW5Md2q3JbVSYUCTrC7nqayEH8xvUZmXsjgWuwuElWewCRByl3KBgN+7LZOuwqwKBy0pB60nr+TVSSageVPtqfSgANTUUBoCaUpQClKUApSlAKUpQA1j/GpqJoBTzNNtTTzP/FAN/Ifn5Unp+fWoGvkPzvUZ+S6/wABHKgOX2mw7Gz3i/HZIuKB+78QneCuYV0cPiFdVddQwB01+IA6/MVLxz10OnUdI2PvXK7NlkFywYHcuQOvdt4rf8Y9q13h9PJ+vEy+Gf181+vI7Bc9Dz6cvxpmPT7fL8aZDzJ5dBt+NYFV/aOx+seZ9f8AisjUzznofsqGuDnzPMVr4nH2rTILl1UNxsqBmUZ2j4VB39q2WzeR38vSgGToY/5oXjf5+XnWGn9k7D+JjkayNyN9uo9dPOaAyy9Pz6UBn1qCvT5VO/rQDepqDrT8/wC9ASDU1j/GshQClKUApSlAKg1NY/fQCg608qHXT50AHX5elQBOp25fidN6kiT6VB19B6jX8KAxYyNdF/iI3mdBU6t5DrzPmDOlAZ1OgHt11OuorE+LyX/UIGoIOgoCc4E5QCddtp5yeRrkcRQ28XauzC3QbLxpqZNsnzmRPnXWJJ0XQa+Lz0ggRDb1pccwHeWHtgnO2qHUw6+JY6aqK0ptKWuz0M6ibjputTcDLEgFuexPw6c+dcXtc95cPOHi24dRJCaofiiZCjnMcjXS4Vjzeso4A1CzJ57OI5EEGuGeO2cRiMocutrwlQrhe9LMuoiWgaEnRZHURnNWumaQalZo+WcexF04zD3cR+lu2bghWKZYUd6IKAA5hl8WpgjpX3PA4gXbaOhIDqpAOsCNvXWDXzPtJ2Lc3gQGuXL19gtwMBAurJDLOgRUbUbjXcAV9MsWEVFSMuVQonQgaAAMOeg2PSsqakrpu/pmk7cD3zx8Q9xqNTEdelMpG2o6eQH1f96gll1+IanzG0AdedFHNYjaOWhMxHOtTMlT+z7jp19/KpOuo/CfI6VETqPltvG46xTzHPcRry+UUBI19fzIoDPqOX3GhPMfjp5VLGNeXP8AGgFKn76jyoDKlQKmgFKUoCDSlRGlAAYEmo5eZ9Tr+FS1Ofp60BBECB/D51iRPhjQb7R6R9tT1Mbaef5moEhf3j1HPzj86UBJ1Mch6jXQ+4qPj/s/6twQQRtRl2Ucx+9tz1669aXFJgDbmQYIiCB70BAbMPD8PUcxB+Eg+mtYq4BIQSdiehAEZzuTEdayPi0Gw3PXcECDoQY/O2L3CZVI0kEnUKYESJltxQFBwWOzd4oum1aZiwMkJczZiCjkjMA8HMMsiAQYzVlc7ZW7iwMPcNxPCW70BlYaHVGJJMAb+LSaYG1kRcqgElhIBGYhjpI3aOVedxLbSYBK7yFYqeUh1YgaHUEbeVWsRcxPam+jYXPbbOBddu8kSZgKpjUBCwzEe3Orlhu0lp7BvN4UE5pjwsCPARuW1EEaGqFxjP3ozPIBuAKM2WR3RzwWYhmD6wY8udZ3GP8A09xy/lWvl+iWJ960pU1Kai+LMq1Rxg5rgjv/ANItsExauFeUlep1mfPasf6RrYMiy/pmWPWOtVfhuLuNktKiuFLMFaIJOpJkxpH2nrXsr3FMNatfpFJEgGAqiYjYxr/er1HhaSdreJ5CxdZq6l/UsQ+ka2DIsuJ3EpqdNT5wKyT6R7U/qnAO+q/PfpXEYXg36i3CgnL4Y8AyEwTvqDrrXP4lfZR3bWktmFJIAk6dZMTzHlURw1GTsl4kyxVaKu5f1PqPC+JW7yB7bSp22GUjdSORH31tqOX5iqb9HIPdXjro4I/w6x5xpVxc7H8615laCp1HFHrUKjqU1N8SRtHSk05+tSKxNhU1jWVAKUpQGPKp51HSpG9ARz9qxD6E+vPT/ashzrE/CN+XSgDJoB+J2139etN29B1O56ipJ8XoOvXy9qhSfEdd9JjkBt5etAQj6Ft+kEmQPLrM1goKrMSzbkAAydJInkI9hU3FlADzgGefXbnvWVwS6jTSTsd9tDsNz86AiMoCjc7mNDr4jpoCZ+dRiMQtpJMwIAGpJJ0AHNiTpWVoyWOm8aEnbqNgZJqo9sscxYBSQoY25GkMUztB6lGCzyGcDU6AOzGIW64CmRa7xomYe42UTGkhVuD3NbFuyt3E4ouMwXuUE8sqMxjprcNcLgPFxhmebZYOFEoVkZc2mUkSNetaGJxmbEXLqG6gLg6QpKwBsTlO0b1dMo0dDjPD7lzEZbYUkszAFsundJMGDJm3tW92HwyX7GIS4JV2QkbEHIPkQVHyrQ4Jw7E4q8x/lDWu7AOdQC4LZwoGYERvM76RFdG3wD/pt21dS5ce27C3fL5fraKTAHhBPnHuaOWt0FHSzPU/R4iv4b1xZ+GAJG8yR5VA+j1cxBvvoNPhmOenLpVvvnwk9NdSQNNdT0rFj4lIkgyNACIIkEncDTl1rbpVX5jDodH5fMqx7Chlg4i6ckgCAN9THWdNaw/o7QwTeunbQhSQOnOIq3D4j5gHf12HKsAPARppPIqNCY9ttRTpVVcfIPCUXvHzPDhnDLeHUW7YgRO5JY8yfmK2kGkDSNNBHyoW+Ejn0IjUH51K7n25/dy2rnbbd2dKSSsgDIB9Ky51jOh9+f31kTtUEjrRac6CgJpSlAR0oNzUchU86Ajr+eVYONF23HIn5dKzG5/P/NYk+Gekc+nU0BI+I77DpG595ryC+Fxpu31T9o5+29YY/GJZVrtwhURGZmg6KozE6coBrT7N9pLGNtG7h3zpmgzIKkASCp1Xr70B0p0X28uXQ/woT4/7p5+Y+r771g5lJ5rr+38J19Tp86zuDVT5xtOh8+QmKAjDPObUmGYax93KCPOqL2mJkAgwL9+TyzNkKA9D3baeVXsNDEawQCNo8wOc6TXG4/gQwdTC276hS5H6u6v6tm12PhHqq9dJBTOH4UXb1u2WKh2AJETEEwPMxHvV3HY7C/1ZP/yXP/1VGxmEezdKP4XQqwK+xV0JG0j5gg12cJ23vJHeqlxdJIBRo0E7lT15UINjiGN7kXrGEQ2LlgrdaFRu+twMxG5JGYSDr4dN64fE+OYi+mR3DKzIMioAGJdcs7k6wdCK6/ay81vF5rbFGayASMpkZm0III5CuZwHgly+690wRbJDZiuYFwPAkc/2j0hetEGfSLh0Podq8CNLc7yPi0MwTsNJ3023rk4jjNy2MmKtQG0N1MzWyOcgeNDE11sPiVuEMjBljdWUgzyPOrSg46lYzjLRbnr9f+708+v3VFs6N6nnP/HpS2ZZjppA58t55c6wI/Rnzndf2jzA9aoXMjss9RuJ5eWgPnXoNz6D76xO4HTXePLbmNaldzp0E9fzNAcjinarC4Y5L15UYycsEmCTBhQdNDqd6+f9vPpTui5bt8OdYADPcZdHLMFW2oYDWTJgTB8jVm7Y9n7GJvWzcViwSP0bAM2diUAzaNAW60b18b7R4JbeIeyrZ1S8VBMaqk7x6Vz1KsqctlbxNYwUlzP0rbmBMTGsbTzjyrIVXPo8xTXOHWGeSQpWTzCsyr9gFWNa3TurmbViaUpUkGNTzpUHb0oAd/WoC6Efd1/jUtUHcHrp+H30Bx+KhsQGsAlUKRdaASc6kZANQNDJPKRG8is/RxwC1bwaXLedLtwRdKuwDPaZrc5TKjVTy51acMmW7fXSS4ceYZQAT7ow9qq3ALDeO21x+5z33ugA2wmZ5yl4BEN3gIVthM9eZuUm0na1i6sWbs3xU3g0tmEBlMKCA2YFHA07wMjSRodDXUVAQUaDyjX4TtJ6xXC4daSzdVLTItt1z7J8ai2gKEbkruPcRNd5paCNGHIk84kEA7xXQtirMSpYQYDqdGy6TG6zygkfOs9HUqyjUQymDoZGo1BBqCgaGGjDmRqASCRB6xQsCQDKkQdz5ga7H0qSDg8a7NPcULbKMFjJ3k5rY5hLgBJUjSGn12FVTDcDxF63mWySrSA3eWxsSJEmdx0q98cxjWcNdbchIBG5ZvDMctSDpXrw0d1ZtpkfwW4iP2QB13O9Xt7t+f8Av2M83v5eX+fcridksRecPiLoEgTBzNA+qvhCqNTyO9WnB4O3YthEAVRsOpO5PMsT7mvUOf2eY1JG0TI99K8201bxNA0A5jSVXUjeqGgVjq5nUeFdjETBBMZpmuZf7PKJuW2Ni6dcyQAxJ0V1+Bt42rrqhOrew3A1MHbeKi2c3i5Rp5gwZIjQ1aMnHYrKClucS5xHEWFy4i33qnQ3bQLac86fENJ1EivbDdqMPdurZR5PIwwBIHwg8z5GuojbudBGm4hdDqDsZmuJf7H2Tca8DdS4TmGRh4WJ3WR9h01NbRdOV86s+RjJVY2yO65/n8neU6n5cq08fxe1h7ee64QMYE6FmOwA3JgfZXPa/icOCLiDEWzPitjK4HMsmzc/hNdK7h7eItqHth0YBstxAdI0kHY61lKFteBrGalpsyu8O43YR1s5y1+6xbLDG4VLMFe7+yAo1JIAggdKqnafsn3GFCLZ71u8K23BGYtecQWWJLgALvHpJqz9qe0GG4aZa+LReSLPdtcLdSgUhkE9TlJnSZrw4x20sYcYJsUe7F4i4cssFhJUtGuXMymY+r61i4306zdPT6Fn7OcN/k+Fs2jE20AaNs0S0eWYmukK8MJjEu21e263EYSGUhgR5EVsVfYzFKUoCGpzqaxigC9KjLpH+1STzo3X8mgORxJ8l63cysQUdHKqzQQVZZABP7fLnXPwvElm69tWNsuo1lZvFsjgA7bISY3J51vdouJFALaMQ9wakfVQfER0YzlB855VR8babLcwuQtav3rTFozLbUAFlcE7MbQA5at01o4LNmNoxlluWS19H1go4e0qK7ZjassyjXfUxqYEwFGkRuTaEtgAd3EARE6GIGpgmQBFV7s/xI22FppKN8BP1TqSpO5EDSehHSu1d4laXXvUExoWG3kJ313q5nOLi7M2Brquh8xExIGbSYpn2DDWRHMExOnpB3javHCY61fk22BKkK0bg6NlPsZjzr3BYbjN5jTn0Pl50KnH49bzHD2VY/pLkmdfDbm4d9TrlG+xrshWncRPQ7RoN9551wwEfHkzlFi1HNfEzT8gq/I12e7G2c8xuPraj36VrPRJcvP9WMoauT5+X7uZC2ebchsANRuffpUAqug1O8DU+I7+kz8qxZkGpYnZtyf3dAOX31kCYhVgCRroBA0gDcTWRqGGkvAA1jkIJMzE7RTLm3+HpprsQfL0oygQW1I1HrGuUb9etSVzfEPD06iB8WmnPSgAObXUAHzEkSDIjapAzGSNBtMb9R7Gk5vT+McoI286ETpyH29I1oDg3+0rrfuJ3UqpADA3DIyoxLBbbBdXjX/j0/nOsEqmdo+FbloHSYBDsrD5VzOKJOIxAHMA7TsMPWmMUY+IgDSfGVJ5iWGUwdDB3FWsRcovDOC4u9xc4niVq5ZRs57yJW2Qv6II4kDKYIJ5iay+k/C4dcBh3SM919FUzG7Fm1nNlKpr9wq8WILJlATORrb8EgncFCAftFUD6YsLC4e5JZi95WZjr4SAB0A0NTbQi+pt/wD8/wDEGGJxFmTkNoPlnQMGAkDqQ1fca+AfQLdA4jcB3aw0ezoTX3+qFhSlKAVBqaUBFRSKeVAU3H389+63INkHomh/zl65eOtEurD6iOxAYrnAKKFzAHLq8gwdfU16cW4bF0qzXEdbpKZCoLi9cOTcEEEsFIOkqayVWNxQyFQ62wplDmD37ZMQTyT7aLc7JzSpWXIzfCojMCqMVMTlzQR0Nw3CT5+GsgZgnM3iAgs0a+QIX5VudqOHqlprokkXbTMDER3yFhEcxNdXG4a2jWrgUDLcC6ACVuHJB01GYqfar2OG5rdjlUW2EADOMvrkB089a71622QhG1iFLawep61x+yRi08j6/wDC1a9+tb3F8WLVi7cBgov2x4RHLcVCTbsg2lFtle7DYa+Gu3LhLI8iZBLupgkeWhFW/Nr8J38um/3VpcHwjW8PaQR4bazI+tuZ18zW74vLc9duX21pWnnm2Z0Kfs6aiRnMaKeXQUyseYG+2p8jPI+xqQG6jly+dYug+sdNug1P5FYmw0B6k++oHyH2UKz8UR05RH1vtqc2+Udd9BPnzqcnXX/fy50AknyH26Hl5UnkOX2UmfIfx/CpHQfn/egKrj8QbWKxDrutklf7UWQv+aK6p/QWDB/V29zzKrufMnX3rw43wC27i94u8BtjcEEBwRIIMeqwTAnap7RN/wBtd81j5kD76uijOdwLh6jC4ckeIW0Myd99eR1NU7tz2Yu44LZs5c64m43iMDKyIx1j96Y8qtmCvYlLFubOdMixl3ywI2LT7hfauY2Pc4pRYFsXnMrbvMVBItXA4OWWkBU5c6s7ZdCF8WpR/o24W2E45ast8QW8jkHQkISY00HhHrIr79VK7N9iLqY65jsU1vvXzZbdssVTMEU+IgE+FANuZq61kaClKUApSlAKxrKoIoDmcc4DbxSZXLKYIDrAYA8pIPOD6gEQRNVziAezibaENfZbaEBLbDRTc1JlhMlfw0q7UqU7B6qxTO0JxL4a5mtpbtwJkydxEazMx9X3ro8cUNhCGMZgnkZzIdJ512sdgEvIUcEqYJALLMGRqCCNRXja4PaRYW2qn9qJM8jJkyKm5WxyMPxrB4IGytwmGJPxuQTvLajoIGgAjSvQ9uMIRqx90b8KoWN7P37TlWtuejAFg3mCJrbwtshFV8HcYgyWCsCwzMYPh21Ue3y9TolGyabfajyOmVnJppLsZcf564T+sYbfVfl7U/nthf61+f1G5/3eVU4WBscHdjqA88/KOfTkK08VgHaMmHuIANfC5kyTJ06ED2osJSfX3oPGVkuHcz6dwzjVi/Pd3MxWCQZBHLYxp99bywNvT5cq+f8AYvgN4YhbrIyIoaSwjNIIgA6kaz00r6FJ6Vw4inGnPLF3R6GGqzqwzTVmJPpUaDfU/h5e9THU/Kg8q5zpETvSelCOtSaA879hXUoyhlO4Oxrm4rs5bZSoe6gPJXJHybMB8q61AKA4rcZw2DVbL3dUUDYs0DbNlGmleZ7aYOQe81G3gfT08NUXj/Br1u8+dHYMzEOASGBMzI567V5YcKLeVrDs2bNmgiREZNpy8/WvWjg6TindvuPGljqqm42S+tz6B/PfCf1p/wAD/hT+fGE/rT/gf8KoTrbIMYe6CQ0fEYM+H7N/PrXjjLYYfo7NxDmbkx8P1Rz1FSsHSfX4EPHVV8vcz6hw3tBYvki1cDMOUEH2BAn2ro18v7J8GvNibbhGVUYFmIIEdBO5PQV9QrhxNKNKVou56GFrTqwzTVhSlK5jqFKUoBURU0oCKVNRFARp+dKmPOlRpQE61Gv5NTHnSKAa0ikedRpQCBUzQUoBFKAVNAKUpQClKUApSlAKUpQClKUApSlAKUpQClKUApSlARFTFKUBEVNKUApSlAKUpQClKUApSlAKUpQClKUB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1.bp.blogspot.com/_-CcDsHyrJQo/S-gdBamx1DI/AAAAAAAAAAM/nuRkSEbTamg/s1600/ni%C3%B1o+con+p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9162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1 Título"/>
          <p:cNvSpPr>
            <a:spLocks noGrp="1"/>
          </p:cNvSpPr>
          <p:nvPr>
            <p:ph type="title"/>
          </p:nvPr>
        </p:nvSpPr>
        <p:spPr>
          <a:xfrm>
            <a:off x="827088" y="-242888"/>
            <a:ext cx="7772400" cy="1143001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Aprendizaje Asincrònico</a:t>
            </a:r>
          </a:p>
        </p:txBody>
      </p:sp>
      <p:sp>
        <p:nvSpPr>
          <p:cNvPr id="15364" name="2 Marcador de contenido"/>
          <p:cNvSpPr>
            <a:spLocks noGrp="1"/>
          </p:cNvSpPr>
          <p:nvPr>
            <p:ph idx="1"/>
          </p:nvPr>
        </p:nvSpPr>
        <p:spPr>
          <a:xfrm>
            <a:off x="323850" y="836613"/>
            <a:ext cx="6048375" cy="4114800"/>
          </a:xfrm>
        </p:spPr>
        <p:txBody>
          <a:bodyPr/>
          <a:lstStyle/>
          <a:p>
            <a:pPr algn="just" eaLnBrk="1" hangingPunct="1"/>
            <a:r>
              <a:rPr lang="es-MX" sz="2400">
                <a:latin typeface="Arial" charset="0"/>
              </a:rPr>
              <a:t>Una característica para el aprendizaje asíncrono es el hecho de que el instructor prepara el material didáctico antes de que el curso se lleve a cabo. </a:t>
            </a:r>
          </a:p>
          <a:p>
            <a:pPr algn="just" eaLnBrk="1" hangingPunct="1"/>
            <a:r>
              <a:rPr lang="es-MX" sz="2400">
                <a:latin typeface="Arial" charset="0"/>
              </a:rPr>
              <a:t>El alumno tiene la libertad de decidir cuándo quiere estudiar el material del curso. Algunos ejemplos incluyen:</a:t>
            </a:r>
          </a:p>
          <a:p>
            <a:pPr algn="just" eaLnBrk="1" hangingPunct="1">
              <a:buFontTx/>
              <a:buNone/>
            </a:pPr>
            <a:endParaRPr lang="es-MX" sz="2400">
              <a:latin typeface="Arial" charset="0"/>
            </a:endParaRPr>
          </a:p>
          <a:p>
            <a:pPr lvl="1" eaLnBrk="1" hangingPunct="1"/>
            <a:r>
              <a:rPr lang="es-MX" sz="1800">
                <a:latin typeface="Arial" charset="0"/>
              </a:rPr>
              <a:t>Alquiler de cursos programados tomados a través de Internet o CD-ROM</a:t>
            </a:r>
          </a:p>
          <a:p>
            <a:pPr lvl="1" eaLnBrk="1" hangingPunct="1"/>
            <a:r>
              <a:rPr lang="es-MX" sz="1800">
                <a:latin typeface="Arial" charset="0"/>
              </a:rPr>
              <a:t>Clases grabadas en video</a:t>
            </a:r>
          </a:p>
          <a:p>
            <a:pPr lvl="1" eaLnBrk="1" hangingPunct="1"/>
            <a:r>
              <a:rPr lang="es-MX" sz="1800">
                <a:latin typeface="Arial" charset="0"/>
              </a:rPr>
              <a:t>Almacén de audio / video presentaciones o seminarios Web</a:t>
            </a:r>
          </a:p>
          <a:p>
            <a:pPr lvl="1" eaLnBrk="1" hangingPunct="1"/>
            <a:r>
              <a:rPr lang="es-MX" sz="1800">
                <a:latin typeface="Arial" charset="0"/>
              </a:rPr>
              <a:t>Cintas de audio grabadas</a:t>
            </a:r>
          </a:p>
          <a:p>
            <a:pPr lvl="1" eaLnBrk="1" hangingPunct="1"/>
            <a:r>
              <a:rPr lang="es-MX" sz="1600">
                <a:latin typeface="Arial" charset="0"/>
              </a:rPr>
              <a:t>Q	 &amp; A tutoría</a:t>
            </a:r>
          </a:p>
          <a:p>
            <a:pPr lvl="1" eaLnBrk="1" hangingPunct="1"/>
            <a:r>
              <a:rPr lang="es-MX" sz="1800">
                <a:latin typeface="Arial" charset="0"/>
              </a:rPr>
              <a:t>Recepción de mensajes de correo electrónico</a:t>
            </a:r>
            <a:endParaRPr lang="es-MX" sz="16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texto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4040187" cy="1152525"/>
          </a:xfrm>
          <a:solidFill>
            <a:srgbClr val="FFCCFF"/>
          </a:solidFill>
        </p:spPr>
        <p:txBody>
          <a:bodyPr/>
          <a:lstStyle/>
          <a:p>
            <a:pPr algn="ctr" eaLnBrk="1" hangingPunct="1"/>
            <a:r>
              <a:rPr lang="es-MX">
                <a:latin typeface="Arial" charset="0"/>
              </a:rPr>
              <a:t>Aprendizaje Sincrónico Ejemplos:</a:t>
            </a:r>
          </a:p>
          <a:p>
            <a:pPr algn="ctr" eaLnBrk="1" hangingPunct="1"/>
            <a:endParaRPr lang="es-MX">
              <a:latin typeface="Arial" charset="0"/>
            </a:endParaRPr>
          </a:p>
        </p:txBody>
      </p:sp>
      <p:sp>
        <p:nvSpPr>
          <p:cNvPr id="16387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Teléfono</a:t>
            </a:r>
          </a:p>
          <a:p>
            <a:pPr eaLnBrk="1" hangingPunct="1"/>
            <a:r>
              <a:rPr lang="es-MX" sz="2800">
                <a:latin typeface="Arial" charset="0"/>
              </a:rPr>
              <a:t>Pantalla compartida</a:t>
            </a:r>
          </a:p>
          <a:p>
            <a:pPr eaLnBrk="1" hangingPunct="1"/>
            <a:r>
              <a:rPr lang="es-MX" sz="2800">
                <a:latin typeface="Arial" charset="0"/>
              </a:rPr>
              <a:t>Charlas</a:t>
            </a:r>
          </a:p>
          <a:p>
            <a:pPr eaLnBrk="1" hangingPunct="1"/>
            <a:r>
              <a:rPr lang="es-MX" sz="2800">
                <a:latin typeface="Arial" charset="0"/>
              </a:rPr>
              <a:t>Escritorio Conferencias en línea</a:t>
            </a:r>
          </a:p>
          <a:p>
            <a:pPr eaLnBrk="1" hangingPunct="1"/>
            <a:r>
              <a:rPr lang="es-MX" sz="2800">
                <a:latin typeface="Arial" charset="0"/>
              </a:rPr>
              <a:t>Seminario en línea</a:t>
            </a:r>
          </a:p>
          <a:p>
            <a:pPr eaLnBrk="1" hangingPunct="1">
              <a:buFontTx/>
              <a:buNone/>
            </a:pPr>
            <a:endParaRPr lang="es-MX" sz="2800">
              <a:latin typeface="Arial" charset="0"/>
            </a:endParaRPr>
          </a:p>
        </p:txBody>
      </p:sp>
      <p:sp>
        <p:nvSpPr>
          <p:cNvPr id="1638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463" y="404813"/>
            <a:ext cx="4041775" cy="1360487"/>
          </a:xfrm>
          <a:solidFill>
            <a:srgbClr val="CCCCFF"/>
          </a:solidFill>
        </p:spPr>
        <p:txBody>
          <a:bodyPr/>
          <a:lstStyle/>
          <a:p>
            <a:pPr algn="ctr" eaLnBrk="1" hangingPunct="1"/>
            <a:r>
              <a:rPr lang="es-MX">
                <a:solidFill>
                  <a:schemeClr val="tx2"/>
                </a:solidFill>
                <a:latin typeface="Arial" charset="0"/>
              </a:rPr>
              <a:t>Aprendizaje Asincrónico </a:t>
            </a:r>
          </a:p>
          <a:p>
            <a:pPr algn="ctr" eaLnBrk="1" hangingPunct="1"/>
            <a:r>
              <a:rPr lang="es-MX">
                <a:solidFill>
                  <a:schemeClr val="tx2"/>
                </a:solidFill>
                <a:latin typeface="Arial" charset="0"/>
              </a:rPr>
              <a:t>Ejemplos:</a:t>
            </a:r>
          </a:p>
          <a:p>
            <a:pPr algn="ctr" eaLnBrk="1" hangingPunct="1"/>
            <a:endParaRPr lang="es-MX">
              <a:latin typeface="Arial" charset="0"/>
            </a:endParaRPr>
          </a:p>
        </p:txBody>
      </p:sp>
      <p:sp>
        <p:nvSpPr>
          <p:cNvPr id="16389" name="5 Marcador de contenido"/>
          <p:cNvSpPr>
            <a:spLocks noGrp="1"/>
          </p:cNvSpPr>
          <p:nvPr>
            <p:ph sz="quarter" idx="4"/>
          </p:nvPr>
        </p:nvSpPr>
        <p:spPr>
          <a:solidFill>
            <a:srgbClr val="CC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Fax</a:t>
            </a:r>
          </a:p>
          <a:p>
            <a:pPr eaLnBrk="1" hangingPunct="1"/>
            <a:r>
              <a:rPr lang="es-MX" sz="2800">
                <a:latin typeface="Arial" charset="0"/>
              </a:rPr>
              <a:t>Correos electrónicos</a:t>
            </a:r>
          </a:p>
          <a:p>
            <a:pPr eaLnBrk="1" hangingPunct="1"/>
            <a:r>
              <a:rPr lang="es-MX" sz="2800">
                <a:latin typeface="Arial" charset="0"/>
              </a:rPr>
              <a:t>Grupos de noticias</a:t>
            </a:r>
          </a:p>
          <a:p>
            <a:pPr eaLnBrk="1" hangingPunct="1"/>
            <a:r>
              <a:rPr lang="es-MX" sz="2800">
                <a:latin typeface="Arial" charset="0"/>
              </a:rPr>
              <a:t>Entrenamiento basado en computadoras</a:t>
            </a:r>
          </a:p>
          <a:p>
            <a:pPr eaLnBrk="1" hangingPunct="1"/>
            <a:r>
              <a:rPr lang="es-MX" sz="2800">
                <a:latin typeface="Arial" charset="0"/>
              </a:rPr>
              <a:t>Referencia Rápida</a:t>
            </a:r>
          </a:p>
          <a:p>
            <a:pPr eaLnBrk="1" hangingPunct="1">
              <a:buFontTx/>
              <a:buNone/>
            </a:pPr>
            <a:endParaRPr lang="es-MX" sz="2800">
              <a:latin typeface="Arial" charset="0"/>
            </a:endParaRPr>
          </a:p>
        </p:txBody>
      </p:sp>
      <p:sp>
        <p:nvSpPr>
          <p:cNvPr id="1639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F7812-1C1C-2A4C-9F63-A7D2716C29EB}" type="slidenum">
              <a:rPr lang="es-ES" sz="1400"/>
              <a:pPr eaLnBrk="1" hangingPunct="1"/>
              <a:t>15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s-MX" dirty="0" smtClean="0"/>
              <a:t>Construyendo una cultura </a:t>
            </a:r>
            <a:br>
              <a:rPr lang="es-MX" dirty="0" smtClean="0"/>
            </a:br>
            <a:r>
              <a:rPr lang="es-MX" dirty="0" smtClean="0"/>
              <a:t>e-Learning</a:t>
            </a:r>
          </a:p>
        </p:txBody>
      </p:sp>
      <p:sp>
        <p:nvSpPr>
          <p:cNvPr id="17413" name="5 Marcador de contenido"/>
          <p:cNvSpPr>
            <a:spLocks noGrp="1"/>
          </p:cNvSpPr>
          <p:nvPr>
            <p:ph idx="1"/>
          </p:nvPr>
        </p:nvSpPr>
        <p:spPr>
          <a:xfrm>
            <a:off x="3276600" y="1773238"/>
            <a:ext cx="2303463" cy="475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2800" b="1">
                <a:latin typeface="Arial" charset="0"/>
              </a:rPr>
              <a:t>Alumnos:</a:t>
            </a:r>
          </a:p>
          <a:p>
            <a:pPr eaLnBrk="1" hangingPunct="1">
              <a:buFontTx/>
              <a:buNone/>
            </a:pPr>
            <a:endParaRPr lang="es-MX" sz="2800" b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MX" sz="2400" b="1">
                <a:latin typeface="Arial" charset="0"/>
              </a:rPr>
              <a:t>A</a:t>
            </a:r>
            <a:r>
              <a:rPr lang="es-MX" sz="2400">
                <a:latin typeface="Arial" charset="0"/>
              </a:rPr>
              <a:t>uto dirigido</a:t>
            </a:r>
          </a:p>
          <a:p>
            <a:pPr eaLnBrk="1" hangingPunct="1">
              <a:buFontTx/>
              <a:buNone/>
            </a:pPr>
            <a:r>
              <a:rPr lang="es-MX" sz="2400" b="1">
                <a:latin typeface="Arial" charset="0"/>
              </a:rPr>
              <a:t>A</a:t>
            </a:r>
            <a:r>
              <a:rPr lang="es-MX" sz="2400">
                <a:latin typeface="Arial" charset="0"/>
              </a:rPr>
              <a:t>uto-motivador</a:t>
            </a:r>
          </a:p>
          <a:p>
            <a:pPr eaLnBrk="1" hangingPunct="1">
              <a:buFontTx/>
              <a:buNone/>
            </a:pPr>
            <a:r>
              <a:rPr lang="es-MX" sz="2400" b="1">
                <a:latin typeface="Arial" charset="0"/>
              </a:rPr>
              <a:t>Auto </a:t>
            </a:r>
            <a:r>
              <a:rPr lang="es-MX" sz="2400">
                <a:latin typeface="Arial" charset="0"/>
              </a:rPr>
              <a:t>regulador</a:t>
            </a:r>
          </a:p>
          <a:p>
            <a:pPr eaLnBrk="1" hangingPunct="1">
              <a:buFontTx/>
              <a:buNone/>
            </a:pPr>
            <a:r>
              <a:rPr lang="es-MX" sz="2400" b="1">
                <a:latin typeface="Arial" charset="0"/>
              </a:rPr>
              <a:t>A</a:t>
            </a:r>
            <a:r>
              <a:rPr lang="es-MX" sz="2400">
                <a:latin typeface="Arial" charset="0"/>
              </a:rPr>
              <a:t>prendizaje Permanente</a:t>
            </a:r>
          </a:p>
          <a:p>
            <a:pPr eaLnBrk="1" hangingPunct="1">
              <a:buFontTx/>
              <a:buNone/>
            </a:pPr>
            <a:endParaRPr lang="es-MX" sz="2400">
              <a:latin typeface="Arial" charset="0"/>
            </a:endParaRPr>
          </a:p>
          <a:p>
            <a:pPr eaLnBrk="1" hangingPunct="1">
              <a:buFontTx/>
              <a:buNone/>
            </a:pPr>
            <a:endParaRPr lang="es-MX" sz="2400">
              <a:latin typeface="Arial" charset="0"/>
            </a:endParaRPr>
          </a:p>
          <a:p>
            <a:pPr eaLnBrk="1" hangingPunct="1">
              <a:buFontTx/>
              <a:buNone/>
            </a:pPr>
            <a:endParaRPr lang="es-MX" sz="2400">
              <a:latin typeface="Arial" charset="0"/>
            </a:endParaRPr>
          </a:p>
        </p:txBody>
      </p:sp>
      <p:sp>
        <p:nvSpPr>
          <p:cNvPr id="1741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DF0A48-E34F-1747-AB5F-C6BF479C2C35}" type="slidenum">
              <a:rPr lang="es-ES" sz="1400"/>
              <a:pPr eaLnBrk="1" hangingPunct="1"/>
              <a:t>16</a:t>
            </a:fld>
            <a:endParaRPr lang="es-ES" sz="1400"/>
          </a:p>
        </p:txBody>
      </p:sp>
      <p:sp>
        <p:nvSpPr>
          <p:cNvPr id="7" name="5 Marcador de contenido"/>
          <p:cNvSpPr txBox="1">
            <a:spLocks/>
          </p:cNvSpPr>
          <p:nvPr/>
        </p:nvSpPr>
        <p:spPr bwMode="auto">
          <a:xfrm>
            <a:off x="250825" y="1700213"/>
            <a:ext cx="2665413" cy="4751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MX" sz="2800" b="1" kern="0" dirty="0">
                <a:solidFill>
                  <a:schemeClr val="tx1"/>
                </a:solidFill>
              </a:rPr>
              <a:t>Maestro: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MX" b="1" kern="0" dirty="0">
                <a:solidFill>
                  <a:schemeClr val="tx1"/>
                </a:solidFill>
              </a:rPr>
              <a:t>D</a:t>
            </a:r>
            <a:r>
              <a:rPr lang="es-MX" kern="0" dirty="0">
                <a:solidFill>
                  <a:schemeClr val="tx1"/>
                </a:solidFill>
              </a:rPr>
              <a:t>esarrollar conocimientos y habilidades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MX" b="1" kern="0" dirty="0">
                <a:solidFill>
                  <a:schemeClr val="tx1"/>
                </a:solidFill>
              </a:rPr>
              <a:t>E</a:t>
            </a:r>
            <a:r>
              <a:rPr lang="es-MX" kern="0" dirty="0">
                <a:solidFill>
                  <a:schemeClr val="tx1"/>
                </a:solidFill>
              </a:rPr>
              <a:t>ntender el aprendizaje y su necesidad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MX" b="1" kern="0" dirty="0">
                <a:solidFill>
                  <a:schemeClr val="tx1"/>
                </a:solidFill>
              </a:rPr>
              <a:t>F</a:t>
            </a:r>
            <a:r>
              <a:rPr lang="es-MX" kern="0" dirty="0">
                <a:solidFill>
                  <a:schemeClr val="tx1"/>
                </a:solidFill>
              </a:rPr>
              <a:t>acilitar el aprendizaje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MX" b="1" kern="0" dirty="0">
                <a:solidFill>
                  <a:schemeClr val="tx1"/>
                </a:solidFill>
              </a:rPr>
              <a:t>C</a:t>
            </a:r>
            <a:r>
              <a:rPr lang="es-MX" kern="0" dirty="0">
                <a:solidFill>
                  <a:schemeClr val="tx1"/>
                </a:solidFill>
              </a:rPr>
              <a:t>rear oportunidades de aprendizaje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 bwMode="auto">
          <a:xfrm>
            <a:off x="5940425" y="1773238"/>
            <a:ext cx="2735263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sz="2800" b="1">
                <a:latin typeface="Arial" charset="0"/>
              </a:rPr>
              <a:t>Administrador:</a:t>
            </a:r>
          </a:p>
          <a:p>
            <a:pPr eaLnBrk="1" hangingPunct="1">
              <a:spcBef>
                <a:spcPct val="20000"/>
              </a:spcBef>
            </a:pPr>
            <a:r>
              <a:rPr lang="es-MX" b="1">
                <a:latin typeface="Arial" charset="0"/>
              </a:rPr>
              <a:t>C</a:t>
            </a:r>
            <a:r>
              <a:rPr lang="es-MX">
                <a:latin typeface="Arial" charset="0"/>
              </a:rPr>
              <a:t>rear un ambiente propicio al proceso enseñanza-aprendizaje</a:t>
            </a:r>
          </a:p>
          <a:p>
            <a:pPr eaLnBrk="1" hangingPunct="1">
              <a:spcBef>
                <a:spcPct val="20000"/>
              </a:spcBef>
            </a:pPr>
            <a:r>
              <a:rPr lang="es-MX" b="1">
                <a:latin typeface="Arial" charset="0"/>
              </a:rPr>
              <a:t>P</a:t>
            </a:r>
            <a:r>
              <a:rPr lang="es-MX">
                <a:latin typeface="Arial" charset="0"/>
              </a:rPr>
              <a:t>roporcionar la infraestructura </a:t>
            </a:r>
          </a:p>
          <a:p>
            <a:pPr eaLnBrk="1" hangingPunct="1">
              <a:spcBef>
                <a:spcPct val="20000"/>
              </a:spcBef>
            </a:pPr>
            <a:r>
              <a:rPr lang="es-MX">
                <a:latin typeface="Arial" charset="0"/>
              </a:rPr>
              <a:t>	TIC</a:t>
            </a:r>
          </a:p>
          <a:p>
            <a:pPr eaLnBrk="1" hangingPunct="1">
              <a:spcBef>
                <a:spcPct val="20000"/>
              </a:spcBef>
            </a:pPr>
            <a:r>
              <a:rPr lang="es-MX" b="1">
                <a:latin typeface="Arial" charset="0"/>
              </a:rPr>
              <a:t>R</a:t>
            </a:r>
            <a:r>
              <a:rPr lang="es-MX">
                <a:latin typeface="Arial" charset="0"/>
              </a:rPr>
              <a:t>ecursos para el Aprendizaje Permanente</a:t>
            </a:r>
          </a:p>
        </p:txBody>
      </p:sp>
      <p:cxnSp>
        <p:nvCxnSpPr>
          <p:cNvPr id="10" name="9 Conector recto de flecha"/>
          <p:cNvCxnSpPr>
            <a:cxnSpLocks noChangeShapeType="1"/>
            <a:endCxn id="17413" idx="0"/>
          </p:cNvCxnSpPr>
          <p:nvPr/>
        </p:nvCxnSpPr>
        <p:spPr bwMode="auto">
          <a:xfrm>
            <a:off x="4427538" y="1196975"/>
            <a:ext cx="0" cy="5762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14 Conector recto de flecha"/>
          <p:cNvCxnSpPr>
            <a:cxnSpLocks noChangeShapeType="1"/>
          </p:cNvCxnSpPr>
          <p:nvPr/>
        </p:nvCxnSpPr>
        <p:spPr bwMode="auto">
          <a:xfrm>
            <a:off x="7164388" y="1196975"/>
            <a:ext cx="0" cy="5762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>
            <a:off x="1619250" y="1125538"/>
            <a:ext cx="0" cy="5762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ABF298-0E35-7242-AC3D-615C1B275D5A}" type="slidenum">
              <a:rPr lang="es-ES" sz="1400"/>
              <a:pPr eaLnBrk="1" hangingPunct="1"/>
              <a:t>17</a:t>
            </a:fld>
            <a:endParaRPr lang="es-ES" sz="140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549275"/>
          <a:ext cx="9144000" cy="6027738"/>
        </p:xfrm>
        <a:graphic>
          <a:graphicData uri="http://schemas.openxmlformats.org/drawingml/2006/table">
            <a:tbl>
              <a:tblPr/>
              <a:tblGrid>
                <a:gridCol w="2306638"/>
                <a:gridCol w="2963862"/>
                <a:gridCol w="3873500"/>
              </a:tblGrid>
              <a:tr h="581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haroni" charset="0"/>
                          <a:ea typeface="ＭＳ Ｐゴシック" charset="0"/>
                        </a:rPr>
                        <a:t>ENFOQUES TRADICIONALES  /  E-LEARNING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charset="0"/>
                          <a:ea typeface="ＭＳ Ｐゴシック" charset="0"/>
                        </a:rPr>
                        <a:t>Clase Tradicionalista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charset="0"/>
                          <a:ea typeface="ＭＳ Ｐゴシック" charset="0"/>
                        </a:rPr>
                        <a:t>E-Learning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Física – tamaño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limitado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Ilimitado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Sincrónico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En cualquier momento/lugar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93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PowerPoint/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transparencias/etc.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Multimedia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Libros de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texto/Biblioteca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Biblioteca digital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Video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Libre y a disposición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Trabajo comùn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Comunicación sincrónica y asincrónica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Personalización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Una solo estilo de enseñanza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Dosificación y Aprendizaje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determinado por el alumno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8474" name="5 CuadroTexto"/>
          <p:cNvSpPr txBox="1">
            <a:spLocks noChangeArrowheads="1"/>
          </p:cNvSpPr>
          <p:nvPr/>
        </p:nvSpPr>
        <p:spPr bwMode="auto">
          <a:xfrm>
            <a:off x="323850" y="3141663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Contenido</a:t>
            </a:r>
          </a:p>
        </p:txBody>
      </p:sp>
      <p:sp>
        <p:nvSpPr>
          <p:cNvPr id="18475" name="6 CuadroTexto"/>
          <p:cNvSpPr txBox="1">
            <a:spLocks noChangeArrowheads="1"/>
          </p:cNvSpPr>
          <p:nvPr/>
        </p:nvSpPr>
        <p:spPr bwMode="auto">
          <a:xfrm>
            <a:off x="395288" y="1773238"/>
            <a:ext cx="1836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Aula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s-MX" sz="3600">
                <a:latin typeface="Arial" charset="0"/>
              </a:rPr>
              <a:t>Formación dirigida por el instructor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539750" y="1484313"/>
            <a:ext cx="7993063" cy="4968875"/>
          </a:xfrm>
        </p:spPr>
        <p:txBody>
          <a:bodyPr/>
          <a:lstStyle/>
          <a:p>
            <a:pPr algn="just" eaLnBrk="1" hangingPunct="1"/>
            <a:r>
              <a:rPr lang="es-MX" sz="2800">
                <a:latin typeface="Arial" charset="0"/>
              </a:rPr>
              <a:t>Se refiere a la enseñanza tradicional donde el maestro enseña en un salón lleno de alumnos.</a:t>
            </a:r>
          </a:p>
          <a:p>
            <a:pPr algn="just" eaLnBrk="1" hangingPunct="1"/>
            <a:r>
              <a:rPr lang="es-MX" sz="2800">
                <a:latin typeface="Arial" charset="0"/>
              </a:rPr>
              <a:t>El problema de este estilo de enseñanza es el siguiente:</a:t>
            </a:r>
          </a:p>
          <a:p>
            <a:pPr marL="971550" lvl="1" indent="-514350" algn="just" eaLnBrk="1" hangingPunct="1">
              <a:buFontTx/>
              <a:buAutoNum type="arabicPeriod"/>
            </a:pPr>
            <a:r>
              <a:rPr lang="es-MX" sz="2400" i="1">
                <a:solidFill>
                  <a:srgbClr val="FF0000"/>
                </a:solidFill>
                <a:latin typeface="Arial" charset="0"/>
              </a:rPr>
              <a:t>Distancia</a:t>
            </a:r>
            <a:r>
              <a:rPr lang="es-MX" sz="2400">
                <a:latin typeface="Arial" charset="0"/>
              </a:rPr>
              <a:t>:   Reunir a los estudiantes bajo un mismo techo requiere tiempo y dinero.</a:t>
            </a:r>
          </a:p>
          <a:p>
            <a:pPr marL="971550" lvl="1" indent="-514350" algn="just" eaLnBrk="1" hangingPunct="1">
              <a:buFontTx/>
              <a:buAutoNum type="arabicPeriod"/>
            </a:pPr>
            <a:r>
              <a:rPr lang="es-MX" sz="2400" i="1">
                <a:solidFill>
                  <a:srgbClr val="FF0000"/>
                </a:solidFill>
                <a:latin typeface="Arial" charset="0"/>
              </a:rPr>
              <a:t>Nùmero de alumnos y tiempo en respuestas</a:t>
            </a:r>
            <a:r>
              <a:rPr lang="es-MX" sz="2400">
                <a:latin typeface="Arial" charset="0"/>
              </a:rPr>
              <a:t>:  Se utiliza la misma infraestructura, instructores y planeaciòn para grupos grandes o pequeños.</a:t>
            </a:r>
          </a:p>
          <a:p>
            <a:pPr marL="971550" lvl="1" indent="-514350" algn="just" eaLnBrk="1" hangingPunct="1">
              <a:buFontTx/>
              <a:buAutoNum type="arabicPeriod"/>
            </a:pPr>
            <a:r>
              <a:rPr lang="es-MX" sz="2400" i="1">
                <a:solidFill>
                  <a:srgbClr val="FF0000"/>
                </a:solidFill>
                <a:latin typeface="Arial" charset="0"/>
              </a:rPr>
              <a:t>Fuera del horario de trabajo</a:t>
            </a:r>
            <a:r>
              <a:rPr lang="es-MX" sz="2400">
                <a:latin typeface="Arial" charset="0"/>
              </a:rPr>
              <a:t>:  existen dificultades para encontrar reemplazos.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434DD8-03A9-464B-B14F-40710809402B}" type="slidenum">
              <a:rPr lang="es-ES" sz="1400"/>
              <a:pPr eaLnBrk="1" hangingPunct="1"/>
              <a:t>18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1.bp.blogspot.com/-HWBw5kzXa7I/UC5q-l-nJZI/AAAAAAAAAHI/D31xBh-5aHA/s1600/y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El concepto de ‘e-learning’</a:t>
            </a:r>
          </a:p>
        </p:txBody>
      </p:sp>
      <p:sp>
        <p:nvSpPr>
          <p:cNvPr id="20484" name="2 Marcador de contenido"/>
          <p:cNvSpPr>
            <a:spLocks noGrp="1"/>
          </p:cNvSpPr>
          <p:nvPr>
            <p:ph idx="1"/>
          </p:nvPr>
        </p:nvSpPr>
        <p:spPr>
          <a:xfrm>
            <a:off x="-396875" y="1484313"/>
            <a:ext cx="2736850" cy="2016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2400" b="1">
                <a:latin typeface="Arial" charset="0"/>
              </a:rPr>
              <a:t>	Nuestro   mundo cambia rápidamente, por lo que es difícil superar los retos que presenta el aprendizaje y las metas que se desean alcanzar.</a:t>
            </a:r>
          </a:p>
          <a:p>
            <a:pPr algn="ctr" eaLnBrk="1" hangingPunct="1">
              <a:buFontTx/>
              <a:buNone/>
            </a:pPr>
            <a:r>
              <a:rPr lang="es-MX" sz="2400" b="1">
                <a:latin typeface="Arial" charset="0"/>
              </a:rPr>
              <a:t>		</a:t>
            </a:r>
          </a:p>
        </p:txBody>
      </p:sp>
      <p:sp>
        <p:nvSpPr>
          <p:cNvPr id="2048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CE1177-5E96-0A4F-9679-7C1C8CAA92D1}" type="slidenum">
              <a:rPr lang="es-ES" sz="1400"/>
              <a:pPr eaLnBrk="1" hangingPunct="1"/>
              <a:t>19</a:t>
            </a:fld>
            <a:endParaRPr lang="es-ES" sz="140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619750" y="981075"/>
            <a:ext cx="3524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b="1">
                <a:latin typeface="Arial" charset="0"/>
              </a:rPr>
              <a:t>		</a:t>
            </a:r>
          </a:p>
          <a:p>
            <a:pPr algn="ctr" eaLnBrk="1" hangingPunct="1">
              <a:spcBef>
                <a:spcPct val="20000"/>
              </a:spcBef>
            </a:pPr>
            <a:r>
              <a:rPr lang="es-MX" b="1">
                <a:latin typeface="Arial" charset="0"/>
              </a:rPr>
              <a:t>Para cerrar la brecha, los conceptos tales como, ‘e-learning’ , enseñanza por medios electrónicos, ‘e-teachers’, profesores que utilizan estos medios, se ha convertido en parte de la educación eficaz.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90553-8FAF-1042-9E7A-1D2AE0160525}" type="slidenum">
              <a:rPr lang="es-ES" sz="1400"/>
              <a:pPr eaLnBrk="1" hangingPunct="1"/>
              <a:t>2</a:t>
            </a:fld>
            <a:endParaRPr lang="es-ES" sz="140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7487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0" y="836613"/>
            <a:ext cx="9144000" cy="15700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3200" b="1"/>
              <a:t>EVOLUCIÒN DE LA TECNOLOGÌA EDUCATIVA</a:t>
            </a:r>
          </a:p>
          <a:p>
            <a:pPr algn="ctr" eaLnBrk="1" hangingPunct="1"/>
            <a:endParaRPr lang="es-MX" sz="3200" b="1"/>
          </a:p>
        </p:txBody>
      </p:sp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539750" y="2997200"/>
            <a:ext cx="2160588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800">
                <a:solidFill>
                  <a:srgbClr val="FF0000"/>
                </a:solidFill>
              </a:rPr>
              <a:t>IMPACTO</a:t>
            </a:r>
          </a:p>
        </p:txBody>
      </p:sp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6659563" y="5805488"/>
            <a:ext cx="216058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800">
                <a:solidFill>
                  <a:srgbClr val="FF0000"/>
                </a:solidFill>
              </a:rPr>
              <a:t>TIEMPO</a:t>
            </a:r>
          </a:p>
        </p:txBody>
      </p:sp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4211638" y="1960563"/>
            <a:ext cx="4681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Por Ashwin Kumar</a:t>
            </a:r>
          </a:p>
          <a:p>
            <a:pPr eaLnBrk="1" hangingPunct="1"/>
            <a:r>
              <a:rPr lang="es-MX" sz="1400">
                <a:hlinkClick r:id="rId4"/>
              </a:rPr>
              <a:t>http://www.slideshare.net/AshwinKumar24/elearningppt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908175" y="981075"/>
            <a:ext cx="6985000" cy="511175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sz="2400">
                <a:latin typeface="Arial" charset="0"/>
              </a:rPr>
              <a:t>‘E-teaching’ es la enseñanza por medios electrónicos, de la vida en sí a través de una corriente de conferencias, pizarrones interactivos, diapositivas, juegos descargables, y foros de discusión. </a:t>
            </a:r>
          </a:p>
          <a:p>
            <a:pPr eaLnBrk="1" hangingPunct="1"/>
            <a:endParaRPr lang="es-MX" sz="2400">
              <a:latin typeface="Arial" charset="0"/>
            </a:endParaRPr>
          </a:p>
          <a:p>
            <a:pPr eaLnBrk="1" hangingPunct="1"/>
            <a:r>
              <a:rPr lang="es-MX" sz="2400">
                <a:latin typeface="Arial" charset="0"/>
              </a:rPr>
              <a:t>‘E-teaching’, la enseñanza con medios electrónicos, es la automatización  de un enfoque educativo ya existente centrado en el profesor. </a:t>
            </a:r>
          </a:p>
          <a:p>
            <a:pPr eaLnBrk="1" hangingPunct="1"/>
            <a:endParaRPr lang="es-MX" sz="2400">
              <a:latin typeface="Arial" charset="0"/>
            </a:endParaRPr>
          </a:p>
          <a:p>
            <a:pPr eaLnBrk="1" hangingPunct="1"/>
            <a:r>
              <a:rPr lang="es-MX" sz="2400">
                <a:latin typeface="Arial" charset="0"/>
              </a:rPr>
              <a:t>El verdadero trabajo está en la creación de contenidos y sistemas de gestión de aprendizaje que apoyan el aprendizaje electrónico.</a:t>
            </a: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EA8FED-F451-FC47-A3B0-2ECF730934A1}" type="slidenum">
              <a:rPr lang="es-ES" sz="1400"/>
              <a:pPr eaLnBrk="1" hangingPunct="1"/>
              <a:t>20</a:t>
            </a:fld>
            <a:endParaRPr lang="es-ES" sz="1400"/>
          </a:p>
        </p:txBody>
      </p:sp>
      <p:pic>
        <p:nvPicPr>
          <p:cNvPr id="21508" name="Picture 6" descr="https://encrypted-tbn0.gstatic.com/images?q=tbn:ANd9GcTrbdeapM2f_im3KAuWNDTn6CdE-EThrgKIgsDR7YgUODEou6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6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1 Título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s-MX" sz="3600">
                <a:latin typeface="Arial" charset="0"/>
              </a:rPr>
              <a:t>‘E-teaching’ - Enseñanza Electrónica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2771775" y="404813"/>
            <a:ext cx="5684838" cy="1143000"/>
          </a:xfrm>
        </p:spPr>
        <p:txBody>
          <a:bodyPr/>
          <a:lstStyle/>
          <a:p>
            <a:pPr eaLnBrk="1" hangingPunct="1"/>
            <a:r>
              <a:rPr lang="es-MX" sz="3600">
                <a:latin typeface="Arial" charset="0"/>
              </a:rPr>
              <a:t>‘E-teachers’   Maestros que utilizan la tecnología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68313" y="1978025"/>
            <a:ext cx="8424862" cy="4114800"/>
          </a:xfrm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‘E-teachers’ son maestros que utilizan el internet como entorno áulico en clases reales o virtuales.</a:t>
            </a:r>
          </a:p>
          <a:p>
            <a:pPr eaLnBrk="1" hangingPunct="1"/>
            <a:endParaRPr lang="es-MX" sz="2800">
              <a:latin typeface="Arial" charset="0"/>
            </a:endParaRPr>
          </a:p>
          <a:p>
            <a:pPr eaLnBrk="1" hangingPunct="1"/>
            <a:r>
              <a:rPr lang="es-MX" sz="2800">
                <a:latin typeface="Arial" charset="0"/>
              </a:rPr>
              <a:t>Construyen nuevos conceptos de trabajo en tiempo y espacio.</a:t>
            </a:r>
          </a:p>
          <a:p>
            <a:pPr eaLnBrk="1" hangingPunct="1">
              <a:buFontTx/>
              <a:buNone/>
            </a:pPr>
            <a:endParaRPr lang="es-MX" sz="2800">
              <a:latin typeface="Arial" charset="0"/>
            </a:endParaRPr>
          </a:p>
          <a:p>
            <a:pPr eaLnBrk="1" hangingPunct="1"/>
            <a:r>
              <a:rPr lang="es-MX" sz="2800">
                <a:latin typeface="Arial" charset="0"/>
              </a:rPr>
              <a:t>Encuentran nuevos recursos de aprendizaje, motivan el proceso interacción entre la nueva información, el material, las ideas, los alumnos y sus colegas.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E7F2BA-AE41-1346-98FA-9D3CC095FA7B}" type="slidenum">
              <a:rPr lang="es-ES" sz="1400"/>
              <a:pPr eaLnBrk="1" hangingPunct="1"/>
              <a:t>21</a:t>
            </a:fld>
            <a:endParaRPr lang="es-ES" sz="1400"/>
          </a:p>
        </p:txBody>
      </p:sp>
      <p:pic>
        <p:nvPicPr>
          <p:cNvPr id="22533" name="Picture 6" descr="https://encrypted-tbn0.gstatic.com/images?q=tbn:ANd9GcS07cbhJfHQXItxLQSrCWKVY0GWjfierMMj-baBmArFadWEuO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4643438" y="549275"/>
            <a:ext cx="4321175" cy="1143000"/>
          </a:xfrm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El impacto de ‘e-learning’ en el proceso de enseñanza-aprendizaje</a:t>
            </a:r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401D11-6CB6-9C4D-AC5A-44AA9E3FC0D0}" type="slidenum">
              <a:rPr lang="es-ES" sz="1400"/>
              <a:pPr eaLnBrk="1" hangingPunct="1"/>
              <a:t>22</a:t>
            </a:fld>
            <a:endParaRPr lang="es-ES" sz="1400"/>
          </a:p>
        </p:txBody>
      </p:sp>
      <p:pic>
        <p:nvPicPr>
          <p:cNvPr id="26630" name="Picture 6" descr="http://api.ning.com/files/qQ7JLtcA1UhAaW*apXIAv0pdZO0YJS*LFe0Qwu8ZZwqmFFBqTkadnJVg5krqi*Z-cygYXQbLtPSvRdE9sxdAHq0hNMmqvpcD/Horizont_2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4762500" cy="250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2 Marcador de contenido"/>
          <p:cNvSpPr>
            <a:spLocks noGrp="1"/>
          </p:cNvSpPr>
          <p:nvPr>
            <p:ph idx="1"/>
          </p:nvPr>
        </p:nvSpPr>
        <p:spPr>
          <a:xfrm>
            <a:off x="611188" y="2420938"/>
            <a:ext cx="8135937" cy="4114800"/>
          </a:xfrm>
        </p:spPr>
        <p:txBody>
          <a:bodyPr/>
          <a:lstStyle/>
          <a:p>
            <a:pPr eaLnBrk="1" hangingPunct="1"/>
            <a:r>
              <a:rPr lang="es-MX" sz="2000">
                <a:latin typeface="Arial" charset="0"/>
              </a:rPr>
              <a:t>Este sistema de información en red, le permite al maestro actual, hacer una selección de herramientas modernas para un diseño instruccional que lleva al alumno a traspasar las fronteras de la enseñanza.</a:t>
            </a:r>
          </a:p>
          <a:p>
            <a:pPr eaLnBrk="1" hangingPunct="1"/>
            <a:endParaRPr lang="es-MX" sz="2000">
              <a:latin typeface="Arial" charset="0"/>
            </a:endParaRPr>
          </a:p>
          <a:p>
            <a:pPr eaLnBrk="1" hangingPunct="1"/>
            <a:r>
              <a:rPr lang="es-MX" sz="2000">
                <a:latin typeface="Arial" charset="0"/>
              </a:rPr>
              <a:t>La tecnología de información y comunicación con los componentes  de:</a:t>
            </a:r>
            <a:endParaRPr lang="es-MX" sz="1800">
              <a:latin typeface="Arial" charset="0"/>
            </a:endParaRPr>
          </a:p>
          <a:p>
            <a:pPr lvl="1" eaLnBrk="1" hangingPunct="1"/>
            <a:r>
              <a:rPr lang="es-MX" sz="1800">
                <a:latin typeface="Arial" charset="0"/>
              </a:rPr>
              <a:t>‘e-learing’ aprendizaje o alfabetización electrónica,</a:t>
            </a:r>
          </a:p>
          <a:p>
            <a:pPr lvl="1" eaLnBrk="1" hangingPunct="1"/>
            <a:r>
              <a:rPr lang="es-MX" sz="1800">
                <a:latin typeface="Arial" charset="0"/>
              </a:rPr>
              <a:t> ‘e-teaching’ enseñanza con el uso de la tecnología, </a:t>
            </a:r>
          </a:p>
          <a:p>
            <a:pPr lvl="1" eaLnBrk="1" hangingPunct="1"/>
            <a:r>
              <a:rPr lang="es-MX" sz="1800">
                <a:latin typeface="Arial" charset="0"/>
              </a:rPr>
              <a:t> ‘e-teachers’ docentes con uso de tecnologías, </a:t>
            </a:r>
          </a:p>
          <a:p>
            <a:pPr eaLnBrk="1" hangingPunct="1">
              <a:buFontTx/>
              <a:buNone/>
            </a:pPr>
            <a:r>
              <a:rPr lang="es-MX" sz="2000">
                <a:latin typeface="Arial" charset="0"/>
              </a:rPr>
              <a:t>     tienen cierto impacto en el proceso de enseñanza-aprendizaje.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692275" y="0"/>
            <a:ext cx="5761038" cy="1143000"/>
          </a:xfrm>
        </p:spPr>
        <p:txBody>
          <a:bodyPr/>
          <a:lstStyle/>
          <a:p>
            <a:pPr eaLnBrk="1" hangingPunct="1"/>
            <a:r>
              <a:rPr lang="es-MX" sz="2400">
                <a:latin typeface="Arial" charset="0"/>
              </a:rPr>
              <a:t>IMPACTOS EN EL PROCESO ENSEÑANZA-APRENDIZAJE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323850" y="1052513"/>
            <a:ext cx="4392613" cy="5472112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M</a:t>
            </a:r>
            <a:r>
              <a:rPr lang="es-MX" sz="2000">
                <a:latin typeface="Arial" charset="0"/>
              </a:rPr>
              <a:t>ejora la eficiencia tanto en el aprendizaje como en la enseñanza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A</a:t>
            </a:r>
            <a:r>
              <a:rPr lang="es-MX" sz="2000">
                <a:latin typeface="Arial" charset="0"/>
              </a:rPr>
              <a:t>umenta la motivación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P</a:t>
            </a:r>
            <a:r>
              <a:rPr lang="es-MX" sz="2000">
                <a:latin typeface="Arial" charset="0"/>
              </a:rPr>
              <a:t>rofundiza la comprensión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P</a:t>
            </a:r>
            <a:r>
              <a:rPr lang="es-MX" sz="2000">
                <a:latin typeface="Arial" charset="0"/>
              </a:rPr>
              <a:t>romueve el aprendizaje colaborativo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D</a:t>
            </a:r>
            <a:r>
              <a:rPr lang="es-MX" sz="2000">
                <a:latin typeface="Arial" charset="0"/>
              </a:rPr>
              <a:t>a nuevo enfoque al aprendizaje y al trabajo áulico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P</a:t>
            </a:r>
            <a:r>
              <a:rPr lang="es-MX" sz="2000">
                <a:latin typeface="Arial" charset="0"/>
              </a:rPr>
              <a:t>roporciona nuevas formas de interacción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A</a:t>
            </a:r>
            <a:r>
              <a:rPr lang="es-MX" sz="2000">
                <a:latin typeface="Arial" charset="0"/>
              </a:rPr>
              <a:t>bre el camino para el desarrollo de la personalidad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A</a:t>
            </a:r>
            <a:r>
              <a:rPr lang="es-MX" sz="2000">
                <a:latin typeface="Arial" charset="0"/>
              </a:rPr>
              <a:t>umenta las habilidades sociales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C</a:t>
            </a:r>
            <a:r>
              <a:rPr lang="es-MX" sz="2000">
                <a:latin typeface="Arial" charset="0"/>
              </a:rPr>
              <a:t>rea interés en aprender</a:t>
            </a:r>
            <a:endParaRPr lang="en-US" sz="2000">
              <a:latin typeface="Arial" charset="0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4CE92E-358E-574F-91C1-74FD2BA45B19}" type="slidenum">
              <a:rPr lang="es-ES" sz="1400"/>
              <a:pPr eaLnBrk="1" hangingPunct="1"/>
              <a:t>23</a:t>
            </a:fld>
            <a:endParaRPr lang="es-ES" sz="140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32363" y="1196975"/>
            <a:ext cx="38528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Ú</a:t>
            </a:r>
            <a:r>
              <a:rPr lang="es-MX" sz="2000">
                <a:latin typeface="Arial" charset="0"/>
              </a:rPr>
              <a:t>til para la auto-evaluación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A</a:t>
            </a:r>
            <a:r>
              <a:rPr lang="es-MX" sz="2000">
                <a:latin typeface="Arial" charset="0"/>
              </a:rPr>
              <a:t>lcance amplio y consistente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M</a:t>
            </a:r>
            <a:r>
              <a:rPr lang="es-MX" sz="2000">
                <a:latin typeface="Arial" charset="0"/>
              </a:rPr>
              <a:t>anual práctico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M</a:t>
            </a:r>
            <a:r>
              <a:rPr lang="es-MX" sz="2000">
                <a:latin typeface="Arial" charset="0"/>
              </a:rPr>
              <a:t>edio flexible y dinámico para los estudiantes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L</a:t>
            </a:r>
            <a:r>
              <a:rPr lang="es-MX" sz="2000">
                <a:latin typeface="Arial" charset="0"/>
              </a:rPr>
              <a:t>a herramienta útil para hacer frente a los estudiantes con problemas de aprendizaje diferentes y estilos cognitivos diversos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s-MX" sz="2000" b="1">
                <a:latin typeface="Arial" charset="0"/>
              </a:rPr>
              <a:t>A</a:t>
            </a:r>
            <a:r>
              <a:rPr lang="es-MX" sz="2000">
                <a:latin typeface="Arial" charset="0"/>
              </a:rPr>
              <a:t>uto-estimulación para alumnos lentos y rápidos, reduce el estrés y aumenta la satisfacción.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2987675" y="333375"/>
            <a:ext cx="5724525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E-learning :   E-mail</a:t>
            </a: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EECDE2-D0E1-1742-86E8-FEDCACCD8B2F}" type="slidenum">
              <a:rPr lang="es-ES" sz="1400"/>
              <a:pPr eaLnBrk="1" hangingPunct="1"/>
              <a:t>24</a:t>
            </a:fld>
            <a:endParaRPr lang="es-ES" sz="1400"/>
          </a:p>
        </p:txBody>
      </p:sp>
      <p:pic>
        <p:nvPicPr>
          <p:cNvPr id="25604" name="Picture 6" descr="https://encrypted-tbn3.gstatic.com/images?q=tbn:ANd9GcTEQ2vLYG-ldT50tlDarP3DC4XDfcVu08-DwQu0dF7PUvT6wN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8813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2 Marcador de contenido"/>
          <p:cNvSpPr>
            <a:spLocks noGrp="1"/>
          </p:cNvSpPr>
          <p:nvPr>
            <p:ph idx="1"/>
          </p:nvPr>
        </p:nvSpPr>
        <p:spPr>
          <a:xfrm>
            <a:off x="900113" y="2205038"/>
            <a:ext cx="7772400" cy="4114800"/>
          </a:xfrm>
        </p:spPr>
        <p:txBody>
          <a:bodyPr/>
          <a:lstStyle/>
          <a:p>
            <a:pPr eaLnBrk="1" hangingPunct="1"/>
            <a:r>
              <a:rPr lang="es-MX" sz="2400">
                <a:latin typeface="Arial" charset="0"/>
              </a:rPr>
              <a:t>Cada maestro y estudiante debe tener una cuenta de e-mail</a:t>
            </a:r>
          </a:p>
          <a:p>
            <a:pPr eaLnBrk="1" hangingPunct="1"/>
            <a:r>
              <a:rPr lang="es-MX" sz="2400">
                <a:latin typeface="Arial" charset="0"/>
              </a:rPr>
              <a:t>Comunicarse con los estudiantes</a:t>
            </a:r>
          </a:p>
          <a:p>
            <a:pPr eaLnBrk="1" hangingPunct="1"/>
            <a:r>
              <a:rPr lang="es-MX" sz="2400">
                <a:latin typeface="Arial" charset="0"/>
              </a:rPr>
              <a:t>Comunicarse con los padres de familia</a:t>
            </a:r>
          </a:p>
          <a:p>
            <a:pPr eaLnBrk="1" hangingPunct="1"/>
            <a:r>
              <a:rPr lang="es-MX" sz="2400">
                <a:latin typeface="Arial" charset="0"/>
              </a:rPr>
              <a:t>Los alumnos pueden entregar y/o presentar tareas</a:t>
            </a:r>
          </a:p>
          <a:p>
            <a:pPr eaLnBrk="1" hangingPunct="1"/>
            <a:r>
              <a:rPr lang="es-MX" sz="2400">
                <a:latin typeface="Arial" charset="0"/>
              </a:rPr>
              <a:t>Puede tener archivos adjuntos</a:t>
            </a:r>
          </a:p>
          <a:p>
            <a:pPr eaLnBrk="1" hangingPunct="1"/>
            <a:r>
              <a:rPr lang="es-MX" sz="2400">
                <a:latin typeface="Arial" charset="0"/>
              </a:rPr>
              <a:t>Crear un ambiente sin uso de papel</a:t>
            </a:r>
          </a:p>
          <a:p>
            <a:pPr eaLnBrk="1" hangingPunct="1"/>
            <a:r>
              <a:rPr lang="es-MX" sz="2400">
                <a:latin typeface="Arial" charset="0"/>
              </a:rPr>
              <a:t>Simple pero efectivo</a:t>
            </a:r>
          </a:p>
          <a:p>
            <a:pPr eaLnBrk="1" hangingPunct="1"/>
            <a:r>
              <a:rPr lang="es-MX" sz="2400">
                <a:latin typeface="Arial" charset="0"/>
              </a:rPr>
              <a:t>Eficiente y rentable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mage.slidesharecdn.com/wikramanayake2010-slides-100911212332-phpapp01/95/slide-27-728.jpg?12842583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3337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 E-learning : Audio Chat</a:t>
            </a:r>
          </a:p>
        </p:txBody>
      </p:sp>
      <p:sp>
        <p:nvSpPr>
          <p:cNvPr id="26628" name="2 Marcador de contenido"/>
          <p:cNvSpPr>
            <a:spLocks noGrp="1"/>
          </p:cNvSpPr>
          <p:nvPr>
            <p:ph idx="1"/>
          </p:nvPr>
        </p:nvSpPr>
        <p:spPr>
          <a:xfrm>
            <a:off x="395288" y="1773238"/>
            <a:ext cx="7772400" cy="41148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Herramienta de comunicación sincrónica</a:t>
            </a:r>
          </a:p>
          <a:p>
            <a:pPr eaLnBrk="1" hangingPunct="1"/>
            <a:r>
              <a:rPr lang="es-MX">
                <a:latin typeface="Arial" charset="0"/>
              </a:rPr>
              <a:t>Comunicarse con los estudiantes</a:t>
            </a:r>
          </a:p>
          <a:p>
            <a:pPr eaLnBrk="1" hangingPunct="1"/>
            <a:r>
              <a:rPr lang="es-MX">
                <a:latin typeface="Arial" charset="0"/>
              </a:rPr>
              <a:t>Comunicarse con los padres</a:t>
            </a:r>
          </a:p>
          <a:p>
            <a:pPr eaLnBrk="1" hangingPunct="1"/>
            <a:r>
              <a:rPr lang="es-MX">
                <a:latin typeface="Arial" charset="0"/>
              </a:rPr>
              <a:t>Más estudiantes participan</a:t>
            </a:r>
          </a:p>
          <a:p>
            <a:pPr eaLnBrk="1" hangingPunct="1"/>
            <a:r>
              <a:rPr lang="es-MX">
                <a:latin typeface="Arial" charset="0"/>
              </a:rPr>
              <a:t>El aprendizaje colaborativo</a:t>
            </a:r>
          </a:p>
        </p:txBody>
      </p:sp>
      <p:sp>
        <p:nvSpPr>
          <p:cNvPr id="2662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686B66-6042-F246-8D20-E6081A55D9C4}" type="slidenum">
              <a:rPr lang="es-ES" sz="1400"/>
              <a:pPr eaLnBrk="1" hangingPunct="1"/>
              <a:t>25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0.gstatic.com/images?q=tbn:ANd9GcS9E86hXVsGXJZaicr3ckXu-bSwQ9Z55T2XTr6biikYV2T1kg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E-learning : Foro en Línea</a:t>
            </a:r>
          </a:p>
        </p:txBody>
      </p:sp>
      <p:sp>
        <p:nvSpPr>
          <p:cNvPr id="27652" name="2 Marcador de contenido"/>
          <p:cNvSpPr>
            <a:spLocks noGrp="1"/>
          </p:cNvSpPr>
          <p:nvPr>
            <p:ph idx="1"/>
          </p:nvPr>
        </p:nvSpPr>
        <p:spPr>
          <a:xfrm>
            <a:off x="611188" y="1484313"/>
            <a:ext cx="8281987" cy="4114800"/>
          </a:xfrm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Foro de debate asincrónico</a:t>
            </a:r>
          </a:p>
          <a:p>
            <a:pPr eaLnBrk="1" hangingPunct="1"/>
            <a:r>
              <a:rPr lang="es-MX" sz="2800">
                <a:latin typeface="Arial" charset="0"/>
              </a:rPr>
              <a:t>Profesor puede crear grupos concretos de discusión</a:t>
            </a:r>
          </a:p>
          <a:p>
            <a:pPr eaLnBrk="1" hangingPunct="1"/>
            <a:r>
              <a:rPr lang="es-MX" sz="2800">
                <a:latin typeface="Arial" charset="0"/>
              </a:rPr>
              <a:t>Maestro puede publicar una pregunta y solicitar a los alumnos que expongan comentarios</a:t>
            </a:r>
          </a:p>
          <a:p>
            <a:pPr eaLnBrk="1" hangingPunct="1"/>
            <a:r>
              <a:rPr lang="es-MX" sz="2800">
                <a:latin typeface="Arial" charset="0"/>
              </a:rPr>
              <a:t>Los estudiantes pueden publicar sus comentarios</a:t>
            </a:r>
          </a:p>
          <a:p>
            <a:pPr eaLnBrk="1" hangingPunct="1"/>
            <a:r>
              <a:rPr lang="es-MX" sz="2800">
                <a:latin typeface="Arial" charset="0"/>
              </a:rPr>
              <a:t>Fomenta la participación en comunidad</a:t>
            </a:r>
          </a:p>
          <a:p>
            <a:pPr eaLnBrk="1" hangingPunct="1"/>
            <a:r>
              <a:rPr lang="es-MX" sz="2800">
                <a:latin typeface="Arial" charset="0"/>
              </a:rPr>
              <a:t>Fomenta el aprendizaje colaborativo</a:t>
            </a:r>
          </a:p>
          <a:p>
            <a:pPr eaLnBrk="1" hangingPunct="1"/>
            <a:r>
              <a:rPr lang="es-MX" sz="2800">
                <a:latin typeface="Arial" charset="0"/>
              </a:rPr>
              <a:t>Retroalimentación de una diversidad cultural</a:t>
            </a:r>
          </a:p>
        </p:txBody>
      </p:sp>
      <p:sp>
        <p:nvSpPr>
          <p:cNvPr id="2765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DDB385-C703-0E44-83CD-ED8CADEC98E1}" type="slidenum">
              <a:rPr lang="es-ES" sz="1400"/>
              <a:pPr eaLnBrk="1" hangingPunct="1"/>
              <a:t>26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E-learning : Web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Amplia gama de materiales disponibles</a:t>
            </a:r>
          </a:p>
          <a:p>
            <a:pPr eaLnBrk="1" hangingPunct="1"/>
            <a:r>
              <a:rPr lang="es-MX">
                <a:latin typeface="Arial" charset="0"/>
              </a:rPr>
              <a:t>Reduce la participación del maestro</a:t>
            </a:r>
          </a:p>
          <a:p>
            <a:pPr eaLnBrk="1" hangingPunct="1"/>
            <a:r>
              <a:rPr lang="es-MX">
                <a:latin typeface="Arial" charset="0"/>
              </a:rPr>
              <a:t>Centro de recursos</a:t>
            </a:r>
          </a:p>
          <a:p>
            <a:pPr eaLnBrk="1" hangingPunct="1"/>
            <a:r>
              <a:rPr lang="es-MX">
                <a:latin typeface="Arial" charset="0"/>
              </a:rPr>
              <a:t>Puesta en común de los recursos</a:t>
            </a:r>
          </a:p>
          <a:p>
            <a:pPr eaLnBrk="1" hangingPunct="1"/>
            <a:r>
              <a:rPr lang="es-MX">
                <a:latin typeface="Arial" charset="0"/>
              </a:rPr>
              <a:t>Apoyo de imágenes, simulación de audio y multimedia</a:t>
            </a: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A95920-AC03-3C41-9492-3DE4C5A62D60}" type="slidenum">
              <a:rPr lang="es-ES" sz="1400"/>
              <a:pPr eaLnBrk="1" hangingPunct="1"/>
              <a:t>27</a:t>
            </a:fld>
            <a:endParaRPr lang="es-ES" sz="1400"/>
          </a:p>
        </p:txBody>
      </p:sp>
      <p:sp>
        <p:nvSpPr>
          <p:cNvPr id="28677" name="AutoShape 6" descr="data:image/jpeg;base64,/9j/4AAQSkZJRgABAQAAAQABAAD/2wCEAAkGBhQSERUUEhQVFRUUFRUWFxYXFxQXFRQUGBQVFBgUFRQXHCYeGBkjGRUUHy8gIycpLCwtFR4xNTAqNSYrLCkBCQoKDgwOGg8PGiwkHyQpLC0uLSosLCwqKSkpKS0sLCwsLCwpLCwsLCwsLCwsLCwsLCwpLCkpLCwsLCwsLCwsLP/AABEIAMgA/AMBIgACEQEDEQH/xAAcAAABBQEBAQAAAAAAAAAAAAAGAAMEBQcCAQj/xABOEAABAwEDBQoLBgQEBAcAAAABAAIDEQQFIQYSMUFRBxMiMlJhcYGRsRQjQlNygpKhssHRFRYkNHN0YsLh8DNDk7Mlg6PSCDVjosPT8f/EABsBAAIDAQEBAAAAAAAAAAAAAAQFAAIDAQYH/8QANBEAAQMCAwUHAwQCAwAAAAAAAQACAwQREiExBRMUQVEiMjNhcYHwkaGxFSM0UsHxJELR/9oADAMBAAIRAxEAPwDcFy5wCRKFrzvEyudjSJhpTlHbzrSOMvNlhNMIhdX7r2iBoZG9q8+2IfON7UGutdMGtaB0VXrbQ46Gg9DQe5FcKOqX/qBJyCMPteLzjUvteHzje1CD53DS0DpbTvC8FrOxvshThB1UNe4agIw+2IfON7UvtiHzje1B/hZ2N9kLzws7G+yFOEHVc/UD0CNYryjcaNe0npUkFAjZ2k0cAOcYK/uK8HZxieakCrTrLdhWUlOWC4RMFXjNnK+C8SCZmcSc0Gm07Ahkeu3zNGkgLnwlvKC9ZEBoC9UUXPhTeUEvCm7Quv70Ll0jRpLR2fNRRLwpu0JeEt5QXgmadBb2hdqKLzwhvKCcC4IB1JkjMII4pNCNnOoopS8JXqgX3eTbPC+V2hgrTadAHWaKAXyCmiftNtZGKve1o2uIA96gfeqy+fj7Vmt4W8vO+2g75I7FrPJYNgGoKA69zqbH7ATJtDcZlDGdax967L5+PtXv3rsvn4+1ZL9rO5MfsBL7WdyY/YCv+njqVziFrP3rsvn4+1L712Xz8fasm+1ncmP2Al9rO5MfsBTgB1/CnELWvvVZfPx9qmWS8Y5RWN7Xj+Eg06VjP2u7kx+wFNsNqq7PhO9TNxGbodzU1hVdQ2GRXRPdbGCvVUZMXz4VA2TQ4EteNjhp+vWrdLSC02KIBumbSaNceY9yAnvpG3nLu9Hlr4jvRPcs+dKDGyh5XejKQapTtE2su7LCXvDRpcaf170bWWyNiaGtGO3WeclCVw/mI+k/CUX2l1D1K1STiDVSiADC/wA17NC2QZr2jHrQdeNk3qRzNQ0HmOj5ouik4QTVuueOV2c4mtKYEBZRSbs56LeeLfsu3VBq8qis5MQ7Xe0Poqi9riMQzmnObrrpbznaEW2oY42S+SjlYL6qpKtrqk8dAducPcqeqs7pkG/WcV1u9wKvKOyVnTntj1H5RuFHZx3dDVICjNPCf6vck69OnQVHtlubEKuPVrP9F3LMGtLjoAqs+vK9DaLSI64Yl9OSPJ7gtY48V3HQKjnWyCJBeck+IOZHqI0u9Hm5yU9HdbT5JPO5x+Sk3ZYQACeobOZWIVS/ou4eqpZblGppHQT3FVlpnlg8o5u0aPWBRcoV53eJYy0ktrpLaVpsqdFVZspBzXC2+ig3BlAZiWubxfLGArySNvQrifiO6FVXVdIj5gNAVpKeA7oVHEE5KwFk/HoHQEKbpj6WRo2zRg+9FcegdA7kGbrFoDLGwuNBv8Y66laQeI31XH91Z1e89ZnDYaDoCbsFkknfmRML3UrQbNpOgDpUe85gZpKEHhHQaoo3NL/iglkZKc3fQ3NfQnFtatNBhWtU8kc5keIC6Ba0F1iqd1yTiZsDo3NleRmtOuteFnDDNFDU8yLH7lkgjqJ2mSnFLTm12Z1a9dFMvnLOzi32ahq2LfBJJQgN3xoaKV0gaTTBGb7xjDN8L2BlK52cM2m2qXS1U3ZNrLdsbLnNZPkzki+0zPZJWNsJzZNZzuQ3VXAmvQjeXc2shbQB7TTjZ5JrtocCmsicoI557XmYF8u+N1F0eY2POp0sr6wReSspqiXFmbK0cbbLC7+uh9lndE81pQtcNDmGtHU1HChG0KLY7RmyMI5Q+iIt1G3tfa2saQTFGGvOxxcXZvSB3oQhlo5tcOE3vCbQuLowXaoV9g6wWsbm7/zQ1CYYer/RGqAty60tcbZmkHNmANNRzSj1JKjxCjo+6ExauI70T3LLJW+Lj9b4lqdp4jvRPcsxlb4uP1viRNHqUm2roPdTMmHnwmLE0qfgcji3Po7qQPkyPxUXSfhcjG9H0f1D5rs4vKPRZUhtTH1Xm/L3wpMWajnAHX9CrP7MZzrF5a02KKiY94u1QzOpFc6F2doo4dVE4bvYNvaqDKHKBmYYocScHOAwaNYG0lVaN4QGhaOvA0ukPJBjnE6SVdXAPH2b1+4qpLVc3EPH2b1+4pnN3CkNL4o9R+VoIUR3Gf0N7ipihnjP9X5pGvYodyyt29waaZxJ6mgu76LOdzaZ8tqmLnE4sGJrhwz8kV7q8jmwwkaHOe09bAR8JQhuTzhtslYfLa1w9UkH4k0EdqTEOqExfvWK2xjl1nrwJUStFpZ68z11Rc0UUXjiuX8V3QuivHjgu6FFFLj0DoCz/du/8vZ+5h/mWgR8UdA7kA7tg/4ez9zD/Mt6fxW+qo/ulYZfFRaZaEjhnRhs2LcNxi6miwCc1dJK94LjiWtY7MDAdQ4NetYpfTfxMvplbruR2houuEFwHCm0kD/Ncmddfci3khICC/NX2UGSkNszN9BqxwOc3BxbrZnac0/LBNuyFsRZmeDx02gHO6c6ta9avGSg6CD0Gq7SfG61rozCFklr3PrZFbQLGQ2Ome2d7iDGcQY3UxecNmI0oottxXo6LNZb4g6mnwfNPthxI6aIzolRaunc617ZeSoImi6+Y8prDbLJMY7TVrjVwcKFsgrxmvpjjp17VRxEmRlSTw26T/EF9C7q9ysnu6VxHDg8aw6xQgOFdhaSOzYsAs7PGM9JvxBO6SXfR3OoQErd26y2bcYGNv8A3I+Fy0xZruODG3fuB8LlpSSVXilMIu4ExauI70T3LNJB4uP1viWmWriO9E9xWbS/4bPW70RRnMpRtXMD3UnJ00tMdeUfe0jvRRfZo8c4+aDIXFpBGBBBHTVG7HttcILTRw/9rtYK0qOy8POiFpO3E6Ia6qvs1qzHB2mle4qf94P4Pf8A0VXLYJGmhY484xHaFx4O/kO9ly65kbsyVZss0XZAP0VwMoP4Pf8A0TN83cy0RGRg4bQTXWaaWlVos0nId7JVzC3eLO4v00JpzkUAWD2tZYs1RMUj5gWyjK3RARari5B46z9LvmqpwVvcw8dZ+l3zR03cSqlH7o9R+UeBRPLf6vcVLCieW/1fmki9ehzL65zaLFI1oq9lJGjWS2tQOlpcOtYpdN5GzWmOduOY7hAa2HBw7D2hfRxFVjW6FkU6CR00LSYnElzRpjdUkkAeTjXm6E1oZm4TC/QoSdhuHtWu3fbGzRskY4Oa5oII0EEYKUsMyHy+dYjmOrJASTmjjRk6XMrgedvcVsd0X/BaW50ErX8wPDb6TTiEJUUr4T5dVrHMHDzSvcTFniXsjOtzmOkI9FoIFec16EEWjwqEOe+1zShtOCGlg07c47VozhtVLlbIyOySF1AKN2Dyho2rlO8hwaOZ6KSAYbrMbvyrnnt7InTztj4RLWyOBdmioaTqBNK81VsUby6MmlKtWAZKzh16tzdkndsX0C0eLPorWutvctFynBw5qZHoHQO5Ae7T+QZ+5i/mR5FoHQO5Ae7R+QZ+4i/mWFP4rfVXk7pWKX038RL6ZUdsam3y38RL6ZUdjV6djbgJG9xBWy7iQpZJv1z/ALbFo1V8wWa1PZgx72itSGuc0V20BUyC8Jc5vjZdI/zH7RzpbPs1znl4ciY65rAG2X0oCvVwxe1SNNrqhy8H/DbV+i/uXzlA3xjfSb3hfRuXZ/4dav0X9y+eIG8NnpN7wnezO45LK02eAte3Hxjbv3A+Fy0hZzuRabb+4HwuWjJZVeKUdD3Am5mVaRtFFnos1Q6I4OY4051oxVBfmTm+O3yM0f3qQS4Dmh6ynMzctQg/eyDQqVY7U6M5zHEH3HpGtTDd9pGGZXnoCvRYrR5r3NR5nYdSkoopmuu0FTYsqn+UxpO0Gn1Tv3sPmx7X9FXiyWjzXuauvBZ/Mnsah7QIwcYOv0H/AKppysd5se1/RVF53q+bjEADEAaB9VJdZbR5r3NXJsdo817mq7XQtNws5GVcgsb/AD3VXFZy44f0Ctrliz7S3N4sQOPPQj5pMui0SYFuaNegdyJLnuhsDaDFx0lcnqAW2CvR0L2vDnC1lYhRHuzZDXyh7wpiangDhilyeptzaJi0WUPFHaF7myNwwI517nybB2KKIAv/AHLopHFzG5pONWHNJ6RoPYhh+5xLG6rZZBTXmgnqLXBbPnyckdi5Ln8kdi3ZUSsFg5ZmNp1CzGxZO2oAB1ttdNjSW/E89ymnIZkn+IJ5jtllcR2NotBq/kjsXue/kjsXDO881N23og65sgWQvDmsYynJaAe3SjGQUbm6zQJVk2AJyCy0NXYlZEk6rRSGDAIR3U7qdPd7wwVfG5soG3MNSOyqME3LGHAg6CrMdgcHBccMQsvmy8bLvwE8YrUDPA0tcOZVrAtcv7cucJHS2R5jLsS3S0n0dSp/uLb9YiP/ACwfkn8VbHbMpPLSvvkEBxhSIsCDsNUbtyHto8mL/TH0TgyLtvJi/wBMfRb8dD/YfPZCGklvcA/PdIbrdq81B/1P+5eO3X7V5qD/AKn/AHJz7nWzkxf6Y+i4ORdt5MX+mPohf+D5fdbDjPP7KuvfdRtE8MkL44Q2RpaSM+oBGqrqVQ1dtgzTv0nBYzhCulxGigRmciLdqEQ/5Y+isLp3MZJHtfbHlwaahgwb2KcRTxNOC3stBDNIe0Fabkl3ubZpJnihtEpeB/DSgPXijxNWazhjQ1ooAKAJ5I5X7x5cm7G4WgLxeEhIqmtdrznHGjQe0oeWURjNbxsLzYKz8LZygl4YzlBUZtOwALzwroQfGIgUyvfDWcoJeGM5QVH4SebsXnhJ5lONU4ZXvhjOUEvDGcoKi8JPMl4SeZc4xThlfstLTocE6hxs4OkU5wrK77Ya5hxOkHWQt4qkPNis5IC0XVkvKpVVDlRfDomtjjNJJNB5LdBKNa0uNghibC6tLTecUfHka3mJFexMfeGz+dZ2oBmkYw4+MfrJOvn2prw8chnv+qMFILalDmYrQ/vDZ/PM7UvvDZ/Os7Vnnhw5DPf9UvDhyGe/6q3CDqVzflaH94bP55nal94bP55nas88PHIZ7/qvPtAchnv+qnCDqV3fFaKL+g86ztU5kgIqCCDrGIWWi3tOBY3q096s7uvQ2dzXscXRE0ew6ucbCs30thdpXWzcitCC8K5jeCARiDio1624QxOkOho7TqHag1s5wa0uOgTlotTWCrnBvOU1Zr1ikdmse1x2DEoHfM6V7TJw5JCM1leC3q1AbUa3XdzYmAUGceMQKVP0XA66X01W+oecIs0fVT14VGtt4MiaXSODQNvy2lC9uy4ccImADlO0+yNC45wGqInq4oO+UY1SWfHKy0csdTQuo8sZwcS13MRTuVd41ADbFOeq0AJIbuvLKOQhsg3tx0EmrT16utETXVVwQdEyhnjnbijN10F6uQul1bpqY0aegoXdJwBz1qie0HgnoKDRa2uY2hB096V17sNvdMKNt7ooukAxDr7yn5LEw6WjuQzZ7zewUa6g2UHzClxZQPHGAPuKrFWQ4Q1wXH0socS1Tp7kHkGnMcQqueBzDRwI7j1q6sl8MkwrQ7D8tqlywhwoRULV1PFMMUZVGzvjOF4QrnpF6kXndpjxGLfh6eZQC9KZA6N2FyZRlrxdqdz1OsL/ABkfPVVWepV3Wpu+wtqKnOp2FXp3/uAeYVZmdk2RYgfKmWlrJ5MNRzYlHKz3LC0NFseCQD4PWh2VK9XTd9eel7qHd9qlviitkXQcnKCKfz0t8TOcvN8U0XEYZJ5OCZu+yirK0a3U6mknm0inMjKK7Y2YNjYBzNb9Exk9GG2WEDzbO0tBJ7SVFysvZ1ns5cygcXBoJ0CtST2ApM97pH2R7WhjbqPlnC0WVxDQDnM0AA8cIHsc3BkadGYT1hcWvKGeVuZJKXNNDTg6iDqG1MWW0ACSpApG7SeZMIonMYQULI4OdcLVbgdWzRH/ANNvcFV5dvpZ2jbIyvPpKscmnVskJGgxt7lVboLwLOyvnWfNJ5jhuV2t/jOt0UXJOx59olkPkUY3mNBX3U7UWWmcMYXOwDQSSqTI4AxSEa5XV7GjuCdyyeRZJKa80HoLgD7lm02ZfyWFKNzSYhrYlA17Xu60SFziaVOa3U0fXaoeemar2qXmW68RJMZHlzsync9IuTWcvC5TeqmJOGRFuRd/kuEDzXDgE6edvZiEGFylXNMRaIqad8Z73AH3ErRktnBGUFQ6KdpHVa208LqHenUwzjeqO8p9MV9CTE/Ed0HuWWTDxbPW71qdo4rug9yy+UeLj9bvSHbByHzmE82Rqb+X+UaZL2Fj7KwuaCTnYnE4OIUq15PMcOAcw6tY6wUJ3blLLCwMaGlorgQa4knSCiG7csGSECQZh26Wdukda7BUUkjGxvte3zNY1FPUse6Rul+SpbzgngNXNBbXjjOp144H+6qXc2VxDgybi6A7Z083Oix7WvaQRUEdIIQNlFcO8Ozm1Mbjh/Cdh5lnUQSUh3sJuOY+clpBLFUjdSizuRR1QOGog+8IDyhgkgkoDwHYtNB2dIVvkjfBI3l5xGLPR1t6lbZQXZv8Lm+UOE30giZg2tp8bNR8sh4S6jqML9PmazeSZx0uJ61cZPN/EWb1+4qoc1XWT4/EWf1+4pFRk70X6j8p/V23Rt0P4WgrKd0P8+/9p83LVllW6CPx7/2nzcvfUviLxMuiAY5CNBI6CpLLxfyq9ICj0XQanuFAKY29HbB71sGSV3xSWKB74oy50YJJY0kmp1kLFgFfWDLe1wxtjjkAYwUaMxhoOkiqGqYHSNAatY3hpzW2xsAAAAAGAA0AbFxaLK14o9rXDTRwBFdtCo1yWl0lnhe81c+KNzjoqXMBOHSVTboF9S2azNfC7NcZWtqWh2BDzShHMElawudhGqNLgBdQt0WwRx2F7o42MdnRirWhpoXtBxAroWWXbom/Sd8lZXpljarRGY5ZA5hIJGYwYggjECulQLvbhN+k9OIYnRsIcgnvxG4W25I/kbP+iz4QqndJH4Vv6zP5lbZJfkrP+kz4QqrdHH4Zn60fzXnqzw3+60q/47vRRMgLeN8tEJ5e+N5wQGnuHaiq97Fv0L4+U0iuw6j20WUWa83We1mVvkuxHKacCOzuC1i77e2aNr2GrXCv9EHRTCRhjOoQWzp2TRGI6i49ljloa+N7mPFHNJBFNf8AeKbFqOwLU8o8lI7UM7iyAUDwNPM4awgC8MlZ4a50ZLR5TBnDp2jsSypp54nEtuQkFZs2SBxIF28rKrNrOwLl1pPMvXMpgcOnD3LqOyOeaMa5x/hBPcgRJKcs0uEZJtZMGZ21EWQdyumtIkdXMiOdU630wHVp6k/c2QEspBl8UzWMC89A1dfYtEsF3shY1kbc1rdW3nO0prR0kjnB8mifbO2a4vEkgsByTzeP6o7ynqphrwXmmpor2lPp8vU3TNo4rug9yzKQeLZ63etNtPEd0HuWayjxbPW70g2xo350TzZOp9QnrsueScnMAoNLjoHNzlSbxybkhGcc1zdZbq6QdSIskJW7xQUqHHO7agnqVje0jRC8u0ZpHTUUAWUezoXU28vna91JNoSifANL6IcyXvgtcInngni/wnk9BRPbrI2WNzHaHCnRzrPWAihGkYjp0960SyTZ7Gu5TQe0LXZVRvmOik5fgrDaEQjeJGZXWeREwyg+VG7uOI71o0UmcARoIB6jigvKaDNtDv4gHdeg9yJcnpK2eOuoU7CR8lXZhMc8kHJWrrSRMlQZlFYt7tDxqJzh62PfVSLgHj7P6/cVLy3j8Yw7WEdh/qotw/49n9fucg8AZWkD+w/KPDy+kBPQ/hHyyvdAH49/7X5uWqLLMvvz7/2vzcvb0niLys2iAw1dgLxONC9AAl68AXtF0AuiFayqtzyc/KWf9CL/AG2oe3VPybf1mfDIiLJ38pB+jF/ttQ9upfk2/rN+GRebhH749Uyf4ayUhSruGEv6TkwQpV3jCX9Jy9A8WCAC2nJL8lZ/0mfCFV7ov5Zn6zPmrTJMfgrP+kz4QqvdD/LM/VZ815Gt8N/uiKz+O70WdXgPGv8ASV3kZekkdoZG08CR1HNOjQeENhwVPeDfGv8ASKn5Lj8XD6Y7ivJxSFs4IPNeMp3uZUtsf+3+VrSVKqgymylFnbmto6UjAamjlO+mtCNmystLP8zO5nAHuoV6GfaEUL8Dvey9VU7Ugp34H5nnZaUbO06WjsC6EQGgAdSAmZfTDTGw9oTU2X1oOgRt6iT3rP8AVKbkfssjtikGd/stCe4AVOCFr9y3ZGcyHhvJAr5DcaYnX0BBV4X1NN/iSOcNmhvshQIhwm+kO8ISbapdlGLeZQE+2y/swi3mVoeQsxe+1FxJJlFSejuRag/IDTaf1R3IxCbUhJiBKe0JJgaSm5WVBG0HuWeOsp4URwcx2HQtHVJfWTwlOc3guHvWFdSmdgw6hOaOo3Ls9ChCzTviNWktP99RT1pvCSTjvJpqwp2BWBuW0DCgPPSq9+yZ+QOwLzxoaoDCL26fCmpqoCcRtdVTQrCK+JWtDWvoAKAUbgOxPtuyfke4Lr7On5HuCzZQVcZuwEen+1WSphf3rFVdstTpDV5qdFcNHUurPfEsbc1j6NGqgOk11qwddc/IHYFwbpn5A7ArtoqsOLxiv8813iYC3CbW+eSrbVaZbQRnGubXGgFAdOhT8n4c+0tzeLEDjzlOMuCd+DuCOYIkuq62wto3rO1MaOhlMgkl++psh6irjEZZH9lOWc7oVlzLXHKRwJI96cdQNSR3rR1Avm6GWmMxvFQe9enifu3XSN7cQssKtlhMbqHRqOojpXDQju1ZEWmM5sZEjNQeK06wov3QtHmYvZd9U5ZVx9UEYXIRAXVEW/dC0eYi9l31XQyTtHmIvZP1W3GRDmuGF/REt0ZbWSOCJjpaOZGxpGZIcQ0A45u1U2XmVFntNnayF+c4SNdTNeMA141gbQof3VtHmIvZP1XP3StHmIvZd9UA1tO14eHLU70twkIOIVjZ7IWRkU8ZNRjW68f7qiOPJO1DixRNO3NdUe9EWTeRO9Sb9O7Pk1V0DoGpbTVbLZFVbA7miO5rJvUEcfIY1vYAFV5c2IyWU5uljg8dX/6iEBcTMDgQdBCQyt3jS080VJGJGFh5iyyC1wb4BKzGoGcNhpimbDaDG9rxpaajp0fNF955Fva4vs7qA4lqrzcNr5DfZC8zLs+YPu0fReQm2ZUNfdoz6hUb5C9xc41c41JOklOsiV2247T5seyE426LQP8AK9w+iFk2fUOzsfnusP0qoJu5p+e6oHxJh7EUOum0ea9wTLrktPmx7IXG7OqP6n57qrtkz8mn57oXe1SbFZKHfH4NbjjrI2K7+wbVqY32QplgyNlkcDaDRo1fKiJi2dLfMfVbQbKqMQuPqrPIGzERPkdgZXlw6Bh8kVJqywBjQ1ooAnl6aKMRsDRyXsIYhFGGDkkVw54C7UOe0ZrqeU7QMNFKk47NK1Wykb5zHsS3zmPYVFda8zCQih0OGArspidSi+F+KL8869eGB6NiiitWvB/ui8e8AVOhRrLbGyGrHA0qD2AqPf02awY0q75E/JZyPwNLlZjcbg1SftFm33FL7RZtPYUMiaquJo44mNLm5xP9nqQMdYZLnIAIySmaywzuVYR21pNAe0EKQhF9rGcSMBqFdGhFTjwT0HuRFNOJr+Swnh3dl1vuzuS3zp7FAtNrOdvcekDHHRsCjPil6dfGqVsX9Ag3SgK430c66qqi771GYC92mQMBPKIFB21VpFo6z3lXBuLq7XYhdM2q8WRmjjjsxJ9yY+3otp9l30QhlFbh4TI3OFQaUrjxGGlOs9qkZO2QSyHPBzWiuuhNaae1b7oBtymvBtbFvHkon+3Ytp9l30Uqy2tsgq017x0jUg7KKeJrsyOMsLXEF2bQOw1HXipWRlrzpHtzgaNBpWvlOAPeFwsGHEFm+l/Z3oui5eErmvC6h3ldOKxKAVfLf0TXFpcagkHgu0jqTlkvaOU0a7HYQQac1dKzLKC3UtUw2SP+IrvJi9x4VE3OFXSNAFRU4O0DqTl2zLQ7y/K6z3mdlqwC53zp7F5KeCol5zlsT3NOLGl/SG8IjoIFEmC0UzfOY9iRkHP2FDbMo3M4LgDRoNamuc5rJCNFKBsgHUrm77bvkYfSlS4ey9zP5V1RTVy6UDSQFzGeCOhUs89XHpPeR8kNUTiEXWsceMq639vKHaEt/btHaFU2aIvrTUPemDKhDXEAOIyK1FOCbAohYV0oF2SVaeY/IFTkwjeHtDgh3Nwmy9VXeEDi8PjoXMOAcaAhzc01PRirRVl7ROc17GuzXOAzXEkCtccRowC0VVRS2yV7N+zY82F7nEB5xLAQdWjEKbLYLNwasbnPGcBV+OAcaCvOm3XXK4SgmFgfEWBsbiG51RwyKaaYV5guH3ZaC5jqwcAEDhvxqAMcNgUUU7J+QvzpSKCRxIFa0DWtZjs4q5ysbWIen/K5SLishjjYwkEtDqlpqMXE4FcZSsrEOZwJ6KEfNCVoJgeB0W9ObStPmhm6Yo84Nexzi5wAo6lMebSrvKOdlQ1zS4hpIIdSlcMexQrnLWOznCpHFoRpxx0pW95keXUpqGI0LyLakxUhaO8Tpbl5prIBJPi5BUzIcVob+Ieg9xQU2znOA1kgAYVKNnN4JHMmuwQ7A4uCH2i8OLbIefYZRLKd7EjJcCC4Co6dI2KucyKC3QUIZnNOcwuqGOIIaK8/yVllJk+LU0Fsm9yN0GppTkvFcRz6kETZF2ypGbG7n31lDz44+5erpo2AG7vZeWnY9h7LSc7q5vmxPZZ44SRvsttjcwAgkgEHO5sBVH0OjrPxFB+SuRoszt+me18tCBQ1bGDppXEk7UYwDg9ves3BrQGNNwEZAwtbciyx7LqOttl9P/4okUbnV6vdWAhuZGyrTjnElx0mtNexU2WthcLW9xwDiHCuAILGtwJwwLFJyOt7bPI90mhzABQtONa6iinkGMBe2mDZdntaLEgC3qoWW17yTSuicGhsUjg2lanycccVZblkVJZP02/7j1U3ywSTSPFKPeXCpFaHrRFucWQtfI6nBzQ2uquc51AddAQqucMFguVJZHQYG20H1Ufdby9tF2by6zticZGyl2+Nc7iOhApmubT/ABXdgWaj/wARF4H/AC7J/py//ajL/wAQd0vkhgkaCWR761x1NLzC5pdsad6IroBIqsDbYHfw+2z6oReTW83dkHDeELLZPLO2S1NbM9sbw2Nr5BnODGlpIbU4Akq2ye3MLLZrRHNG+YuY9rhnOYRXEYgMFdJ1qwyFYRdtjGH5eLWOQFfwHhtGskYdGko019QWbvGbWtbyVcI1VrPxSqDKq173EGinj3iE1BIAeC01AIOOjTrqiC0cUqjyiunwmNoY9rXMkbI0u0VadBANdfuQBvbJbwYd4MeiCXCaQyP3uJw3sNHHbvkQzRQN3zguDQ3HjYAVRbknaiWmIs3sxZpzak8cuJxJNeEHaSq1mTNqa0NEtmoARWj66KV06cArq4bqdCXvlexz3kVzKgUaDtJJJLifcsmYr80fUOhMZAw35W1V3CeCOhDUcgbM4uFW5zq83CdiAiaJvBHQh2aDhu6T7ySk+2nuYGObyKGpbdoHoiGFooM2gBxwVXfT2NFA0Zxx2YbTRPeGuwzRgKadaiXk/PoaYioKHq9pROgLIz2vT62UhjIkBKkZOjxbvSHwtVuq2446MPpdwA+Ss052eDwzL9FjMbvK8XL2A6QkkjlkuRZm7B2JeDN5I7Akkoouw0DQKLx7ARQioOlJJRRQzckPm29iX2JD5pvYkkq7tvRduU5BdsTDVrGg7QFKokkugAaLi4MIOkBeGzN2BJJdUSEDdgTiSSiiYtNiZJx2h3SFH+w4PNM7EklF0OIXpuSDzTOxSoIGsFGgAbAkkouEkr2WEOFHAEbCof2DB5pnYEklFF6Ljg803sT9nsLGcRobXYEklFE+QmzA06h2BJJRRLwduwdgXohaNACSSii7omX2ZpOIB6kklR7GuFnC6lyNEvB27AvDZWnyQvUlkKeL+o+i6HFOsbTQukkluNMlx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8678" name="Picture 8" descr="http://bligoo.com/media/users/0/872/images/public/191/1265675071063-web2icons2ty6.jpg?v=1265678698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E-learning: Video Conferencia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395288" y="1268413"/>
            <a:ext cx="4897437" cy="4968875"/>
          </a:xfrm>
        </p:spPr>
        <p:txBody>
          <a:bodyPr/>
          <a:lstStyle/>
          <a:p>
            <a:pPr eaLnBrk="1" hangingPunct="1"/>
            <a:r>
              <a:rPr lang="es-MX" sz="2400">
                <a:latin typeface="Arial" charset="0"/>
              </a:rPr>
              <a:t>Se puede llevar a cabo una conferencia en vivo</a:t>
            </a:r>
          </a:p>
          <a:p>
            <a:pPr eaLnBrk="1" hangingPunct="1"/>
            <a:r>
              <a:rPr lang="es-MX" sz="2400">
                <a:latin typeface="Arial" charset="0"/>
              </a:rPr>
              <a:t>Comunicación con los estudiantes</a:t>
            </a:r>
          </a:p>
          <a:p>
            <a:pPr eaLnBrk="1" hangingPunct="1"/>
            <a:r>
              <a:rPr lang="es-MX" sz="2400">
                <a:latin typeface="Arial" charset="0"/>
              </a:rPr>
              <a:t>Comunicación con los padres</a:t>
            </a:r>
          </a:p>
          <a:p>
            <a:pPr eaLnBrk="1" hangingPunct="1"/>
            <a:r>
              <a:rPr lang="es-MX" sz="2400">
                <a:latin typeface="Arial" charset="0"/>
              </a:rPr>
              <a:t>Apoyo de audio, chat y pizarra </a:t>
            </a:r>
          </a:p>
          <a:p>
            <a:pPr eaLnBrk="1" hangingPunct="1"/>
            <a:r>
              <a:rPr lang="es-MX" sz="2400">
                <a:latin typeface="Arial" charset="0"/>
              </a:rPr>
              <a:t>Promueve  intercambio de aplicaciones</a:t>
            </a:r>
          </a:p>
          <a:p>
            <a:pPr eaLnBrk="1" hangingPunct="1"/>
            <a:r>
              <a:rPr lang="es-MX" sz="2400">
                <a:latin typeface="Arial" charset="0"/>
              </a:rPr>
              <a:t>Puede ser grabado y posteriormente se utiliza para conferencias sobre demanda</a:t>
            </a:r>
          </a:p>
          <a:p>
            <a:pPr eaLnBrk="1" hangingPunct="1"/>
            <a:r>
              <a:rPr lang="es-MX" sz="2400">
                <a:latin typeface="Arial" charset="0"/>
              </a:rPr>
              <a:t>Demostración ....</a:t>
            </a: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8E731-930D-D844-BAA2-26BDA3BC4517}" type="slidenum">
              <a:rPr lang="es-ES" sz="1400"/>
              <a:pPr eaLnBrk="1" hangingPunct="1"/>
              <a:t>28</a:t>
            </a:fld>
            <a:endParaRPr lang="es-ES" sz="1400"/>
          </a:p>
        </p:txBody>
      </p:sp>
      <p:pic>
        <p:nvPicPr>
          <p:cNvPr id="32774" name="Picture 6" descr="http://image.slidesharecdn.com/wikramanayake2010-slides-100911212332-phpapp01/95/slide-28-728.jpg?12842583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4057650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8388350" cy="1143000"/>
          </a:xfrm>
        </p:spPr>
        <p:txBody>
          <a:bodyPr/>
          <a:lstStyle/>
          <a:p>
            <a:pPr eaLnBrk="1" hangingPunct="1"/>
            <a:r>
              <a:rPr lang="es-MX" sz="3200">
                <a:latin typeface="Arial" charset="0"/>
              </a:rPr>
              <a:t>Herramientas: </a:t>
            </a:r>
            <a:br>
              <a:rPr lang="es-MX" sz="3200">
                <a:latin typeface="Arial" charset="0"/>
              </a:rPr>
            </a:br>
            <a:r>
              <a:rPr lang="es-MX" sz="3200">
                <a:latin typeface="Arial" charset="0"/>
              </a:rPr>
              <a:t> Sistema de Gestión de Aprendizaje (SGA) Learning Management System (LMS)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/>
            <a:r>
              <a:rPr lang="es-MX" sz="2800">
                <a:latin typeface="Arial" charset="0"/>
              </a:rPr>
              <a:t>Gestión de contenidos</a:t>
            </a:r>
          </a:p>
          <a:p>
            <a:pPr eaLnBrk="1" hangingPunct="1"/>
            <a:r>
              <a:rPr lang="es-MX" sz="2800">
                <a:latin typeface="Arial" charset="0"/>
              </a:rPr>
              <a:t>Seguimiento a estudiantes</a:t>
            </a:r>
          </a:p>
          <a:p>
            <a:pPr eaLnBrk="1" hangingPunct="1"/>
            <a:r>
              <a:rPr lang="es-MX" sz="2800">
                <a:latin typeface="Arial" charset="0"/>
              </a:rPr>
              <a:t>Funciones Administrativas</a:t>
            </a:r>
          </a:p>
          <a:p>
            <a:pPr eaLnBrk="1" hangingPunct="1"/>
            <a:r>
              <a:rPr lang="es-MX" sz="2800">
                <a:latin typeface="Arial" charset="0"/>
              </a:rPr>
              <a:t>La integración con diversas herramientas como el chat, foro, correo electrónico, etc</a:t>
            </a:r>
          </a:p>
          <a:p>
            <a:pPr eaLnBrk="1" hangingPunct="1"/>
            <a:r>
              <a:rPr lang="es-MX" sz="2800">
                <a:latin typeface="Arial" charset="0"/>
              </a:rPr>
              <a:t>Informes</a:t>
            </a:r>
          </a:p>
          <a:p>
            <a:pPr eaLnBrk="1" hangingPunct="1"/>
            <a:r>
              <a:rPr lang="es-MX" sz="2800">
                <a:latin typeface="Arial" charset="0"/>
              </a:rPr>
              <a:t>Demostración ...... del Sistema de Aprendizaje Multimedia (MMLS)</a:t>
            </a: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90E9C9-740A-DA41-A9D7-3F4DAC17C7C6}" type="slidenum">
              <a:rPr lang="es-ES" sz="1400"/>
              <a:pPr eaLnBrk="1" hangingPunct="1"/>
              <a:t>29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A0FFE2-64B5-6F41-B162-9D867D3D5A9E}" type="slidenum">
              <a:rPr lang="es-ES" sz="1400"/>
              <a:pPr eaLnBrk="1" hangingPunct="1"/>
              <a:t>3</a:t>
            </a:fld>
            <a:endParaRPr lang="es-ES" sz="1400"/>
          </a:p>
        </p:txBody>
      </p:sp>
      <p:sp>
        <p:nvSpPr>
          <p:cNvPr id="6" name="5 Flecha a la derecha con muesca"/>
          <p:cNvSpPr/>
          <p:nvPr/>
        </p:nvSpPr>
        <p:spPr>
          <a:xfrm>
            <a:off x="323850" y="0"/>
            <a:ext cx="8280400" cy="263683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MX">
                <a:solidFill>
                  <a:srgbClr val="000000"/>
                </a:solidFill>
                <a:latin typeface="Arial" charset="0"/>
                <a:ea typeface="ＭＳ Ｐゴシック" charset="0"/>
              </a:rPr>
              <a:t>Libros y revistas han encontrado una forma de llegar a los escritorios de los estudiantes y académicos de investigación.</a:t>
            </a:r>
          </a:p>
        </p:txBody>
      </p:sp>
      <p:sp>
        <p:nvSpPr>
          <p:cNvPr id="7" name="6 Flecha a la derecha con muesca"/>
          <p:cNvSpPr/>
          <p:nvPr/>
        </p:nvSpPr>
        <p:spPr>
          <a:xfrm>
            <a:off x="323850" y="1700213"/>
            <a:ext cx="8820150" cy="331311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El aprendizaje se ha vuelto efectivo gracias  al uso de los recursos electrónicos que ofrecen  una forma rápida y sencilla de acceder en cualquier momento a libros y revistas.</a:t>
            </a:r>
          </a:p>
        </p:txBody>
      </p:sp>
      <p:sp>
        <p:nvSpPr>
          <p:cNvPr id="8" name="7 Flecha a la derecha con muesca"/>
          <p:cNvSpPr/>
          <p:nvPr/>
        </p:nvSpPr>
        <p:spPr>
          <a:xfrm>
            <a:off x="539750" y="3789363"/>
            <a:ext cx="8604250" cy="316865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MX">
                <a:solidFill>
                  <a:srgbClr val="000000"/>
                </a:solidFill>
                <a:latin typeface="Arial" charset="0"/>
                <a:ea typeface="ＭＳ Ｐゴシック" charset="0"/>
              </a:rPr>
              <a:t>Los recursos electrónicos funcionan como plataforma de acceso aleatorio a diferentes usuarios en un mismo tiempo ahorrando tiempo considerable.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Código abierto de aplicaciones e-learning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179388" y="1916113"/>
            <a:ext cx="49688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>
                <a:latin typeface="Arial" charset="0"/>
              </a:rPr>
              <a:t>   El código abierto se refiere a un programa en el que el código fuente (lenguaje de programación) está disponible para el público en general para el uso y / o modificación y redistribución.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AFB0EE-A101-634C-9445-70487AE190C9}" type="slidenum">
              <a:rPr lang="es-ES" sz="1400"/>
              <a:pPr eaLnBrk="1" hangingPunct="1"/>
              <a:t>30</a:t>
            </a:fld>
            <a:endParaRPr lang="es-ES" sz="1400"/>
          </a:p>
        </p:txBody>
      </p:sp>
      <p:sp>
        <p:nvSpPr>
          <p:cNvPr id="31749" name="AutoShape 6" descr="data:image/jpeg;base64,/9j/4AAQSkZJRgABAQAAAQABAAD/2wCEAAkGBhQSERQUEhQWFRUUGBcUFxgYFxgXGBQVFRUWFhYWGBUXHCYeFxskHBUWHy8gIycpLCwsFR4xNTAqNSYrLCkBCQoKDgwOGg8PGiwkHyQsKSwqLCwvLCksLCwsKSwsKSwsKSwsKSwsLywsLCwsKSkpLCwsLCwsLCwsLCwsLCksLP/AABEIAOAA4QMBIgACEQEDEQH/xAAbAAEAAgMBAQAAAAAAAAAAAAAABQYDBAcCAf/EAEUQAAEDAgMEBgcFBgUDBQAAAAEAAgMEERIhMQUGQVETImFxgZEHMkJSobHRFCNigsFTcpKy4fAkM0PC8RXS4hY0Y4Oi/8QAGQEBAAMBAQAAAAAAAAAAAAAAAAIDBAUB/8QAKBEAAwACAgIBAwMFAAAAAAAAAAECAxEhMQQSQRMiYTJRUhRCgbHw/9oADAMBAAIRAxEAPwDuKIiAIiIAiIgCIiAIiIAiIgCIiAIiIAiIgCIiAIiIAiIgCIiAIiIAiIgCIiAIiIAiIgCIiAIvhKg9q75U8BtixuHBudu86BSmXXCR46S7J1eZJA0XcQAOJNh5rn0vpHc9xALYW2yOEyOJ5ZZKr7Y286V3+ZJIM83gDP8AC0EgBao8S2+eCivIldHVqnemmZrK0nk3reGWS0//AF1TX1d/D/VchNW618+z9VZ9j7pPdhfM4BuRwjMkai7uHgrq8XHC3TKlnp9Iu7N+ac6Yz3Nv8itiLe+mdl0mE8nAi3flYKubY2mYGMETLBxALwAWRAkZuFxfU8Qth1VE9o6zX3yBbhdc/EX71S8U63pln1WW2nro3+o9ru4grOqXs3Z7GjFa5JuMTA0tyt6oFgcuSm4a9w43Haqax66LJyb7JlFqQ7RadcvktoFVNNFiaZ9REXh6EREAREQBERAEREAREQBERAEREAUNt3eiKmFj1n+6Dp+8eCj9698RBeOKxktm7gz6u+S5bW7QL3Ek3JzJJ8yStuDxnf3V0ZsuZTwie2vvpNLcF1mngMhblz+qrU+0Cf8AgLUmqFrh/PQZ/wBF1YxzK4Rgq2+zejle5wY25c8gAA89ByzVj2LsMMm6Opbje5mIAFzujvf1yMhobZ6juVNg2g+N2Nji12eY1F9bclad0HzSYujnja52cmK8kthkDZ2Vr24qOVNIQ9sh9rUMkc3ROacRPVAuQ7EcsN9crK07I2NUGH77GJGOb0V5B1WDWzblt8rdbgVYqfZoa4PeeklAt0jg0EDk0AWaNdOeq27rLedtaLpx6eys7W2FU1IDSYY2Mva2J2IloHIWGvC47VN7I2YIY2tyLg1rXEXs4t0OEn4rcuvl1S7bWianT2ZQV9BWIOWtHtSIyuiDwZG6tzva1/HI8FD12S2SIetmnrC3Q/RRVDXtlaXNxWBLTia5puOxwBWWeoEbcTjYXAvyuQP1UXPwz1V8llpqwP7Dy+i2FW45OPipWir75O8/qqKjXRom99m+iIqywIiIAiIgCIiAIiIAiIgCqm+G9YhBijPXI6x9wHgO23kpTeXbgpoS4WxuyYO3iSOQ+i45tKuLiSTcnMk9q2+Lg937PozZ8vqtI81teHEk4j+YfRR8s7eR7esPL1Vjc/ieH9hasj12FKOc6Pbpm+6fF30AXySYAAYRnmc3eHHln4rA0XIH924r5ixO5XI7bAngOKlohss2ydy5KiJsoMbQ69gTITYEi55ZhT+7G576ecSPdGQGkAMxXucs78LXVi2dAxkTWRkFsYDBYg6cyOPE96hN8t4mwwvjY+0xbo3VrSQCT7uRy4rnPLeRuV0avSZWzNvBvlHSPawsLyRc4XDq52zB4qDZ6RHueX4GNga5rXN1lIdezhwyw6aeapIge8AtjcfxBrnYiTlc5i/DJStNRVYp5YRTvwuLZHEtcCMHAXsD8TktCwY5XJV9Smy4/apC81FDIJ2PBc+FxaC0ktzAycMgcjy43UjsLeltQ5zCx8UrBicxw4XAuD3niAub7ChAJe2obFI0PIbZwcbMNsJyaSeRK8ybxyfaTPGXM6xLRcmzXHMWNxna5Gl9FGvHVbR6srXJ16euYwgPe1uI2GJwF+65z1XO5tjVctQ8xkkiU9dshwtDiSDe9xb9Vg3k21DUNjlblMbYgDYMLfeB9a/Ag6C3dZN39+4nxtbO/A8dUudm05Eg4vD+7quYrFO0tknSt6bI5m6tdTnHDKHHiA8i/e1+TlcNlGV8JbVMaHG7SAQQ5ttSBcDU5dii3b9UoYXYnEg2LQw4h2kaAdt1OMnBAI0IBHcc1Vkq2vuRZKn4ZXz0mznNOMyUpdhIPrRF2ljxH92vrbIKgOAINwQCCNCDoVF7RiZLG6OQXa7XO2mYIPAqOoZ46OMtM12AktxkDCD7IPFQpq1v5JLh/gv2zq6/Vce76KQXOqXeB0p/w8Msv4g3Cz+N9grVs+vqiB0kUbf/ALSTb8rCL+Ky3j1yaovZNovjSvqpLQiIgCIiAIiIAvjnWFzoF9Ve322t0NOWg9aTq/l9r9B4qUS6pJEafqtlC3u26Z5nOv1W5NH4Rp56qn1Et1IV1S06t7cnW+YKjSWE+126aDMrv45UrSOTdezNeZ2QHifHT4fNaznLYkLST1nC/wCEH/csWBvvO/g/81eipnluQcey38X9AfNKOjfM8MjaXOOgHz7B2lZJImhg6ztSfUHd7/4SugbgbDMMb5HtIdJYNxNwuwDsubAnPwCqy5VE7JTHs9HnZG4rRTdHO54c53SODH2aMrBvI5cba9yldkbo09PctZid7z+sR2DKw05XU1YJw/vtXLrLb+TYolHwLHUtJY4NDSSCAHeqSR7VuCyZLyXDtUCRymTc6qZL/kktDhmwggtJsbC97W4cFXy22Rytl3WXdC4KG2rsGllxY4mgkklzbNdfniAz8Vujy/5IzPD+xz+n3Tq+jEzGagEAOGMtPEN5W4fBRdbTytcTKx4PEuaRn5W5LpVRt2CmY2MH1QGtbcucQBYCwzJSCjrqr1IhTxn25r4iOyIZ+dk/qaXLXB79FPhHOHiXAXND+jfYutfCXDLO2Rsb+avGxNtvfDFHTxSTOaxjThFmtIaAcUh6oVm2f6PYG2dOXVLx+0yjH7sTer53VkBaxoAAa0aAAADuAyCzZvKmuNbNOPxmuWyoU26dXLnUTNhafYi6z7dsjsh4Aqb2duhSwnEIw9/vynpHf/rIeACjd96yRkAminMLInB8hawSF0Y1aAVXd89/5WxUslIWtiqrDpnC/Rkmwu3QWzve/qrHWWmaFjlHSKmvZEMUjmtaOLiAB4nILPR1jJWB8bmvY7RzSCDnbIjXMLg239u1FRTPiq+vNs+dr5QBbpqd3VxWGWV9eRCn9wN8GUUdXB1poof8VAGWc50Mli5oBOrbgkdrlWWHaoHrKqXsTbldNUtP2dsdLndzyekkY+MPjc1vskO6rmkeKugK8AREQBERAEREAXMfSFtLHUFgOUYw+Orvp4Lpkjw0EnQAk9wXENuVZfI951cSf4itvhzumzN5FanRB1MlyVqOOR8B+p+XxWWZy15jkO25+Nv9q7KOYzASvBfZenKf3F2MKipu+xbEA8g+0b2aLcr5nu7VK6UztniW3ote6O7IYxs0vWe9jcIcL9GLA3F/aOVzw81aUK8kri3bt7ZuSUo+3QuyWMuWtVV7WNuSABzUdHpsly15qwN4qCbtyWpJbRxOm4F/qxN75Dl4C634NxS4Y6+cvGpijJZGOxzvWf8ABSep/Uz2ZddGhUbzh7+jp2unk92MYrfvO0aO9bVNuhV1GdTKIGH/AE4iHSHsMh6rfC6t2zaeGKMNgaxjOAYAAe3LXvWhtje6mpiBPMyO+mJwBPhqqXm/ii6cP8jLsjdqmpc4owHcXnrSHve7PyspHpgoHbu0pZKRz6JzHPcAWEm7LE63GuV1x+s3mqaSobI2rlqDG4faG2+5Avm3LIHlyVLpvllySXCOmb1ekiOll6Bsb5ZyAWsaLBxdoMZyHx0Va9J20ajDTPL3w08uFk7W2xMLrE3cOQuMjbJffSFF1KbacHWMJa829qJ1tfP4lWnbOz49o0BDSC2Zgcw8iRiYfA2Xh6UnYUP2GudQyOLqWsYejxG4EltBfmMu27Vh2PsUyRV2yJPWjJnpifdJuM+/D5uVgpN1xJT0rKt2KamLXBzCR6p6ovqcg3yUlsmqqjNVFrI5xDLgwi0U3RPY2SMtcepJk4ts7CeqcyvAaO7u5cz30tVUWjlbC6CpjNn9Myxa3Eb2vaxOuYXnY+4j4dqxyRQtgggMlnB5cZmyMtbCfVsSRbsVlG+VMwHpXmJ7dYpGuZKD2RkXd3tuO1V3bXpPffBTR4PxyAF1uYj0b437lbjxVfRCskz2dIqK2OJmKR7WNHFxt5c+4Lc2dV9I3Fhc1vslwwlw5hpzA77LiNLVyySiWZ5eQb4nG+hvYD9Au5UVQHxseNHNB8wp5cP00iMZPdmdERZy0IiIAiIgNHbk2GnlPJjviLLim0GXvhN89DkfjrrwXYd7T/g5e5v87VxbaH1+a6fhLhv8mLyXyiMqGFuoI7xZa9RqB2AfALYMzhk0kXyyJCx1FUS45NOZ1a3n2BdRbMDNNyt3oxe77RIB6pju7sIcMOfi7+wqs+ccWN8C4f7iB5LoPo0iZ0Mr2tIcX4Td18mtBFshb11V5NaxsljW7RbStSur2xNLnuDQOJNgtw27VTt9o+jkp6kt6RkTx0jHDE1zSfdOV9RpxHJcuJ9no109cm1FtKoqzajiLm/tpLsiHcTm/wDKFLUHo/YSH1khqX64T1YWnsjHrfmPgrPDM1zGuYQWFoLSNC0i4t2WVP3i9JEdPMYY4pJ5GC72xtvgBzGIk2BtwVFZn0uDTOJLl8lyjjDQGtAa0ZAAAADsAyCjt4KETwSRO0e0tPcRZR2xt8Y6qldPCHOwh12W64c0XLLc/qordzbldVTYpKcQU1jYPP3pPA4Rk0dhVJcR/oz2q4RS0cp+9pXGPvZ7B8svBUiodLLtCsj6Bs0xeQHSEBscNgG5a245c1cN5aF9HtSnqo2ksqCKeYNBOvqOIHd8FM7w+jqOqkbO174JgLY4zYkcjzXgIncTZwpGOo3zh0suKVsYyDG5B2G+drm+fb2qtU25u0GNlohEzo5HuJnJHqOOZw6l1l0fdfcOKjc6QF0krsnSyHE8jlfgOwKz9EgKzuzuoKeibTSu6ZoBBxAWLSScNuQvZS4pwxoa0AACwAyAHcovbO/NNASxrjNL+zi6xB/E71W+d+xU7am8NbUki/2eM+zGbvI/FJr/AA2Vs4qfL4K3kS6N7b+8EVO+z39b3G9Z5/KNPGyej3bjpNoTBzDGJ4GuaCblxp3lpJ5HDMMuxQVBsBkeYbmcyTmT3k5qTo/uauilGQE3Qu/dqGOi/nLF7USlwRm23ydJ2nsiGpZgnjbI3UYhm082u1ae0EFUXbPove0uko5Q4nPo58z+SexI/OD+8F0VaW2trNpoJJ3te9sYxOEbQ52HibEjIankASoTdQ9pllSq7OQPD4ZQyoY+KQ5ASC2K3uPzbJ+Uldm3LqMdJHnm27e6xyHkQuc7T9KDZ2GNtB0rHcJ3swntwMa+/mFuejobSEl444Y6Mvs6Jz3v6PIYjE97i8ZW6pu3kAtGXLWSNUv8lUY1FcM6siIsheEREAREQEft+DHTTN/A4jvAuPiAuHbR1/vmV3+RlwRzBHmuFbepejkcw+ySPAE2+C6Xg12jF5S6ZAkZjvHzWrLqtwjrDvHzWnLquqjnswuVt3G3qbBihlFmOJeH+6ThBxDlkM+CqbgvsPtfun5hMkK1piacvaO5XuFpbUoRNE+N2jgR5qu7o75skayCTqPa1rGkm7ZLCwFzo7TLira4Lj1FY60zaqVLZEejfaTjBJSyH7ylcW98ZJwnuBuO7CuebWppIdq1ML5/s8dQ7phJYXe0gDC17sm2zHgrdtOb7FtCGqGUcn3M37rvaPdYH8iuu2d26eqAE8TJAMxiANu0HgqfIn7vZfP/ADNWGtzr9ij7g1lLDUOpaNrpQQZJpsRc0PyADnaEnPTkuktjAWlsrYUNO3DDG1jeTQAPgtqsro4WF8r2xsHtOIaPM69yz62XdHt0QOoX17g0EkgAZkk2AHMk6KmV/pFxktoYTKdOlfdkQ7QPWf8ABQ8ux56oh1ZM6QXyjHUib3MGveVesL/u4/2UvMvjksG1PSLC0llM11VJp1Mowe2U5HwBVfqjWVn/ALiXBGf9KK7W25Od6zvEqZo9jsYAGtAA5BbrYLK1es/pRTVOuyDodgRxCzWgJJTC6nHMWs+mGXivHyeIjXQKP2/TE0spb6zG9K3niiIkbbxYp10S+tgByOhyPcdVFokmb+9O8hbRsNOR01YGsg5NMjcRk7mMJd34ea1twN7ftUZgncHVEQzdwnjHVEoB46Bw4Eg6OC5+ysljhHTZPgY6hp28o2OLZJu8gNaP3W8ioukdKxzJac4ZInYmH2b2sWuvlhcDYjkVLH4rvG6+SVZ1N6LZvRuz9imBjH+Fld1OUEjv9I8mG12Hvb7t+jej5tqU9rz/ACtUfsTa8G1aI4mgh4Mc0R1jf7TTx5Fru466bG4tY2N01C6QSS05x4wQS+KQ9Qvt6sgthc08gRk7KusreP0osWNKvZFuREWctCIiAIiIAucb/wCxHYjIxmIC+MDUDUOFuzXwXR1GbVizB55eSuwW4rZVln2k4LKxt7g242d9R9AtWppHAusCQCcxnx7FaN8t3egfjZ/lyE2HuHXD3a27lV6gda47D8Au7FKltHKpa4ZpuX2EZuHNrvgL/osrqh3E377O/muvVPNd1i1puHN0I9ZpA9UgceStfRWaKnmb8VYjDBJp7RaC+3LEfna/aofpGH2D4OI/mBXy7OTx4td+jV45VdoJtdMz123p5WlskrntOodYjI3yyyXUN0N+4BQMNTK1j4vujc3c8NHULWjN122GQ1BXKCGc3+Tf+5HUzCwHE71iPVGlmkD1u9UZsE5FouxZXD2Xvb3pjcbto47f/JIAT3iMZDxJ7lTf+vSSyiWp++Iz+8JP5Wj1WeVlpiBnvH+D/wAlmgpWOe1uMjEQ25DQASbZkuyCRgiFwj2s1U+Wda2ZTNMbHtbYOa1wHIOAI+akWxZL7FEAABoAAMgMgLLJYW4rmPs0ox2Sy9Zcvil+xeAxOCwSg5ZDDmSTw0t/ytolR21qAz08kYcGmS4vm4Czhfxs3TmvUv3B9ge14u1zXC5FwQRcajJep5Gxsc95s1gLj3BeNj7JbTwtibnhvc8yTclVb0g7UN2QNOXrvtxOWEH5+I5KcR73pEar1nZXtobTMzzIWgFziRfrYQALADTjyWNji7U3/TuHBYQ3qt8T8h+hW1TsXUSSXBlb2bmz6OVshdTzPh6ZuCXAbF7QerY+y7UYhY2cbFdt3Y3bhooGxwsDTYF5t1nv1LnHUm5Oq53uTsvpaiMcG9c9zc/nYeK62uP5fqq4Ol4+/XkIiLGaAiIgCIiALFUw4mkeXesqIDnm/jR9lcDribh77/S65fOzIeXln8j8F2bf3ZHSQOI9k48uwG4t3EnwXJJ6Y2PEDO4+Pd/RdrxKTg5meWqIl7V5iNnNPIj5rPIxYHtW5GVmKRliRyNvJeCFs1I6xPOzv4gCfiSsBC9Is8LK3/Ld+8z+WT+ix2WWL1X9zT5OH1RhGFERegv+5W+LnubTzm5OUb+JsPVdz0yPmr1wXCYpS1wc02c0hwI1BBuCu3bMqjJDG82u9rXHDmLkXNvFczysSl+y+TXhrfDMxC8kL2vllk2W6PC09n3aZGO1D3SDTNkhuCPHEPDxO/ZDGLg2zta/G172uvdnujxZc438Z/i9LdRvjrmPl4LoGzHEtcT+0lAubnCJHAfLysqbvwx0lWxjfZY0DicTiTk0Zk6aDgtHj8WV5OZK0yEmwAJs257Bm4nyW/QU1z+vJT7tlCjp3ukAMs/3bR7jLdbTja1/Bet1tjOnla3hx5NbxOWnLxWp5Fpv4K1D3ovW4Wy8EJkIzkyH7o/rfyVpXiGINaGtFg0AAcgNF7XDyX706OpM+q0ERFAkEREAREQBERAeJog5pacwVxPbezHQyubYjCT2G3DzC7eoHendltUy7bCRoyPvD3T9Vq8bN9OtPplGbH7rg4lUNscwD26HzC1Hsb2jyd9FPbS2a5pLXAgtyIKh5YV2paZzKWjXlgBa0hwyu3O40NxqPxfBYDTHhY9xB+AN1tCO4I8R3tv+hK1nMU0yDMbqZw9l3kV7giPWFjmx3A8LP/2/FeQLaZdyy0shxtzOZtqfay/Ves8+TULV8AWwJne87zKdO/3neZXvI0eIaRz3Na0G7iGjI6k2HzXZdgbI+zU7Yrl2HU21JJJsOWa5Zu9XiKpiklJwNdc6m2RANuwkHwXYWOBbcG4NiDqCDxCweY3wvg0YEuz7hSy+WSywaNJ9svpQNWGvqBHE97jYNa437bG1u269SGyF3h3qbS9SMB0pzto1l+Lrak62ULuRTPlqX1EnWwhxLz77tPIYu4WVWYwk3NyTmScySdSTzVppNpOFM2njbhBv0juJxG9hyysDxXQeL0nS7fbMyr2e2fdqVRqqi7c2jqMHMX17yf0XTd19gimiz/zHZuPLk3++KjNzN1OhAllHXPqg+yOfYfkrauf5GZP7J6Ruw49fc+wiIsZoCIiAIiIAiIgCIiAIiICD3k3ZbUtuLCQaHg7sP1XLNr7CdE4tc0tI4H9DxHau3rT2nsiOobhkbfkeI7itWDyXj4fRRkwq+V2cCkpi03tp5LVmgsctDmO7+8vBdE29uHJFd0d3t5jUd4/UKpzUh0I7rj4XXWjLNLaZz6xueGQDo14LFKSQfh+YWF0I5HzB/QK7ZVo06mPru7TfwOY+axYFIyxAhpz0w8PZ/oR5LF0Le1FQaNPAujejuvc+B8bnX6JzQ3sY4GwvyuD3Ki9C3t+Cktk7SdTEPjJzdmLizg0DIix95V5p950Th+r2dUsvoatIbegDGvdIxuIA2xBxGWYs3W2ij6vfaFo+7DpD3YR4k5+QXMUU+katr5ZN1E7Y2l7zhaNSe35rm+29ovqZXOLiI79Rl72AyvYZXOvis+066WpcOkOQzDR6rSeQ7uJ7VLbB3JlmsbYWe87IW7BxWqJnEvamVvd8Ig9nbMLnANaXEmwHM8rBdM3Y3OEVpJs5NQ3gzv5lS2xd3YqYdQXdoXHXuHIKUWLP5LviejXiwKeWERFjNAREQBERAEREAREQBERAEREAREQBRW092YJ7l7LOPtNyPjwPipVF7NOXtHjSfZz7afo3drE4O7D1T9CqxW7pzR+tG4eBt5jJdoRao8u575KK8eX0cH/6WcxbtHeP+VgOzTyXeJqCN/rRsdwzaD+i1XbvU5/0Wfwq9ecvlFT8X8nERs08lm/6YbNFuZ88v0C7ON3Kb9izyWzFs2JtsMbBbSzR87L1+cvhBeL+TjlFuzLJ6jHO7gT8dFZdmejmQ5vIZ35nyH1XRwEVFeZb64LZ8eV2Qmy90IIbHDjcOLs7HsGgU0AvqLLVOntsvSS6CIiieh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31750" name="Picture 8" descr="http://www.10formas.com/wp-content/uploads/2012/06/elearningGlo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7879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konexiondocente.mx/wp-content/uploads/2011/07/mosiac-round-lore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088" y="333375"/>
            <a:ext cx="3744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4103687" cy="1143000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Software de código abierto: e-Front</a:t>
            </a:r>
            <a:endParaRPr lang="es-MX" sz="3600">
              <a:latin typeface="Arial" charset="0"/>
            </a:endParaRPr>
          </a:p>
        </p:txBody>
      </p:sp>
      <p:sp>
        <p:nvSpPr>
          <p:cNvPr id="32772" name="2 Marcador de contenido"/>
          <p:cNvSpPr>
            <a:spLocks noGrp="1"/>
          </p:cNvSpPr>
          <p:nvPr>
            <p:ph idx="1"/>
          </p:nvPr>
        </p:nvSpPr>
        <p:spPr>
          <a:xfrm>
            <a:off x="755650" y="1341438"/>
            <a:ext cx="7772400" cy="719137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s-MX">
                <a:latin typeface="Arial" charset="0"/>
              </a:rPr>
              <a:t>eFront:</a:t>
            </a:r>
          </a:p>
        </p:txBody>
      </p:sp>
      <p:sp>
        <p:nvSpPr>
          <p:cNvPr id="3277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3475A9-5BA6-FF46-BDEC-ED74D6830596}" type="slidenum">
              <a:rPr lang="es-ES" sz="1400"/>
              <a:pPr eaLnBrk="1" hangingPunct="1"/>
              <a:t>31</a:t>
            </a:fld>
            <a:endParaRPr lang="es-ES" sz="1400"/>
          </a:p>
        </p:txBody>
      </p:sp>
      <p:sp>
        <p:nvSpPr>
          <p:cNvPr id="32774" name="5 CuadroTexto"/>
          <p:cNvSpPr txBox="1">
            <a:spLocks noChangeArrowheads="1"/>
          </p:cNvSpPr>
          <p:nvPr/>
        </p:nvSpPr>
        <p:spPr bwMode="auto">
          <a:xfrm>
            <a:off x="611188" y="1989138"/>
            <a:ext cx="85328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s-MX"/>
              <a:t>Se trata de una plataforma de código </a:t>
            </a:r>
          </a:p>
          <a:p>
            <a:pPr eaLnBrk="1" hangingPunct="1"/>
            <a:r>
              <a:rPr lang="es-MX"/>
              <a:t>abierto e-Learing para ayudar en la</a:t>
            </a:r>
          </a:p>
          <a:p>
            <a:pPr eaLnBrk="1" hangingPunct="1"/>
            <a:r>
              <a:rPr lang="es-MX"/>
              <a:t>creación de comunidades de aprendizaje</a:t>
            </a:r>
          </a:p>
          <a:p>
            <a:pPr eaLnBrk="1" hangingPunct="1"/>
            <a:r>
              <a:rPr lang="es-MX"/>
              <a:t>en línea, al mismo tiempo que ofrece diversas</a:t>
            </a:r>
          </a:p>
          <a:p>
            <a:pPr eaLnBrk="1" hangingPunct="1"/>
            <a:r>
              <a:rPr lang="es-MX"/>
              <a:t> oportunidades para la colaboración e interacción</a:t>
            </a:r>
          </a:p>
          <a:p>
            <a:pPr eaLnBrk="1" hangingPunct="1"/>
            <a:r>
              <a:rPr lang="es-MX"/>
              <a:t> a través de una interfaz de usuario basada en íconos.</a:t>
            </a:r>
          </a:p>
          <a:p>
            <a:pPr eaLnBrk="1" hangingPunct="1"/>
            <a:endParaRPr lang="es-MX"/>
          </a:p>
          <a:p>
            <a:pPr eaLnBrk="1" hangingPunct="1">
              <a:buFontTx/>
              <a:buBlip>
                <a:blip r:embed="rId4"/>
              </a:buBlip>
            </a:pPr>
            <a:r>
              <a:rPr lang="es-MX"/>
              <a:t>La plataforma ofrece herramientas para la creación de contenidos, pruebas, gestión de tareas, información, mensajería interna, foro, chat, encuestas, etc.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C3DB3A-10F4-4D48-9BF4-A203DFE7289D}" type="slidenum">
              <a:rPr lang="es-ES" sz="1400"/>
              <a:pPr eaLnBrk="1" hangingPunct="1"/>
              <a:t>32</a:t>
            </a:fld>
            <a:endParaRPr lang="es-ES" sz="1400"/>
          </a:p>
        </p:txBody>
      </p:sp>
      <p:sp>
        <p:nvSpPr>
          <p:cNvPr id="33795" name="4 CuadroTexto"/>
          <p:cNvSpPr txBox="1">
            <a:spLocks noChangeArrowheads="1"/>
          </p:cNvSpPr>
          <p:nvPr/>
        </p:nvSpPr>
        <p:spPr bwMode="auto">
          <a:xfrm>
            <a:off x="611188" y="2060575"/>
            <a:ext cx="7920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MX" sz="2800"/>
              <a:t>Es una fuente gratis de plataforma e-learning de software y diseño modular que permite a cualquier usuario crear mòdulos y características adicionales.</a:t>
            </a:r>
          </a:p>
          <a:p>
            <a:pPr algn="just" eaLnBrk="1" hangingPunct="1"/>
            <a:endParaRPr lang="es-MX" sz="2800"/>
          </a:p>
          <a:p>
            <a:pPr algn="just" eaLnBrk="1" hangingPunct="1"/>
            <a:r>
              <a:rPr lang="es-MX" sz="2800"/>
              <a:t>Un gran número de universidades y colegios lo utilizan en su práctica docente cotidiana y en el aprendizaje en sí.  Se trata de un software de código libre, es decir, el usuario puede crear una base de modificación  que de respuesta  sus necesidades.</a:t>
            </a:r>
          </a:p>
        </p:txBody>
      </p:sp>
      <p:sp>
        <p:nvSpPr>
          <p:cNvPr id="33796" name="AutoShape 6" descr="data:image/jpeg;base64,/9j/4AAQSkZJRgABAQAAAQABAAD/2wCEAAkGBg8SEBIQExAQFRQVFRIQDxEQFRQUGBAUFhAWFBQQFBQXHCYeGBkjGhUSHy8gJCcpLCwsFh8xNTAqNSYrLCkBCQoKDgwNGg8PGi0kHyQ1NCoqNSwpLC0vLCkvLDIpKSwuLCkpLCopLSw0LCkqKTQrLCopLSksKSk0LSowLCwqLP/AABEIAJsBRAMBIgACEQEDEQH/xAAbAAEBAAMBAQEAAAAAAAAAAAAABgQFBwMCAf/EAEIQAAIBAgIGBQoDBgUFAAAAAAABAgMRBAUGEiExQVEiYXGBwQcTMkJScpGhsdEVMzQUI0OCsvAIYpLC8VNjc9Lh/8QAGgEBAAIDAQAAAAAAAAAAAAAAAAQGAQMFAv/EADQRAAIBAwEFBAgGAwAAAAAAAAABAgMEEQUSEyExQVFxsfAiMzRhgaHB0RQVMkKR4SQ18f/aAAwDAQACEQMRAD8A7iAAAAAAAAAAAAAAAAAAAAAAAAAAAAAAAAAAAAAAAAAAAAAAAAAAAAAAAAAAAAAAAAAAAAAAAAAAAAAAAAAAAAAAAAAAAAAAAAAAAAAAAAAAAAAAAAAAAAAAAAAAAAAAAAAAAAAAAAAAAAAAAAAAAAAAAAAAAAAAAAAAAAAAAADzxM7Qk+SbNBnGayp7qkrtX4ES5uoW8dqRvo0ZVXiJRgidE9Iq9XE1Kc5uUbLVTts2vkiqxtZppXa2SezqsZp3UalFVkuD/wCCpQlTqbt8zMBDZzpJWgpalSSa7Psb3Q/MqlbDRnUd5cZc9r2mq1v6dzNwgnwNla0nRgpy6m8ABPIgAAAAAAAAAAuTmk+nmCwS1ak9erbZQpWc+rW4QXW/mDDeCjbIvPvK5leFm6bqTrSXpLDRU1F+y5uSjfsZzbSfygYzHJ01Jwpu/wC4oNu6/wC7P1uzYuoklgJpp6i2eq1dGxQNbqHUMX/iEwy/LwWIl786cPprGrrf4g8Q/wAvA0V1zqzl8lFfU5pXwTT3beVvA2OitDBvF0Y4ty8y5Wq6jtq33a0vZva9tqVxhIKTfI6Po7p9pDmVTVw9DCU4J2qVnTqalPtlKb1pdSVzq+XUKsKcY1avnZ+tU1YwTfVGO5fE+sDhKVKnGnShCFOKShGCSil1JGQeGzYkALi5gyAAAAAAALi4AAAAAAAAuLgAAAAAAAA/LgHhmH5VT3ZfQkNJ3tXYvoV+YflVPdl9CM0jl0l2L6Fe1t4p/wAeLOtpq9P+TXaCfrJ9i8S5zT04e7U8CG0E/WT7F4l1mfpw92p4G639gj5/cebn2x+ehzvPN0+8r/J/+kj/AHxZIZ5un3lf5P8A9JH++LIOh+sn56kvU/Ux7/oU4ALScAAC4AAAAAABotJcrx1ePm6GLjh4NdOUYOVR80p36C3blfrOd4TyMxq1KyeYa2pPUnqQu9Z04zeu3LbLpHYWaDR3FUXicxpwilKGIg6rXrSnhKL1n8Gu4znBhxTOY6a6HwyjBftEMRKpJ1IUqdOUFFScrt3cZcIxk+4h8PpDi6iuqVJd0/8A2O7eUjQ5Zjh6VHzzpOFXzierrqT83KNmrq2/echzDRfEYOTpvVmlunDiuxnh3EIvE5YMqhKSzCOTSY+WInC8o04rapOnrJvctVtt2W1brX1jAyTL5VK8aS9Z27FxbKLD4GviOhQpTqSbScYJv4vcue3kWOW+SjFYXVrqUJy2SqwS2pJ3cYPj4mu4nKNNygss2W8IuajN4LzRyNTC0KdHW87SglFSu9eHVZ74rguBtq2YbL6yguHMko4mpCKkm7M1OcZ3UStduT2RXWVlarNLY4t+evPB2vy9SeeGCwrZvT/6tTuk19Dx/FprbCvL3aiUk/Emcs0SxlZecdRq/wADOjldam/NVVaVrwlHdNLf3ma/4ynHbksL3N/fxM0420nsxefh/XgUmXaUxlNUqqUJvZCSfQm+SfB9TN+cpzODcGnvW7qZa6G5y6+FTm7yheM3ztx+h0NL1B3CcKnNeBEvrRUsThyZvqlVLwRrsXmNt81HqW8xM3zTzcb+s93UiEzPN6kpasbyk9yNd5qLU93TWWZtbLbW3LgivrZ7Tv8AmVO6bR8wziW+FeXu1LST795O4LQ/G1Fr66j1WPT8Nr0ZKnWjZv0Jr0ZdXUyBWV7SjvJLh7n9n4kymrWb2YvL89qK/LtJoykqVVKE3si73hPsfB9TN2mcxxkG4uD7uplPoTn8q0HRqO9Snsbe+UeEu37HS0zUXXe7qfq8SFe2SpLeQ5FO2YtfF7Nlkvafgjzx+MjG93sW/rfIiM90gk7u9lwRtvtQjQ9FczVa2kqzz0KLF51Bb6s37rt9DXyzvb0atRfzX+TJjL8qxeK2x6MeDtfvM+voxjaC13apFbZau9LnbicmpG+nDeKPD5+OTpRVrGWw5cfl9jf4bS6cHaqlOPtwVpLrcdz7inwuKhUipwkpRe1NHNVtV+Z76O51LDYhU2/3VV2ae6E+El27j3pmqzc1SrPOeTPF5YR2HOnzR0k8K2Jtut1t7kftetZK297vuSukWa6vQi9i39Z2r27VvBs5dtbutLCM/HZ3GP8AFf8ALZGsnpE/VrTT62n8mSVKNbE1NSne25yKGj5Oqmrfz0lL4/I4sI3t1HbjwXe/udSStaD2ZvL7je4TSDWg41Gm7O0lsvs4on84rqTujGq4GvQn5uqvcmt019+o86rOZeXNaS3NZcUTLehTi95TfBnpoJ+sn2LxLrNPSj7tTwIbQT9ZPsXiXOZvpR9yp4Fjt/YI+f3HJufa356HO883T7yv8n/6SP8AfFkfnb2T7yv0BlbBp8v/AKc/Q/WT89SXqfqo9/0KWpVS8FzNfjMw1d81HqW8wc0zpQv7T+RDZjmNavVVKDd3vfJE251DM91S4siW9nmO3Pgisr6RUb285U/1teJ5PPZb6dafZK0l8zHy7ydRlFSqSld9b8D5x+hU6C85Sm5xW2UHtaXOL8CPXtr2MHNNfBvJvp1bVy2ePxXA3OXaXxclCslBvZGovRb5P2SjTOY4nD9HatjRvdB8+k9bC1HeUNtNve4cu77GzS9SlVe6rc+jNd7ZRhHeU+XUsgAWE5AJHRnCama5u7+m8FNLlehNfG6fyK4jtGq7ecZxHbaP7Ak3/wCCpsQBR5n/AA/e/wBrIHP4Jymmk9+8vc0f5fvf7WQWdPpT7yq60/SXf9Du6Z5/kzPJbhIRhUail0m++y2/Iv2Q/kz9Cp7z8C5LDacaEe45d16+XeRmb00qdretP+oj60b4minu1vFFnnS/d/zT/qI6f6qj73iVLGL6PwO9Tf8AjS+J1vCU0oRS3WRhZzSTdN8pP5xM+h6MexfQw81/h+8/6WW26WaL+HiV6jwqLz0ILNY9KSM7RCt5ujV65f39DCzb0pH7kM74epLlUSferfYp9lJwnVkuiZYrmKlTgn2o9s5xjk2zH0Gy5Va86klezt/fyPzFxvc2Hk6qKNStTe++sutP/g36TJTvMy5ni+Wza4j7i9UbbDEzbBKrSlBrba8XyktqZmHxWlaLfUy31IqUGpcmVyDcZJohM1pbIy5pXMDR6p5vGRkvWvGXXxNvpBZKMeSJzKZueMhBcG2/p4oplCMo38VHtWfqWWTUrSTfY/6KXPMfrXS5kjXpecr06XBvabvENtbd6bT7U7GqpvUxVGo92sot8r7PE0Uqm9vIup2mzY3dvJQ7GdRyzBRpU4xS4K5lNH5TldJ9R9F9KoRWc5YoVKiirK6mly1t6+NyYzClftW1dqL/ADqKeu+SS+H/ACc9zevqrr4FFv6Kp3PodW/EtNlUc6XpFv8Ai78xSlx1CQzvEtxk+Jt/NuNKinxp/NOz+qNNmVHWi0etSqylcbMuh5sacY08orNAMsjGgqltstt+3b9itJ7QaupYSHV0X2rY/oUJc6KSpxxywiu1m3Ulnnk12e4OM6MrrbHpxfJr+2u8iczw+q2joGOV6c1zTXxIjSB9PuK7rtOPCfXh9Tq6XN/p6GDoJ+sn2LxLnNvSj7lTwIbQT9ZPsXiXObPpR92p4Eyh/r4+f3Gq49sfnoc7zlbJd5TaI1dXALrdvqyazl7Jd5u8hlbL4P8AzJPv1jj6ZLYjVfufiT76O0qa9/0MPMarlJn5o/ThTruo46zdrK6Vrdp54p7WYWGwuJrykqOr0djTvf6EKzdZ3G1R/V57STWjT3OzU4I6PDN21spv/VE9I5jffBrvRz9aP5pzXxf2P38AzT2l8X9iyqte9YP5fY47oW3Sa+f3NzncYKPBdJ6q2biXoYnzWLo1E/WUX2PZ4mZPRjMnva+f2PKOhmOc4yai7NPe+DvyObGzuPxCq7GME5V6Coum55OpU5XSfNXB54OLVOKe9JXP0tpXD2NFleUyp5hjq9ujXjhHF85QhVhJdy1Pib0AGBmv8P3v9rIHOfSn3ljpVj/M06c9WTSntUU3s1HyOc5jms5uVqc9vNMqurwlOpiK84O9pvCOX54lV5M/y6nvPwLgiPJpBqnUumtr37ORbMsNpwoQ7jk3Xrpd5IZ1+X/NP+ojZ/q6HveJt88z6V5UvN1G1OfqvdrOxoMJOpPFUpOEklJb0+ZVlCUryM8cOB344jbyTfadnoejHsX0MLNf4fvP+lmZQ9GPYvoabSnHujCnPVlJKb1lFN2Wq+Rabp4ov4eJXqCzUSI/OPSn3mZoHhFVw9em/WbSfJ7Gn3OxP5jmlSo5NU57ecWVPk1g1CpdNbeKsV3S6L38ttcHk7d9PFBYfFNGpq3UpQmrTi9WS6z7wEJRqxq02lOPPdJcYsq9JdGFiF5yD1KqVlLhNezL78CFxMsRh5atWlJW9ZbYvsZEuNPrWlXeU8tdGjdQuqdxT2Xz6o6PhM5UktanOMuKtddzGNzKKjd7Fy4s53DSxpWUmYtfPqtR2ipSfeyb+aVpw2VFtkb8uipbTeEbDP8AN7tyv2IzfJ/lEpTdeS7Owwck0RrV5qdVWW+z8TpWBwUaUFCK3fMl6bYThJ1qvNmi9uoOG5p8upHaT4TzVZy9So9ZPlP1o+PeaStQjJWZ0rMcvp1qcqc1dP4p8JJ8Gc8zbIcXhW7RdWnwlFdJL/NH7EDUtLqRqOrR4p8e4lWN7CUFCbw18ykyDPpRgqdROVtkakdra/zLn1m8lmKa2JrrlsscupaQKPNPrPuvpVJqycmKOqV4w2Jptirp0JS2o8EVGfZzFJxT7WR+Cw8sTiIxSvFNN/E+sPl+KxUrKMlF8WvA6Ho1o1DDRWzpEi0s6tervqywuhrr3FO3p7qm8s+c9yl/s0XFXlSV7LjG3TXj3Efrp7Tp7REaR6J1YSdbDK8XtnS3WfFw6uo96tp0qz31Ln1X1NWn3cYLd1OXQ8dHcbLDzlZOVObvOC3wl7UfsWVHNaUldSfY00/hY5Z+K1KbtKnOLXNNGStMK9tWMZN9hFs76vQW7ms/D+0SbmzhVe3F/M6BmOZRUbvYuC4sisdiNeTkYsKWOqxnVlGVoxlLVs23ZXtYwJZjUtbzU79jNGofiazTlHCNlnCjTzsyyzcaCfrKnYvEt849KPu1PAh9AIy/apOUWrpb01zKXTLMpUXSajKV1UT1U3b0bXOvDMNPWV52iBVW1evHngSGc+jLvKbRLB+dy50+LXRfKSd4v4pERjsbUmmlTnt5pnQtAYtYSKaa6n2sh6PRe1OM1waJOozxCLi+KZLVZO7jJWlFuMovg0ZGVzlRqqtT2v0atP249XWil0m0WVf97TepVXHhNcpfch8RUxGHlarSlG3rLan2NEOrY17KrvKfFdGb6VxSuqew+fVHTMFnFGpG6mk+MZdFrqsz3ljIcHfsOZUNLVHk+1HziNMas9kE+yK+x0Y6vNxw48e7+yHLTPS4PgWuZ57CmttV35RtsJnBaRYuvioxpVajpppyTUelt9HdxNVhMkxeKktZNROhaP6OU8NFWS1uZItaVxWnvKuYrsyzVWnRow2IYlLt4cDcQvZX38QfQO2coAAA+Z001Zq64o8Pw6l7EfgZIAPKjhoR9GKXYeoAB41MHTk7uKb5s+Fl9L2I/AyQAEj5nTTVmrrkz6ABj/sFL2I/A9KWHhH0Ypdh6AAHnWw8ZK0op9p6AA1VTRjCyd3Sj8EetDIsPDdTibAGEkjOWz8jBLYlbsP0AyYB+SinvP0AGvxOQ4eptlSi+5HlS0ZwsXdU4m1BjCzkzl8jyo4WENkYpdh6gGTAAAB4VsDTl6UIvuPKGUUFupxMwAHxCkkrJJdh5PAUvYj8DIAB408JTi7qKT5pH3UpRkrNJrkz7ABj/h9L2I/A9aVGMdkUl2H2AAedbDwkrSin2noADU1dF8JJ3dKPwR6UNHsNDdTibIGEkjOWfFOlGKskl2H2AZM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33797" name="Picture 8" descr="http://3.bp.blogspot.com/-hoCfxHaO3ZE/UEQnzLGGwOI/AAAAAAAAAPo/lXAhGoCwkeY/s1600/moo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4006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0" y="4724400"/>
            <a:ext cx="3884613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Dokeos</a:t>
            </a: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299872-683E-BA41-BF7A-67CEB5D0DE31}" type="slidenum">
              <a:rPr lang="es-ES" sz="1400"/>
              <a:pPr eaLnBrk="1" hangingPunct="1"/>
              <a:t>33</a:t>
            </a:fld>
            <a:endParaRPr lang="es-ES" sz="1400"/>
          </a:p>
        </p:txBody>
      </p:sp>
      <p:pic>
        <p:nvPicPr>
          <p:cNvPr id="34820" name="Picture 6" descr="http://www.nicniif.org/dokeos2/home/large_dokeo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960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2 Marcador de contenido"/>
          <p:cNvSpPr>
            <a:spLocks noGrp="1"/>
          </p:cNvSpPr>
          <p:nvPr>
            <p:ph idx="1"/>
          </p:nvPr>
        </p:nvSpPr>
        <p:spPr>
          <a:xfrm>
            <a:off x="3059113" y="1412875"/>
            <a:ext cx="5710237" cy="4525963"/>
          </a:xfrm>
        </p:spPr>
        <p:txBody>
          <a:bodyPr/>
          <a:lstStyle/>
          <a:p>
            <a:pPr algn="ctr" eaLnBrk="1" hangingPunct="1"/>
            <a:r>
              <a:rPr lang="es-MX" sz="2800">
                <a:latin typeface="Arial" charset="0"/>
              </a:rPr>
              <a:t>Dokeos es un software de código abierto de aprendizaje en línea. </a:t>
            </a:r>
          </a:p>
          <a:p>
            <a:pPr algn="ctr" eaLnBrk="1" hangingPunct="1"/>
            <a:endParaRPr lang="es-MX" sz="2800">
              <a:latin typeface="Arial" charset="0"/>
            </a:endParaRPr>
          </a:p>
          <a:p>
            <a:pPr algn="ctr" eaLnBrk="1" hangingPunct="1"/>
            <a:r>
              <a:rPr lang="es-MX" sz="2800">
                <a:latin typeface="Arial" charset="0"/>
              </a:rPr>
              <a:t>Ofrece todas las características necesarias para el e-learning y gestión del aprendizaje combinado: desde la creación de informes.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Claroline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>
                <a:latin typeface="Arial" charset="0"/>
              </a:rPr>
              <a:t>Claroline es una fuente abierta de e-learning y plataforma de trabajo permite a los profesores a construir eficaces cursos en línea, gestionar actividades de aprendizaje y colaboración en la red</a:t>
            </a:r>
          </a:p>
          <a:p>
            <a:pPr eaLnBrk="1" hangingPunct="1">
              <a:buFontTx/>
              <a:buNone/>
            </a:pPr>
            <a:r>
              <a:rPr lang="es-MX">
                <a:latin typeface="Arial" charset="0"/>
              </a:rPr>
              <a:t>.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23C44-C609-F643-A5DE-FDB7CBAF5930}" type="slidenum">
              <a:rPr lang="es-ES" sz="1400"/>
              <a:pPr eaLnBrk="1" hangingPunct="1"/>
              <a:t>34</a:t>
            </a:fld>
            <a:endParaRPr lang="es-ES" sz="14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5256213" cy="310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2846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ILIAS Gestiòn de Aprendizaje</a:t>
            </a:r>
          </a:p>
        </p:txBody>
      </p:sp>
      <p:sp>
        <p:nvSpPr>
          <p:cNvPr id="36868" name="2 Marcador de contenido"/>
          <p:cNvSpPr>
            <a:spLocks noGrp="1"/>
          </p:cNvSpPr>
          <p:nvPr>
            <p:ph idx="1"/>
          </p:nvPr>
        </p:nvSpPr>
        <p:spPr>
          <a:xfrm>
            <a:off x="3851275" y="1600200"/>
            <a:ext cx="48355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2400">
                <a:latin typeface="Arial" charset="0"/>
              </a:rPr>
              <a:t>ILIAS es un potente Learning Managment System de código abierto para el desarrollo y  realización en la web de e-learning. El software fue desarrollado para reducir el costo de los nuevos medios en la educación y  formación continua y para garantizar el máximo nivel de influencia del cliente en la implementación del software.</a:t>
            </a:r>
          </a:p>
        </p:txBody>
      </p:sp>
      <p:sp>
        <p:nvSpPr>
          <p:cNvPr id="3686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B9D017-0EC5-2C48-A9C2-1802F6C5C7F2}" type="slidenum">
              <a:rPr lang="es-ES" sz="1400"/>
              <a:pPr eaLnBrk="1" hangingPunct="1"/>
              <a:t>35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52228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SAKAI project</a:t>
            </a:r>
          </a:p>
        </p:txBody>
      </p:sp>
      <p:sp>
        <p:nvSpPr>
          <p:cNvPr id="37892" name="2 Marcador de contenido"/>
          <p:cNvSpPr>
            <a:spLocks noGrp="1"/>
          </p:cNvSpPr>
          <p:nvPr>
            <p:ph idx="1"/>
          </p:nvPr>
        </p:nvSpPr>
        <p:spPr>
          <a:xfrm>
            <a:off x="5353050" y="1052513"/>
            <a:ext cx="38989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2400">
                <a:latin typeface="Arial" charset="0"/>
              </a:rPr>
              <a:t>    Sakai es un servicio gratuito, de código comunidad, de plataforma de software educativo distribuido bajo la licencia de la Comunidad Educativa (un tipo de licencia de código abierto): El CLE Sakai se utiliza para la enseñanza, la investigación y la trabajo colaborativo.</a:t>
            </a:r>
          </a:p>
        </p:txBody>
      </p:sp>
      <p:sp>
        <p:nvSpPr>
          <p:cNvPr id="3789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ED849D-F122-AE4F-B8E2-DF0AC388B014}" type="slidenum">
              <a:rPr lang="es-ES" sz="1400"/>
              <a:pPr eaLnBrk="1" hangingPunct="1"/>
              <a:t>36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1403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                         OLAT</a:t>
            </a:r>
          </a:p>
        </p:txBody>
      </p:sp>
      <p:sp>
        <p:nvSpPr>
          <p:cNvPr id="38916" name="2 Marcador de contenido"/>
          <p:cNvSpPr>
            <a:spLocks noGrp="1"/>
          </p:cNvSpPr>
          <p:nvPr>
            <p:ph idx="1"/>
          </p:nvPr>
        </p:nvSpPr>
        <p:spPr>
          <a:xfrm>
            <a:off x="4849813" y="1341438"/>
            <a:ext cx="418623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2800">
                <a:latin typeface="Arial" charset="0"/>
              </a:rPr>
              <a:t>    Software libre y de código abierto de Sistema de Gestión del Aprendizaje que apoya cualquier tipo de aprendizaje en línea, la enseñanza, la tutoría y con pocas restricciones educativas.</a:t>
            </a:r>
          </a:p>
        </p:txBody>
      </p:sp>
      <p:sp>
        <p:nvSpPr>
          <p:cNvPr id="3891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43AA41-1EBF-A24E-9DDF-A167487F6965}" type="slidenum">
              <a:rPr lang="es-ES" sz="1400"/>
              <a:pPr eaLnBrk="1" hangingPunct="1"/>
              <a:t>37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Flecha a la derecha con bandas"/>
          <p:cNvSpPr/>
          <p:nvPr/>
        </p:nvSpPr>
        <p:spPr>
          <a:xfrm>
            <a:off x="6443663" y="2997200"/>
            <a:ext cx="2665412" cy="1800225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FUTURO</a:t>
            </a:r>
          </a:p>
        </p:txBody>
      </p:sp>
      <p:sp>
        <p:nvSpPr>
          <p:cNvPr id="3993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El apoyo didàctico cambiarà</a:t>
            </a: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06BA2F-C303-3241-9C02-DBBC145715C2}" type="slidenum">
              <a:rPr lang="es-ES" sz="1400"/>
              <a:pPr eaLnBrk="1" hangingPunct="1"/>
              <a:t>38</a:t>
            </a:fld>
            <a:endParaRPr lang="es-ES" sz="1400"/>
          </a:p>
        </p:txBody>
      </p:sp>
      <p:sp>
        <p:nvSpPr>
          <p:cNvPr id="8" name="7 Rectángulo"/>
          <p:cNvSpPr/>
          <p:nvPr/>
        </p:nvSpPr>
        <p:spPr>
          <a:xfrm>
            <a:off x="5240338" y="2946400"/>
            <a:ext cx="1149350" cy="671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700" dirty="0"/>
              <a:t>VIDEO</a:t>
            </a:r>
          </a:p>
        </p:txBody>
      </p:sp>
      <p:sp>
        <p:nvSpPr>
          <p:cNvPr id="11" name="10 Anillo"/>
          <p:cNvSpPr/>
          <p:nvPr/>
        </p:nvSpPr>
        <p:spPr>
          <a:xfrm>
            <a:off x="0" y="3284538"/>
            <a:ext cx="2411413" cy="1439862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>
                <a:solidFill>
                  <a:schemeClr val="tx1"/>
                </a:solidFill>
              </a:rPr>
              <a:t>Pizarròn</a:t>
            </a:r>
          </a:p>
        </p:txBody>
      </p:sp>
      <p:sp>
        <p:nvSpPr>
          <p:cNvPr id="12" name="11 Anillo"/>
          <p:cNvSpPr/>
          <p:nvPr/>
        </p:nvSpPr>
        <p:spPr>
          <a:xfrm>
            <a:off x="2195513" y="2781300"/>
            <a:ext cx="1584325" cy="143986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OHP</a:t>
            </a:r>
          </a:p>
        </p:txBody>
      </p:sp>
      <p:sp>
        <p:nvSpPr>
          <p:cNvPr id="13" name="12 Anillo"/>
          <p:cNvSpPr/>
          <p:nvPr/>
        </p:nvSpPr>
        <p:spPr>
          <a:xfrm>
            <a:off x="3563938" y="2708275"/>
            <a:ext cx="1584325" cy="144145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TV</a:t>
            </a:r>
          </a:p>
        </p:txBody>
      </p:sp>
      <p:sp>
        <p:nvSpPr>
          <p:cNvPr id="14" name="13 Anillo"/>
          <p:cNvSpPr/>
          <p:nvPr/>
        </p:nvSpPr>
        <p:spPr>
          <a:xfrm>
            <a:off x="4932363" y="2781300"/>
            <a:ext cx="1584325" cy="143986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15" name="14 Anillo"/>
          <p:cNvSpPr/>
          <p:nvPr/>
        </p:nvSpPr>
        <p:spPr>
          <a:xfrm>
            <a:off x="1258888" y="4149725"/>
            <a:ext cx="2305050" cy="143986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dirty="0">
                <a:solidFill>
                  <a:schemeClr val="tx1"/>
                </a:solidFill>
              </a:rPr>
              <a:t>Computadora</a:t>
            </a:r>
          </a:p>
        </p:txBody>
      </p:sp>
      <p:sp>
        <p:nvSpPr>
          <p:cNvPr id="16" name="15 Anillo"/>
          <p:cNvSpPr/>
          <p:nvPr/>
        </p:nvSpPr>
        <p:spPr>
          <a:xfrm>
            <a:off x="3276600" y="4149725"/>
            <a:ext cx="2016125" cy="143986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dirty="0">
                <a:solidFill>
                  <a:schemeClr val="tx1"/>
                </a:solidFill>
              </a:rPr>
              <a:t>LCD LED proyector</a:t>
            </a:r>
          </a:p>
        </p:txBody>
      </p:sp>
      <p:sp>
        <p:nvSpPr>
          <p:cNvPr id="17" name="16 Anillo"/>
          <p:cNvSpPr/>
          <p:nvPr/>
        </p:nvSpPr>
        <p:spPr>
          <a:xfrm>
            <a:off x="5076825" y="4149725"/>
            <a:ext cx="1871663" cy="143986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>
                <a:solidFill>
                  <a:schemeClr val="tx1"/>
                </a:solidFill>
                <a:latin typeface="Arial" charset="0"/>
                <a:ea typeface="ＭＳ Ｐゴシック" charset="0"/>
              </a:rPr>
              <a:t>Pizarrón interactivo</a:t>
            </a: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003800" y="5661025"/>
            <a:ext cx="3240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971550" y="2276475"/>
            <a:ext cx="3240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1692275" y="5661025"/>
            <a:ext cx="3240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3635375" y="2133600"/>
            <a:ext cx="2376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684213" y="2492375"/>
            <a:ext cx="3240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0" y="-387350"/>
            <a:ext cx="9144000" cy="1143000"/>
          </a:xfrm>
          <a:solidFill>
            <a:srgbClr val="CCCCFF"/>
          </a:solidFill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‘e-Learning’</a:t>
            </a: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0" y="981075"/>
            <a:ext cx="5148263" cy="5876925"/>
          </a:xfrm>
        </p:spPr>
        <p:txBody>
          <a:bodyPr/>
          <a:lstStyle/>
          <a:p>
            <a:pPr eaLnBrk="1" hangingPunct="1"/>
            <a:r>
              <a:rPr lang="es-MX" sz="1600" b="1">
                <a:latin typeface="Arial Narrow" charset="0"/>
              </a:rPr>
              <a:t>El trabajo de clase se puede programar en torno al trabajo personal y profesional.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Reduce los costos de traslados y de tiempo a la escuela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Los estudiantes pueden tener la opción de seleccionar los materiales de aprendizaje acordes a su nivel de conocimiento e interés.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Los estudiantes pueden estudiar en cualquier lugar que tenga acceso a una computadora  y a Internet.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Módulos de aprendizaje personales,  permiten a los estudiantes trabajar a su propio ritmo.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Flexibilidad para participar en las discusiones en plataforma a cualquier hora, o interactuar con sus compañeros e instructores a distancia en salas de chat.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Diferentes estilos de aprendizaje se abordan y se produce la facilitación del aprendizaje a través de actividades variadas.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Desarrollo de habilidades en computación e Internet que son transferibles a otras facetas o vida del alumno.</a:t>
            </a:r>
          </a:p>
          <a:p>
            <a:pPr eaLnBrk="1" hangingPunct="1"/>
            <a:r>
              <a:rPr lang="es-MX" sz="1600" b="1">
                <a:latin typeface="Arial Narrow" charset="0"/>
              </a:rPr>
              <a:t>Completar con éxito los cursos en línea, motiva el auto-conocimiento y la auto-confianza y anima a los estudiantes a asumir la responsabilidad de su propio aprendizaje.</a:t>
            </a:r>
            <a:endParaRPr lang="en-US" sz="1600" b="1">
              <a:latin typeface="Arial Narrow" charset="0"/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4CD6F-B924-F749-9EA6-3575D599EF70}" type="slidenum">
              <a:rPr lang="es-ES" sz="1400"/>
              <a:pPr eaLnBrk="1" hangingPunct="1"/>
              <a:t>39</a:t>
            </a:fld>
            <a:endParaRPr lang="es-ES" sz="140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219700" y="1700213"/>
            <a:ext cx="370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Estudiantes sin motivación o los que tienen malos hábitos de estudio pueden atrasarse.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La falta de estructura familiar y la rutina puede  hacerlo dependiente.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Los alumnos pueden sentirse aislados o perder interacción social.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El instructor no siempre puede estar disponible.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Las conexiones de Internet lentas o poco confiable puede ser frustrantes.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Administración del software de aprendizaje puede implicar una curva en el aprendizaje.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 sz="1400" b="1">
                <a:latin typeface="Arial" charset="0"/>
              </a:rPr>
              <a:t>Algunos cursos tradicionales  prácticos pueden ser difíciles de estimular.</a:t>
            </a:r>
          </a:p>
        </p:txBody>
      </p:sp>
      <p:sp>
        <p:nvSpPr>
          <p:cNvPr id="6" name="5 Llamada rectangular"/>
          <p:cNvSpPr>
            <a:spLocks noChangeArrowheads="1"/>
          </p:cNvSpPr>
          <p:nvPr/>
        </p:nvSpPr>
        <p:spPr bwMode="auto">
          <a:xfrm>
            <a:off x="250825" y="333375"/>
            <a:ext cx="3529013" cy="574675"/>
          </a:xfrm>
          <a:prstGeom prst="wedgeRect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latin typeface="+mn-lt"/>
                <a:ea typeface="+mn-ea"/>
              </a:rPr>
              <a:t>VENTAJAS</a:t>
            </a:r>
          </a:p>
        </p:txBody>
      </p:sp>
      <p:sp>
        <p:nvSpPr>
          <p:cNvPr id="7" name="6 Llamada rectangular"/>
          <p:cNvSpPr>
            <a:spLocks noChangeArrowheads="1"/>
          </p:cNvSpPr>
          <p:nvPr/>
        </p:nvSpPr>
        <p:spPr bwMode="auto">
          <a:xfrm>
            <a:off x="5364163" y="476250"/>
            <a:ext cx="3529012" cy="576263"/>
          </a:xfrm>
          <a:prstGeom prst="wedgeRect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latin typeface="+mn-lt"/>
                <a:ea typeface="+mn-ea"/>
              </a:rPr>
              <a:t>DESVENTAJAS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A580DB-8871-FA4F-BF22-8182C9FB93CB}" type="slidenum">
              <a:rPr lang="es-ES" sz="1400"/>
              <a:pPr eaLnBrk="1" hangingPunct="1"/>
              <a:t>4</a:t>
            </a:fld>
            <a:endParaRPr lang="es-ES" sz="1400"/>
          </a:p>
        </p:txBody>
      </p:sp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0" y="0"/>
            <a:ext cx="9144000" cy="7062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262673"/>
              </a:buClr>
            </a:pPr>
            <a:r>
              <a:rPr lang="es-MX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E-Learning  (Aprendizaje con uso de la tecnología)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endParaRPr lang="es-MX">
              <a:latin typeface="Arial" charset="0"/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r>
              <a:rPr lang="en-US">
                <a:solidFill>
                  <a:srgbClr val="6B6BCF"/>
                </a:solidFill>
                <a:latin typeface="Arial" charset="0"/>
              </a:rPr>
              <a:t>E-learning s</a:t>
            </a:r>
            <a:r>
              <a:rPr lang="es-MX">
                <a:solidFill>
                  <a:srgbClr val="6B6BCF"/>
                </a:solidFill>
                <a:latin typeface="Arial" charset="0"/>
              </a:rPr>
              <a:t>e ha desarrollado rápidamente gracias al </a:t>
            </a:r>
          </a:p>
          <a:p>
            <a:pPr eaLnBrk="1" hangingPunct="1">
              <a:buClr>
                <a:srgbClr val="262673"/>
              </a:buClr>
            </a:pPr>
            <a:r>
              <a:rPr lang="es-MX">
                <a:solidFill>
                  <a:srgbClr val="6B6BCF"/>
                </a:solidFill>
                <a:latin typeface="Arial" charset="0"/>
              </a:rPr>
              <a:t>    internet.</a:t>
            </a:r>
          </a:p>
          <a:p>
            <a:pPr eaLnBrk="1" hangingPunct="1">
              <a:buClr>
                <a:srgbClr val="262673"/>
              </a:buClr>
            </a:pPr>
            <a:endParaRPr lang="es-MX">
              <a:solidFill>
                <a:srgbClr val="6B6BCF"/>
              </a:solidFill>
              <a:latin typeface="Arial" charset="0"/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r>
              <a:rPr lang="es-MX">
                <a:solidFill>
                  <a:srgbClr val="4597A0"/>
                </a:solidFill>
                <a:latin typeface="Arial" charset="0"/>
              </a:rPr>
              <a:t>Tanto el internet como www (world wide web) nos han </a:t>
            </a:r>
          </a:p>
          <a:p>
            <a:pPr eaLnBrk="1" hangingPunct="1">
              <a:buClr>
                <a:srgbClr val="262673"/>
              </a:buClr>
            </a:pPr>
            <a:r>
              <a:rPr lang="es-MX">
                <a:solidFill>
                  <a:srgbClr val="4597A0"/>
                </a:solidFill>
                <a:latin typeface="Arial" charset="0"/>
              </a:rPr>
              <a:t>    permitido tener acceso a la información y al conocimiento</a:t>
            </a:r>
            <a:r>
              <a:rPr lang="es-MX">
                <a:latin typeface="Arial" charset="0"/>
              </a:rPr>
              <a:t>.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endParaRPr lang="es-MX">
              <a:latin typeface="Arial" charset="0"/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r>
              <a:rPr lang="es-MX" b="1">
                <a:solidFill>
                  <a:srgbClr val="FFC000"/>
                </a:solidFill>
                <a:latin typeface="Arial" charset="0"/>
              </a:rPr>
              <a:t>E-Learning es tecnología que apoya al proceso de </a:t>
            </a:r>
          </a:p>
          <a:p>
            <a:pPr eaLnBrk="1" hangingPunct="1">
              <a:buClr>
                <a:srgbClr val="262673"/>
              </a:buClr>
            </a:pPr>
            <a:r>
              <a:rPr lang="es-MX" b="1">
                <a:solidFill>
                  <a:srgbClr val="FFC000"/>
                </a:solidFill>
                <a:latin typeface="Arial" charset="0"/>
              </a:rPr>
              <a:t>    enseñanza-aprendizaje a través de una red</a:t>
            </a:r>
          </a:p>
          <a:p>
            <a:pPr eaLnBrk="1" hangingPunct="1">
              <a:buClr>
                <a:srgbClr val="262673"/>
              </a:buClr>
            </a:pPr>
            <a:r>
              <a:rPr lang="es-MX" b="1">
                <a:solidFill>
                  <a:srgbClr val="FFC000"/>
                </a:solidFill>
                <a:latin typeface="Arial" charset="0"/>
              </a:rPr>
              <a:t>    informática</a:t>
            </a:r>
            <a:r>
              <a:rPr lang="es-MX" b="1">
                <a:latin typeface="Arial" charset="0"/>
              </a:rPr>
              <a:t>.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endParaRPr lang="es-MX">
              <a:latin typeface="Arial" charset="0"/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r>
              <a:rPr lang="es-MX">
                <a:solidFill>
                  <a:srgbClr val="FF0000"/>
                </a:solidFill>
                <a:latin typeface="Arial" charset="0"/>
              </a:rPr>
              <a:t>Cierra la brecha entre el maestro y el estudiante de </a:t>
            </a:r>
          </a:p>
          <a:p>
            <a:pPr eaLnBrk="1" hangingPunct="1">
              <a:buClr>
                <a:srgbClr val="262673"/>
              </a:buClr>
            </a:pPr>
            <a:r>
              <a:rPr lang="es-MX">
                <a:solidFill>
                  <a:srgbClr val="FF0000"/>
                </a:solidFill>
                <a:latin typeface="Arial" charset="0"/>
              </a:rPr>
              <a:t>    diferentes formas.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endParaRPr lang="es-MX">
              <a:latin typeface="Arial" charset="0"/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◄"/>
            </a:pPr>
            <a:r>
              <a:rPr lang="es-MX">
                <a:solidFill>
                  <a:srgbClr val="00B0F0"/>
                </a:solidFill>
                <a:latin typeface="Arial" charset="0"/>
              </a:rPr>
              <a:t>La instrucción basada en el uso de la computadora ha</a:t>
            </a:r>
          </a:p>
          <a:p>
            <a:pPr eaLnBrk="1" hangingPunct="1">
              <a:buClr>
                <a:srgbClr val="262673"/>
              </a:buClr>
            </a:pPr>
            <a:r>
              <a:rPr lang="es-MX">
                <a:solidFill>
                  <a:srgbClr val="00B0F0"/>
                </a:solidFill>
                <a:latin typeface="Arial" charset="0"/>
              </a:rPr>
              <a:t>    evolucionado desde el uso de CD-ROM al Internet, y   </a:t>
            </a:r>
          </a:p>
          <a:p>
            <a:pPr eaLnBrk="1" hangingPunct="1">
              <a:buClr>
                <a:srgbClr val="262673"/>
              </a:buClr>
            </a:pPr>
            <a:r>
              <a:rPr lang="es-MX">
                <a:solidFill>
                  <a:srgbClr val="00B0F0"/>
                </a:solidFill>
                <a:latin typeface="Arial" charset="0"/>
              </a:rPr>
              <a:t>    posteriormente a la instrucción basada en la Web (www)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453437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EDAD9B-EEDF-B94C-B8BD-F6E27B07DAEC}" type="slidenum">
              <a:rPr lang="es-ES" sz="1400"/>
              <a:pPr eaLnBrk="1" hangingPunct="1"/>
              <a:t>40</a:t>
            </a:fld>
            <a:endParaRPr lang="es-ES" sz="1400"/>
          </a:p>
        </p:txBody>
      </p:sp>
      <p:sp>
        <p:nvSpPr>
          <p:cNvPr id="4" name="3 CuadroTexto"/>
          <p:cNvSpPr txBox="1"/>
          <p:nvPr/>
        </p:nvSpPr>
        <p:spPr>
          <a:xfrm>
            <a:off x="0" y="548680"/>
            <a:ext cx="9144000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6600" dirty="0"/>
              <a:t>E-Learning: Modo Mixto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388" y="2997200"/>
            <a:ext cx="3384550" cy="2678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El pizarrón y el gis han gobernado la enseñanza en aula:</a:t>
            </a:r>
          </a:p>
          <a:p>
            <a:pPr eaLnBrk="1" hangingPunct="1"/>
            <a:endParaRPr lang="es-MX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.  no debe eliminarse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.  se le dará menos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   énfasis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111750" y="4365625"/>
            <a:ext cx="4032250" cy="23082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Contenido Digital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        Interactivo: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.  Se le dará menos énfasis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    según la demanda</a:t>
            </a:r>
          </a:p>
          <a:p>
            <a:pPr eaLnBrk="1" hangingPunct="1"/>
            <a:r>
              <a:rPr lang="es-MX">
                <a:solidFill>
                  <a:srgbClr val="000000"/>
                </a:solidFill>
                <a:latin typeface="Arial" charset="0"/>
              </a:rPr>
              <a:t>.  Interactivo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760413" y="-26988"/>
            <a:ext cx="7772400" cy="1143001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Blended learning - Mixto</a:t>
            </a:r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9494F4-BCFE-974C-B7BE-40C2A0A583C9}" type="slidenum">
              <a:rPr lang="es-ES" sz="1400"/>
              <a:pPr eaLnBrk="1" hangingPunct="1"/>
              <a:t>41</a:t>
            </a:fld>
            <a:endParaRPr lang="es-ES" sz="140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52784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2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3382962" cy="4114800"/>
          </a:xfrm>
        </p:spPr>
        <p:txBody>
          <a:bodyPr/>
          <a:lstStyle/>
          <a:p>
            <a:pPr eaLnBrk="1" hangingPunct="1"/>
            <a:r>
              <a:rPr lang="es-MX" sz="1600" b="1">
                <a:latin typeface="Arial" charset="0"/>
              </a:rPr>
              <a:t>Blended Learning combina las herramientas de e-learning con clases tradicionales en aula para garantizar la máxima eficacia.</a:t>
            </a:r>
          </a:p>
          <a:p>
            <a:pPr eaLnBrk="1" hangingPunct="1"/>
            <a:r>
              <a:rPr lang="es-MX" sz="1600" b="1">
                <a:latin typeface="Arial" charset="0"/>
              </a:rPr>
              <a:t>Ofrece:</a:t>
            </a:r>
          </a:p>
          <a:p>
            <a:pPr lvl="1" eaLnBrk="1" hangingPunct="1"/>
            <a:r>
              <a:rPr lang="es-MX" sz="1600" b="1">
                <a:latin typeface="Arial" charset="0"/>
              </a:rPr>
              <a:t>Interacción cara a cara</a:t>
            </a:r>
          </a:p>
          <a:p>
            <a:pPr lvl="1" eaLnBrk="1" hangingPunct="1"/>
            <a:r>
              <a:rPr lang="es-MX" sz="1600" b="1">
                <a:latin typeface="Arial" charset="0"/>
              </a:rPr>
              <a:t>Sistema personalizado de instrucción que requiere la interacción mínima.</a:t>
            </a:r>
          </a:p>
          <a:p>
            <a:pPr lvl="1" eaLnBrk="1" hangingPunct="1"/>
            <a:r>
              <a:rPr lang="es-MX" sz="1600" b="1">
                <a:latin typeface="Arial" charset="0"/>
              </a:rPr>
              <a:t>Mejor retención y refuerzo a través de mecanismo de seguimiento en la web.</a:t>
            </a:r>
          </a:p>
          <a:p>
            <a:pPr lvl="1" eaLnBrk="1" hangingPunct="1"/>
            <a:r>
              <a:rPr lang="es-MX" sz="1600" b="1">
                <a:latin typeface="Arial" charset="0"/>
              </a:rPr>
              <a:t>Altamente flexible basado en el estilo de aprendizaje y el nivel de audiencia.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Marcador de contenido"/>
          <p:cNvSpPr>
            <a:spLocks noGrp="1"/>
          </p:cNvSpPr>
          <p:nvPr>
            <p:ph idx="1"/>
          </p:nvPr>
        </p:nvSpPr>
        <p:spPr>
          <a:xfrm>
            <a:off x="395288" y="476250"/>
            <a:ext cx="8280400" cy="5976938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>
                <a:solidFill>
                  <a:srgbClr val="C00000"/>
                </a:solidFill>
                <a:latin typeface="Arial" charset="0"/>
              </a:rPr>
              <a:t>E-Learning</a:t>
            </a: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r>
              <a:rPr lang="es-MX" sz="2400">
                <a:latin typeface="Arial" charset="0"/>
              </a:rPr>
              <a:t>No es una taza de páginas web! Es un medio de aprendizaje complejo!</a:t>
            </a: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endParaRPr lang="es-MX" sz="2400">
              <a:latin typeface="Arial" charset="0"/>
            </a:endParaRP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r>
              <a:rPr lang="es-MX" sz="2400">
                <a:latin typeface="Arial" charset="0"/>
              </a:rPr>
              <a:t>Necesitamos  capacidad profesional para crear nuestros materiales de aprendizaje.</a:t>
            </a:r>
          </a:p>
          <a:p>
            <a:pPr eaLnBrk="1" hangingPunct="1">
              <a:buClr>
                <a:srgbClr val="C00000"/>
              </a:buClr>
              <a:buFontTx/>
              <a:buNone/>
            </a:pPr>
            <a:endParaRPr lang="es-MX" sz="2400">
              <a:latin typeface="Arial" charset="0"/>
            </a:endParaRP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r>
              <a:rPr lang="es-MX" sz="2400">
                <a:latin typeface="Arial" charset="0"/>
              </a:rPr>
              <a:t>Necesitamos un sistema LM profesional, que se complemente con todos los estándares relevantes de aprendizaje.</a:t>
            </a: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endParaRPr lang="es-MX" sz="2400">
              <a:latin typeface="Arial" charset="0"/>
            </a:endParaRP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r>
              <a:rPr lang="es-MX" sz="2400">
                <a:latin typeface="Arial" charset="0"/>
              </a:rPr>
              <a:t>Necesitamos dinero y gente! </a:t>
            </a:r>
          </a:p>
          <a:p>
            <a:pPr eaLnBrk="1" hangingPunct="1">
              <a:buClr>
                <a:srgbClr val="C00000"/>
              </a:buClr>
              <a:buFontTx/>
              <a:buNone/>
            </a:pPr>
            <a:endParaRPr lang="es-MX" sz="2400">
              <a:latin typeface="Arial" charset="0"/>
            </a:endParaRPr>
          </a:p>
          <a:p>
            <a:pPr eaLnBrk="1" hangingPunct="1">
              <a:buClr>
                <a:srgbClr val="C00000"/>
              </a:buClr>
              <a:buFont typeface="Times New Roman" charset="0"/>
              <a:buChar char="◄"/>
            </a:pPr>
            <a:r>
              <a:rPr lang="es-MX" sz="2400">
                <a:latin typeface="Arial" charset="0"/>
              </a:rPr>
              <a:t>Y mucho optimismo!</a:t>
            </a:r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1CB0ED-2876-2942-8B22-A70417D0284A}" type="slidenum">
              <a:rPr lang="es-ES" sz="1400"/>
              <a:pPr eaLnBrk="1" hangingPunct="1"/>
              <a:t>42</a:t>
            </a:fld>
            <a:endParaRPr lang="es-ES" sz="1400"/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59" name="1 Título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La verdad acerca de</a:t>
            </a:r>
            <a:br>
              <a:rPr lang="es-MX">
                <a:latin typeface="Arial" charset="0"/>
              </a:rPr>
            </a:br>
            <a:r>
              <a:rPr lang="es-MX">
                <a:latin typeface="Arial" charset="0"/>
              </a:rPr>
              <a:t> ‘e-learning 2</a:t>
            </a:r>
          </a:p>
        </p:txBody>
      </p:sp>
      <p:sp>
        <p:nvSpPr>
          <p:cNvPr id="45060" name="2 Marcador de contenido"/>
          <p:cNvSpPr>
            <a:spLocks noGrp="1"/>
          </p:cNvSpPr>
          <p:nvPr>
            <p:ph idx="1"/>
          </p:nvPr>
        </p:nvSpPr>
        <p:spPr>
          <a:xfrm>
            <a:off x="3779838" y="1412875"/>
            <a:ext cx="5400675" cy="1223963"/>
          </a:xfrm>
        </p:spPr>
        <p:txBody>
          <a:bodyPr/>
          <a:lstStyle/>
          <a:p>
            <a:pPr eaLnBrk="1" hangingPunct="1"/>
            <a:r>
              <a:rPr lang="es-MX" sz="2400">
                <a:latin typeface="Arial" charset="0"/>
              </a:rPr>
              <a:t>El Internet  ha empezado a reformar la educación.</a:t>
            </a:r>
          </a:p>
          <a:p>
            <a:pPr eaLnBrk="1" hangingPunct="1"/>
            <a:r>
              <a:rPr lang="es-MX" sz="2400">
                <a:latin typeface="Arial" charset="0"/>
              </a:rPr>
              <a:t>La educación no será la misma en la siguiente década.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24300" y="3429000"/>
            <a:ext cx="46751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latin typeface="Arial" charset="0"/>
              </a:rPr>
              <a:t>No hay vuelta atrás.  El aula tradicional se ha transformado. 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048125" y="4652963"/>
            <a:ext cx="46243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MX">
                <a:latin typeface="Arial" charset="0"/>
              </a:rPr>
              <a:t>Muchas escuelas, colegios, universidades se verán afectadas al no encontrarlas atractivas para  el final de esta década.</a:t>
            </a:r>
          </a:p>
          <a:p>
            <a:pPr eaLnBrk="1" hangingPunct="1">
              <a:spcBef>
                <a:spcPct val="20000"/>
              </a:spcBef>
            </a:pPr>
            <a:endParaRPr lang="es-MX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963D5F-DCBC-8440-95C1-A136FA5CECD4}" type="slidenum">
              <a:rPr lang="es-ES" sz="1400"/>
              <a:pPr eaLnBrk="1" hangingPunct="1"/>
              <a:t>44</a:t>
            </a:fld>
            <a:endParaRPr lang="es-ES" sz="1400"/>
          </a:p>
        </p:txBody>
      </p:sp>
      <p:graphicFrame>
        <p:nvGraphicFramePr>
          <p:cNvPr id="3" name="2 Diagrama"/>
          <p:cNvGraphicFramePr/>
          <p:nvPr/>
        </p:nvGraphicFramePr>
        <p:xfrm>
          <a:off x="539552" y="0"/>
          <a:ext cx="86044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497887" cy="561657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s-ES" sz="4000">
                <a:latin typeface="Arial" charset="0"/>
              </a:rPr>
              <a:t>¿Cómo definirías la enseñanza </a:t>
            </a:r>
            <a:r>
              <a:rPr lang="ja-JP" altLang="es-ES" sz="4000">
                <a:latin typeface="Arial" charset="0"/>
              </a:rPr>
              <a:t>‘</a:t>
            </a:r>
            <a:r>
              <a:rPr lang="es-ES" sz="4000" i="1">
                <a:latin typeface="Arial" charset="0"/>
              </a:rPr>
              <a:t>e-learning</a:t>
            </a:r>
            <a:r>
              <a:rPr lang="ja-JP" altLang="es-ES" sz="4000" i="1">
                <a:latin typeface="Arial" charset="0"/>
              </a:rPr>
              <a:t>’</a:t>
            </a:r>
            <a:r>
              <a:rPr lang="es-ES" sz="4000" i="1">
                <a:latin typeface="Arial" charset="0"/>
              </a:rPr>
              <a:t> ?</a:t>
            </a:r>
          </a:p>
          <a:p>
            <a:pPr eaLnBrk="1" hangingPunct="1">
              <a:buFontTx/>
              <a:buNone/>
            </a:pPr>
            <a:endParaRPr lang="es-ES" sz="4000">
              <a:latin typeface="Arial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4000">
                <a:latin typeface="Arial" charset="0"/>
              </a:rPr>
              <a:t>¿Te consideras un </a:t>
            </a:r>
            <a:r>
              <a:rPr lang="ja-JP" altLang="es-ES" sz="4000">
                <a:latin typeface="Arial" charset="0"/>
              </a:rPr>
              <a:t>‘</a:t>
            </a:r>
            <a:r>
              <a:rPr lang="es-ES" sz="4000" i="1">
                <a:latin typeface="Arial" charset="0"/>
              </a:rPr>
              <a:t>e-teacher</a:t>
            </a:r>
            <a:r>
              <a:rPr lang="ja-JP" altLang="es-ES" sz="4000">
                <a:latin typeface="Arial" charset="0"/>
              </a:rPr>
              <a:t>’</a:t>
            </a:r>
            <a:r>
              <a:rPr lang="es-ES" sz="4000">
                <a:latin typeface="Arial" charset="0"/>
              </a:rPr>
              <a:t>? ¿Por qué?</a:t>
            </a:r>
          </a:p>
          <a:p>
            <a:pPr eaLnBrk="1" hangingPunct="1">
              <a:buFontTx/>
              <a:buNone/>
            </a:pPr>
            <a:endParaRPr lang="es-ES" sz="4000">
              <a:latin typeface="Arial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4000">
                <a:latin typeface="Arial" charset="0"/>
              </a:rPr>
              <a:t>¿Qué piensas de </a:t>
            </a:r>
            <a:r>
              <a:rPr lang="ja-JP" altLang="es-ES" sz="4000" i="1">
                <a:latin typeface="Arial" charset="0"/>
              </a:rPr>
              <a:t>‘</a:t>
            </a:r>
            <a:r>
              <a:rPr lang="es-ES" sz="4000" i="1">
                <a:latin typeface="Arial" charset="0"/>
              </a:rPr>
              <a:t>blended learning</a:t>
            </a:r>
            <a:r>
              <a:rPr lang="ja-JP" altLang="es-ES" sz="4000" i="1">
                <a:latin typeface="Arial" charset="0"/>
              </a:rPr>
              <a:t>’</a:t>
            </a:r>
            <a:r>
              <a:rPr lang="es-ES" sz="4000" i="1">
                <a:latin typeface="Arial" charset="0"/>
              </a:rPr>
              <a:t>?</a:t>
            </a:r>
          </a:p>
          <a:p>
            <a:pPr eaLnBrk="1" hangingPunct="1">
              <a:buFontTx/>
              <a:buNone/>
            </a:pPr>
            <a:endParaRPr lang="es-ES" sz="4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ES" sz="4000" i="1">
                <a:latin typeface="Arial" charset="0"/>
              </a:rPr>
              <a:t>		</a:t>
            </a:r>
          </a:p>
        </p:txBody>
      </p:sp>
      <p:sp>
        <p:nvSpPr>
          <p:cNvPr id="4710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232B28-7AC3-5F49-93E1-6A5DFC5BA4C3}" type="slidenum">
              <a:rPr lang="es-ES" sz="1400"/>
              <a:pPr eaLnBrk="1" hangingPunct="1"/>
              <a:t>45</a:t>
            </a:fld>
            <a:endParaRPr lang="es-ES" sz="1400"/>
          </a:p>
        </p:txBody>
      </p:sp>
      <p:sp>
        <p:nvSpPr>
          <p:cNvPr id="47108" name="4 Título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s-MX">
                <a:latin typeface="Arial" charset="0"/>
              </a:rPr>
              <a:t>Preguntas de reflexión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689773-D128-4541-ADC8-1157C46F1B0D}" type="slidenum">
              <a:rPr lang="es-ES" sz="1400"/>
              <a:pPr eaLnBrk="1" hangingPunct="1"/>
              <a:t>5</a:t>
            </a:fld>
            <a:endParaRPr lang="es-ES" sz="1400"/>
          </a:p>
        </p:txBody>
      </p:sp>
      <p:pic>
        <p:nvPicPr>
          <p:cNvPr id="6147" name="Picture 5" descr="http://api.ning.com/files/EDkE0AxTXZXkFduxLy6bAdrCZOhkiDRXFzcNGI3m4srSmPALD-IxtVICrpohX8jIDORWRWPxKxhAXm8QjRmQGtNQxGiAu6pP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331913" y="1025525"/>
            <a:ext cx="7343775" cy="583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E- Learning</a:t>
            </a:r>
          </a:p>
          <a:p>
            <a:endParaRPr lang="es-MX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En un entorno multimedia de aprendizaje en línea: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	- </a:t>
            </a:r>
            <a:r>
              <a:rPr lang="es-MX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E</a:t>
            </a:r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nseñanza / aprendizaje es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     'uno a uno' (individual)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	- </a:t>
            </a:r>
            <a:r>
              <a:rPr lang="es-MX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M</a:t>
            </a:r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ás interactividad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	- </a:t>
            </a:r>
            <a:r>
              <a:rPr lang="es-MX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C</a:t>
            </a:r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entrado en el alumno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	- </a:t>
            </a:r>
            <a:r>
              <a:rPr lang="es-MX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S</a:t>
            </a:r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eguimiento alumno / </a:t>
            </a:r>
          </a:p>
          <a:p>
            <a:r>
              <a:rPr lang="es-MX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      sistema de clasificación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s://encrypted-tbn1.gstatic.com/images?q=tbn:ANd9GcRCW2CpYbqw-RA1AS_YZFk-G06crPwIJsL9Ti3eDBFm5u2lIf7f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256212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64E0E3-4E6B-2D43-AEB2-1C5DC9D93988}" type="slidenum">
              <a:rPr lang="es-ES" sz="1400"/>
              <a:pPr eaLnBrk="1" hangingPunct="1"/>
              <a:t>6</a:t>
            </a:fld>
            <a:endParaRPr lang="es-ES" sz="1400"/>
          </a:p>
        </p:txBody>
      </p:sp>
      <p:sp>
        <p:nvSpPr>
          <p:cNvPr id="7172" name="2 CuadroTexto"/>
          <p:cNvSpPr txBox="1">
            <a:spLocks noChangeArrowheads="1"/>
          </p:cNvSpPr>
          <p:nvPr/>
        </p:nvSpPr>
        <p:spPr bwMode="auto">
          <a:xfrm>
            <a:off x="538163" y="-26988"/>
            <a:ext cx="9290050" cy="67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MX"/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 En un verdadero ambiente centrado en el estudiante, el</a:t>
            </a:r>
          </a:p>
          <a:p>
            <a:pPr eaLnBrk="1" hangingPunct="1">
              <a:lnSpc>
                <a:spcPct val="150000"/>
              </a:lnSpc>
            </a:pPr>
            <a:r>
              <a:rPr lang="es-MX"/>
              <a:t>     alumno es el comienzo y el punto final del proceso de </a:t>
            </a:r>
          </a:p>
          <a:p>
            <a:pPr eaLnBrk="1" hangingPunct="1">
              <a:lnSpc>
                <a:spcPct val="150000"/>
              </a:lnSpc>
            </a:pPr>
            <a:r>
              <a:rPr lang="es-MX"/>
              <a:t>     aprendizaje y las necesidades del alumno son el centro del</a:t>
            </a:r>
          </a:p>
          <a:p>
            <a:pPr eaLnBrk="1" hangingPunct="1">
              <a:lnSpc>
                <a:spcPct val="150000"/>
              </a:lnSpc>
            </a:pPr>
            <a:r>
              <a:rPr lang="es-MX"/>
              <a:t>     programa.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Las herramientas están disponibles según las necesidades</a:t>
            </a:r>
          </a:p>
          <a:p>
            <a:pPr eaLnBrk="1" hangingPunct="1">
              <a:lnSpc>
                <a:spcPct val="150000"/>
              </a:lnSpc>
            </a:pPr>
            <a:r>
              <a:rPr lang="es-MX"/>
              <a:t>     del alumno.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 El instructor se ajusta al estudiante.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 La calidad de la enseñanza se mide con los estándares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 El estudiante es un socio activo en el proceso de aprendizaje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s-MX"/>
              <a:t> El curso se renueva continuamente a través de retroalimentación  </a:t>
            </a:r>
          </a:p>
          <a:p>
            <a:pPr eaLnBrk="1" hangingPunct="1">
              <a:lnSpc>
                <a:spcPct val="150000"/>
              </a:lnSpc>
            </a:pPr>
            <a:r>
              <a:rPr lang="es-MX"/>
              <a:t>     de los alumnos. </a:t>
            </a:r>
          </a:p>
        </p:txBody>
      </p:sp>
      <p:sp>
        <p:nvSpPr>
          <p:cNvPr id="7173" name="3 Rectángulo"/>
          <p:cNvSpPr>
            <a:spLocks noChangeArrowheads="1"/>
          </p:cNvSpPr>
          <p:nvPr/>
        </p:nvSpPr>
        <p:spPr bwMode="auto">
          <a:xfrm>
            <a:off x="2555875" y="188913"/>
            <a:ext cx="420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/>
              <a:t>CENTRADO EN EL ALUMNO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s://encrypted-tbn0.gstatic.com/images?q=tbn:ANd9GcQavbQD6W_3iDp4xVnrLHxNhHTzRNcZIHUtjDIqwljSoGiPtHQib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17272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6D9C58-B7ED-B046-9651-81F9DBD36858}" type="slidenum">
              <a:rPr lang="es-ES" sz="1400"/>
              <a:pPr eaLnBrk="1" hangingPunct="1"/>
              <a:t>7</a:t>
            </a:fld>
            <a:endParaRPr lang="es-ES" sz="1400"/>
          </a:p>
        </p:txBody>
      </p:sp>
      <p:sp>
        <p:nvSpPr>
          <p:cNvPr id="8196" name="2 CuadroTexto"/>
          <p:cNvSpPr txBox="1">
            <a:spLocks noChangeArrowheads="1"/>
          </p:cNvSpPr>
          <p:nvPr/>
        </p:nvSpPr>
        <p:spPr bwMode="auto">
          <a:xfrm>
            <a:off x="2268538" y="765175"/>
            <a:ext cx="65849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v"/>
            </a:pPr>
            <a:r>
              <a:rPr lang="es-MX"/>
              <a:t>Los estudiantes aprenden a evaluar su propio progreso.  Les ayuda a  identificar el progreso que han hecho para entender lo que han logrado y lo que necesitan hacer para avanzar hacia sus objetivos.</a:t>
            </a:r>
          </a:p>
          <a:p>
            <a:pPr eaLnBrk="1" hangingPunct="1"/>
            <a:endParaRPr lang="es-MX"/>
          </a:p>
          <a:p>
            <a:pPr eaLnBrk="1" hangingPunct="1"/>
            <a:r>
              <a:rPr lang="es-MX" b="1"/>
              <a:t>SISTEMA DE EVALUACIÒN:</a:t>
            </a:r>
          </a:p>
          <a:p>
            <a:pPr eaLnBrk="1" hangingPunct="1"/>
            <a:endParaRPr lang="es-MX" b="1"/>
          </a:p>
          <a:p>
            <a:pPr eaLnBrk="1" hangingPunct="1">
              <a:buFont typeface="Wingdings" charset="0"/>
              <a:buChar char="v"/>
            </a:pPr>
            <a:r>
              <a:rPr lang="es-MX"/>
              <a:t> En un sistema de evaluación, los alumnos se clasifican en bandas de capacidad que representan un rango de puntajes.</a:t>
            </a:r>
          </a:p>
          <a:p>
            <a:pPr eaLnBrk="1" hangingPunct="1">
              <a:buFont typeface="Arial" charset="0"/>
              <a:buChar char="•"/>
            </a:pPr>
            <a:endParaRPr lang="es-MX"/>
          </a:p>
          <a:p>
            <a:pPr eaLnBrk="1" hangingPunct="1">
              <a:buFont typeface="Arial" charset="0"/>
              <a:buChar char="•"/>
            </a:pPr>
            <a:endParaRPr lang="es-MX"/>
          </a:p>
          <a:p>
            <a:pPr eaLnBrk="1" hangingPunct="1">
              <a:buFont typeface="Wingdings" charset="0"/>
              <a:buChar char="v"/>
            </a:pPr>
            <a:r>
              <a:rPr lang="es-MX"/>
              <a:t>Se refleja en el rendimiento de cada alumno en cierto nivel de logro en relación con todo el grupo de alumnos.</a:t>
            </a:r>
          </a:p>
        </p:txBody>
      </p:sp>
      <p:pic>
        <p:nvPicPr>
          <p:cNvPr id="8197" name="Picture 5" descr="https://encrypted-tbn1.gstatic.com/images?q=tbn:ANd9GcQk2QUvjuVsjheZrhFvAblAWdM9RrSIHHwJnCO906m3x0up1sc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6557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5 Rectángulo"/>
          <p:cNvSpPr>
            <a:spLocks noChangeArrowheads="1"/>
          </p:cNvSpPr>
          <p:nvPr/>
        </p:nvSpPr>
        <p:spPr bwMode="auto">
          <a:xfrm>
            <a:off x="2339975" y="188913"/>
            <a:ext cx="438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b="1"/>
              <a:t>MONITOREO DE ALUMNOS</a:t>
            </a:r>
            <a:r>
              <a:rPr lang="es-MX"/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2879725" y="404813"/>
            <a:ext cx="6264275" cy="1143000"/>
          </a:xfrm>
        </p:spPr>
        <p:txBody>
          <a:bodyPr/>
          <a:lstStyle/>
          <a:p>
            <a:pPr eaLnBrk="1" hangingPunct="1"/>
            <a:r>
              <a:rPr lang="es-MX" sz="3600">
                <a:latin typeface="Arial" charset="0"/>
              </a:rPr>
              <a:t>E-learning, Aprendizaje Basado en la Web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0" y="1773238"/>
            <a:ext cx="8888413" cy="34559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MX" sz="2400">
                <a:latin typeface="Arial" charset="0"/>
              </a:rPr>
              <a:t>                                E-learning se asocia sobre todo con las</a:t>
            </a:r>
          </a:p>
          <a:p>
            <a:pPr algn="just" eaLnBrk="1" hangingPunct="1">
              <a:buFontTx/>
              <a:buNone/>
            </a:pPr>
            <a:r>
              <a:rPr lang="es-MX" sz="2400">
                <a:latin typeface="Arial" charset="0"/>
              </a:rPr>
              <a:t>                                actividades relacionadas con las   </a:t>
            </a:r>
          </a:p>
          <a:p>
            <a:pPr algn="just" eaLnBrk="1" hangingPunct="1">
              <a:buFontTx/>
              <a:buNone/>
            </a:pPr>
            <a:r>
              <a:rPr lang="es-MX" sz="2400">
                <a:latin typeface="Arial" charset="0"/>
              </a:rPr>
              <a:t>                                computadoras y las redes interactivas de forma simultánea.  El equipo no tiene por qué ser el elemento central de la actividad o proporcionar contenido de aprendizaje. Sin embargo, el equipo y la red debe tener una participación significativa en la actividad de aprendizaje.</a:t>
            </a:r>
          </a:p>
          <a:p>
            <a:pPr algn="just" eaLnBrk="1" hangingPunct="1"/>
            <a:endParaRPr lang="es-MX" sz="240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es-MX" sz="2400">
                <a:latin typeface="Arial" charset="0"/>
              </a:rPr>
              <a:t>    </a:t>
            </a:r>
            <a:endParaRPr lang="en-US" sz="2400">
              <a:latin typeface="Arial" charset="0"/>
            </a:endParaRP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395288" y="4868863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>
                <a:latin typeface="Arial" charset="0"/>
                <a:cs typeface="Arial" charset="0"/>
              </a:rPr>
              <a:t>Aprendizaje basado en Web se asocia con el aprendizaje de los materiales entregados en un navegador Web, incluyendo  los materiales  en CD-ROM u otros medios. Discos.</a:t>
            </a:r>
          </a:p>
        </p:txBody>
      </p:sp>
      <p:pic>
        <p:nvPicPr>
          <p:cNvPr id="9222" name="Picture 6" descr="http://2.bp.blogspot.com/-ycrW7eeEYLw/TxTDTuK8EQI/AAAAAAAAAnM/zuMH_hwa5zs/s1600/w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 descr="data:image/jpeg;base64,/9j/4AAQSkZJRgABAQAAAQABAAD/2wCEAAkGBhQSEBUUExQVFBUVFxUVEhgXERQUFxYVFxcYFRQWFBgYHCYhFxkjHRUUHy8hIycpLDgsFR4xNTAqNSYrLCkBCQoKDgwOGg8PGjUkHyQsLDAwLCwtKikuLC8sKSwsKSwvLSwvLC4sLCwsLCwpLCwsLCksLCwsKSwsLCksLCwsLP/AABEIAMIBAwMBIgACEQEDEQH/xAAcAAEAAgMBAQEAAAAAAAAAAAAABQYDBAcCAQj/xABHEAABAwIDBAcGAggDBgcAAAABAAIDBBEFEiEGMUFRBxMiYXGBkRQyQlKhsWJyI4KSssHR4fAIFVMkM0OiwvE0Y4OUs9Lj/8QAGgEBAAMBAQEAAAAAAAAAAAAAAAECBAMFBv/EACcRAQACAgEEAgEEAwAAAAAAAAABAgMREgQhMUETUYEUIrHwFTLR/9oADAMBAAIRAxEAPwDuKIiAiIgIiICIiAi8SzBo1WL2i+4INhQu12P+yUNRUNAc6KNzmjeC7c29uFyL9ykeqcd/1WCuwmOWJ8UoLmSNcx4sdWuGUjTXig/KlfiUs8plmlfJKTcvc91wfw2PYHINsAukbIdO7aWnENc2ed7D2JG5HExkDKJC5wJcDcX4i19brFX9A1WJSIZoXxX7L5DIx4H42tYQT3gi/crrhHQ3QR02SaFtRLqXyuzNLifkDXdloGgF76c0S9YZ064XMQHSvhJ3dbE4DzczMB5lXjD8SinYJIZGSsO5zHte31BXN8R6BMPmb+jbNTu4Fkhe2/e2S+ngQueY1sHimAvNTSyufE33pIgRYcqiI3GX9pveEQ/SiLnXRv0tNxFmSRrWVLBd7AbCRo3yRX5cWnUb7kbugwzhw09OKDIiIgIiICIiAiIgIiICIiAiIgIiICKCxiZ7Z2jMQ1zDYXIGZp13dzh6LRkqTewZK/8ALFI8ftWtfuugtDpQN5A8wvDq1g+Jvqq0GyndTy+ZhZ95L/RZGUdQf+Exv5p/4MY77oJ12Jxj4vof5LE/GWD5j4D+ZUR/lk/F0Lf1ZJP4tWN+GycZv2YWj95zlaKzPhW1or5Jdvmg2FPOT+VgH1ctaTbqZ3uUjv1pWj92616mh1t1sruZvG30ysC1JqJo4yHxmlP0zWWinS3uzZOrpjjct+HHKp7hnhjY2+pzuebegC3/APPgwe/EzzYPuVXPYI+LGnxaHfe6zwxtaLBoHg0D7Lv+gt7ll/ydfVUw7adp3TX/ACgu/cBWN+O3/wBZ3/pyD96y1YH3Hgsifo4jzLpXrJtG4h9fih39XJbjd0Y08M5KsuCv7BHI/fX+arLm3Fueimdmpri3NrT5jQ/dZ8+GMetNOHLOTe06vj2Aggi4OhB1BHG6+oszQ/N/Spsi7B8QirKP9HE9+eO26KVuro/yEG4HIuG4LtGz2NCppoaqPRsrA63yu3SMP5XBw8lH9NGEifBqjS7osszO4scMx/YLx5qtdAVcZMKmiJv1M5Le5r2tdb1z+qDrUUmZoI4r2tLDHaEcjf1/7LdQEREBERAREQEREBERAREQEREEPtJH2I3/ACPAP5X9g/UtXnB5NXDwPpofuFvYvTdZBI3iWm3iNW/UBQmEVF3Md8w/eH87IJ9fHOsjjZaVRUcArVrylS1orBPUcAo+rqLC3ErLLJlFz5KMe65uVvxY9sOS/uXklab3XK2JnaLVXo0jTyupvudC+OdZfVhqH2CtPnTFaeMbbMT7FbYN1FUdRmb3jQqRpzp5qt4bOmvM/tZFvbPSWkt3ub69ofcLRWSglyy+bHfUg/YLB1cbpt63Szq+lyREXmPRVjpNlDcHrSf9CQebhlH1IXPf8OsZFHWu4GRgHiGG/wC8FYenzFxDhDo79qokjjHPK09a4+HYA/WWt0L4f1GCscdDUSyS/qgiMf8Ax380HQsM+Ly/it9amGssy/M/0W2gIiICIiAiIgIiICIiAiIgIiICp8Lerc5v+nI4Dwvmb9CFcFWMWjy1TuUjGv8ANvYd9MqCdfICL89R5rQdDrdfaGbNG0ctPT+wskrtV0x725ZdaR2JsFgeO5RylMQjJbccN6jF6WKezBkhqznVYluSR3C1CFtrPZ5OakxbbyVHYhPvW/I6wJUBWS3KU722x37zFWOGrLCbcd6s+GVWdoPP78VUVM4DNo5vIhw/vyV7d3ak8LcoWJeb2eO8OH2I+xXlkt15lduPJw+pyn7rFnrvHMPYwZI5xMLvSyZmNPMA/RZVoYJJeEd1x9f6qP252rZh1DLUOsXAZYmn45XaMb4X1Pc0rxnsOLdNmLOr8WhoYe11RbEBwM8xbm9B1Y7rOXY6KgbFHFTxe5CxkTO8NAbmPja6490K4C+aplxGa7i0vbE473TyayyfqtcfOQcl3TCqb4z4N/iUEhGywAHDRekRAREQEREBERAREQEREBERAREQFAbVMt1T+Tiw+Dxp9Wj1U+ojaOHrIHtG8DP+xZ//AEgeaDSwWSzHDiSD6/8AYeq3VFYfN2hycP6j7KVWjF4Zcv8AsKKrqbKbjcfoeSlV4ljDgQeK0UtxnbhaNwhFhlivuWxJGWkg8F4W6tvcMl6RMaloyxcCoCtw5zToCRzGqs1Q7gsBXWJ13ebkpFbdlTIWxh8+WQHgdD5qSrKUOUdDRXcWk20uFMWiWf5IncSsgKSuu0juWKnvlF1kUTEWjUu2O8xqYWnZupGR9zYCzteAI1P0XBukLaaTHMUjpaU3gjcWQn4XH/izu/DYafhbzcQtvpD6QHNjdQUxJc8dXUubvsDYQstxOmbxy81YuifYsU0eZwBqZR2//LZvDL+hcedhw1+dmNdn18TuNwu+zmCR00DIWdmKFnacbDQXL3uO4EnMT4nkvR6U8Ma/q/aW8rhkhZy98Ntbv3KsdNdY6nooYGEhsz3GU7i4RgENPcS4G34QrRsjsbSNw6Fhhjk62Jj5XOY1xe57Q4kki/HTlYWXWKVikWt7Rud6hIP23oxSuquuBga/qy8Nee3cNygAXOpHC2qybL7Vw18T5IM+RjzGS9uW5DWuuBc6WcN9j3KBwnYz/L6OvjEmeKTrZIWlpvGOrIs4k9o6N1sPd71XeiOukhwaqkiiM0jJnlkbb3e7qorDTU87DXTRTwrNZmv2bl1lFx7FOkHEaSGGpmlpXOkcc9IIw2SNliQXEOLmkgcdxcL33KxdI23ktG2mEOVntOrpZGOe2NoyXs0e87t346Dcb6R8NtxH2coX9Fz/AGL2lrZ6sMfJT1VN1bj18ADbPuMokaXXY7QjLl4gqtw9J9ZUTTGOelpixxEVPOwgyAX0MpIAfpaxLdeSRhtM6OUOyIqBjO1WIwYRFVdTE2UC9SJPhBdlY5jWu1Ju02J0uo7ZPa/FJzDUTRRii6uR00lmAkRtdmkFnZg7M2waBa3qo+KdbOTqCLk+G7ZYtiXXTUTYIoYjZrXjM95tmDbkG7rW+UagXUts30rNlw6oqZo7SUwb1jWmweX6RFt7luZ2hBva11M4bQcodCRcij2wxmSkdiDBTNp2lx6rIS4sacrnDiQLHXMDoSAp+XpAnmwj22lijzsLhUNkc4iMMac5ZYjOfcIGmjknDaDlC/IuMjbzF34f7Y0U7YYzle4tBfITJl0ZuDQXNbwOl7lZMS6QcWFJHXBlPFTuc1obbO551BcQTcNLmu0BB8d6n4LfcHKHYkWjgeJe0UsM1svWxskte9i5ocRfjvRcZjSzdduXOOlHbj/L4ocp7clRGHDj1MTmyzeoLG+DyuizOsF+bunOtdPirIG69XHGwDnJKcxPoYx5KB1uidlsL3yOLb8w06HzFvVWNzLKuzYf7PJ1QJIEcVidScrBGSe+7L+asVK/NG091vMafwXSltOeSnJ8RCi0sjQxOHc7yP8ABRzzop6RlwQeKg3t3g+BWrDbtpwyw0SV8stiSFY+pK2biXk2xWiWExDkF4bStBvbVbfs6x2113KIiFJxTHmHxjFQukTb8U4dT0zrzHSR43RdwP8Aqfbx3aW3HSXqaehdmcey6Zuup0yw23nhm9Oa3Oj3o3ERbU1YvL70cZ1EZ4Ok5v5Dh47smTLbJPDF+Zelh6emOOeb8Qz9EGwfVTsqqpv6W4MTHD3A8G0j7/HroOG/fu7Tg2Ctp22Grj7zrb+QHIBVGKa0t+4Hzab/APUr8x1wDz1XmZacLzV7GHJ8lIsre3uxwxGl6vMGSMOeFxGgdYgh1tcpBINu462sqjs5X41RQilNAJ8gywyGdjWtb8Icb9po4e6baLqaJXJMRxmNw6a9qLHhVfDR1MkpNXVVIy9SyQMiha4Flo82nZBuedgNd5qmzuy2JR4XVUQgdC9561knXRjP/umvhGU6FzWO1uBw4rsqwVlayGN0kr2sY0Xc5xDQB3kq0ZZ8aRxcLl2ArpaBsTcOjhfES58mdnX1BNxYC+gAdexNtBbkrdjdLiVTTUZ9kY4DO2ppJDE5pDRaN5e6xaSA62U3BLd+qmD0w4bny9c7lm6mXL+7f6K3UNdHNG2SJ7ZGOF2uaQQR3ELpfJeNTav8oiIco2T2InGKR1MVLJQQMB6xr5xKXEhwLY7alpu33tOzfkFp4jstWSCYVeHe1SOfIIqmGWKGTf2XSNbo5m4jML20Xalp4visdNC+aUkRxi7iGlxtcDQDU6kKvz2mfH8p4w5m7ZavhwL2LqTPLM8lwbKwCnZmY9re0bO1adAbAuO9WLYDCpxhho6uB0GVr4gesY4yNkzlzgG3y2z2UrsnttDiPWmBsgbEWtJe0NzZgSC0Ak2042TZnbimr5JWQF94SM2ZmUOBJAc3XUXad9j3Ja15iYmPeyIhQMBwzFsJbPTw0ralkjs0UrXtAa62XOWk33BvZNtRvK39meiqRuGVUM7g2eqyHQ5hH1RzRBxG85iSbcDouooqzmtJxcap6LGIsPfhgog5rs7BMJWWEb3FzhvtxNibaHddTjtkaijwN1JDF7TNOXibLI1oYZG6uGa2YNDWN4X3rpKJOaZ9e9nFx2DAcQbgb6H2J2d0oseui9wv64vtfgWhtr/FfgmIYBiEmCwUQonZ2SHMeui91hztda/xGRwtfTqzzC7Ein55+veziomz2LV8FJDC7DXkxRtjJ9qiF8gy3twva6K9oqTeJ76/n/qdPEouCvzZtzYbVtzbvaKG/wCXLBf+K/Sy/Ov+IHB3Q4hFUtuBKxozDhJFpv8Ayln7JXNLs21UVpIX888Z/eb9is2BuuwjkfoR/O6iKTaNmI4QyqYRmbkdI0b2SsI61p5byR3EHit/AZf0hHzN08tR9LoJn2cIKYLKF9CtylXjH005ICFEYhBZ2bgfurGVp1MY9d674s0xLPlxRrcK4i8Y7WRUrc80jI2cC9wHkBvcfC65htJ0zDWOhYXE6CWRun6ke8/rei3znpWNzLJGG1p1EOg45tDBSR9ZPIGD4Rvc88mN3uP052XIcb2uq8Wl9npY3NjPwNOrm/NM7cG927xWzg3RzWV8nX10j42u1OfWZw4BrTpGPHyBXV8C2dipY+rp48jeJG9x5vdvcfHyssOTqZv29NdOmrXvPlWtjejWOiAkfaSo+Y+7HzEYOt/xHXwVtbAOJ9FmflaLue0eBusBx2kZoXl7/kaxz3/stB0UR1N6xxp2hFukx3tyv3l7bCLiw1F7bzv3q34VITE2+8AA+Wn8FThjE79IaYRj5pngf8jLn1IU3glY9gIleJHXu7K2wbu0DRew46m+qz2tNp3LTWtaxqsahYkWKKqa4XBBWVQsLjvTziT89NTgkRkOldyL7hjSeeUX/aXYlT+kfYMYlC3I4MmiuYy6+VwdbMx1tQDYG/AjvK64bRW8TKto3CTj2NpRR+y9UwxZMp7IuTa2fNa+e+ubfdcv6G8SqG+2U8BY5wj6yESF3ViUOyXdl1AcCL2+UKdbVY+Kb2b2WPNl6v2jro75bZc1s/vW4277KV2K2Ikwujle1rZ6uQA5Q/Izs3yRNe7hqSXHie5dd8azEzvaPMqtgG2GMV3tLYX07TCcz3uY0ZBZwEcYsb3LHG7gd28K3dFe101fSPdPYvjkyZg0NzAta4EgaA6kaablW9iNncSohWZqRrjOy7P9pjH6QF1maE6ESONz8nes/R5guJYdBURmja8u/SR3qYxmkGRgYbE2Fszr/htxVskVmJiNetePyiNtHoUMvs1d1AYZbx9UJLhmfK/Lny628FI9FuNzTy4j+jp2SNyFojhbEwy3mBL3N7TgS0aknja1ysPRzgOI4cKgOpGu6xudp9pjF5GA5I9CdHZt/Cy+9Huz+I0NRUukpGltQHOv7RH2XsEj2NABNw5zw2/Depvqefj0R6amE7XYzVVlRSxvpmyRkh7iz9HFkcWOMdwXPzEgdoHduCnujDbaeqZVNqy0upi0l4aG3ac+YODbDTqzqAN6itksCxKmxCpqn0bbVAmdl9pj7LiTKxoIJvdway9vivwWTo32XrqWonbUUzRDVX6x3XxnJYSEANaSXXL7KL8NT49fX5I2iR0qz1L5ntqmUUbB/s7DSGd0p1IEjspybhcj5tAbXV/6Odrn4hSF8rQyWN3VyWBAJsHBzQd1wd3MFUvB9l8VwmeVtHFHVQSkZS57W2tfI5wL2lrgDY2uD9uh7J01WyAmulZJK9xfZjQGxtNrRgj3ra699rneq5eGv26/v99prv2m0RFlXEREBQO2uyEWJUj6eXQntRPtcxyD3XDmNSCOIJU8iD8pMqsQ2fqpInCwkBD2Ou6GePUBzTpfebOFiNx4hXnZjpppQY+vbJCW2DiG9Y224m7e1u/CuwbQ7M09dF1VTE2Ru8X0LTza4atPguMY50JU/tEjIpZIg0tLQQJRlcLjeQdDcbzuQdFh6WsKcLisjHiyVp9HMWGr6Y8KjH/ig/uZFK4/uW+q5i3oJvuqz/7b/wDRSVB0ARX/AEtRI4cQ1jGfUlyCWxb/ABEUrbiCCWU8C7LG37k/RU2t6X8UrndXSx5L8IYzK/zcQbeNgrq/YXCaFoLo45H3aGiWXO51yBo0mxPdZScWLOy5KaEMbwDGBjfpYIOcYZ0QV9Y/ra2Ux33l7zNKR62b5nyXRMD2BocOGbsh43yyOBf5E+7+qAkvtjhZ85jZwbExpfbk6R2gPcAvkezsYcC5udxOj5S6XXuL+yD3AIN47U0+6BklQebGEt83mzR6rDJi9XJo0RQDzmf5htmt/aK2BT3B36WFrZmW8RZovz4LbZQm4NrNIsd0g9NLeIuOYQQtHgjLAPL3HUAGzQf2dPK/kpGGENBbE1od8tjqPFtx5m/epGOgaDkddwO65I43sBu07uW5bAh7NiLW1Byh3HhYfyP3QaTKZztLW09158NW5bDzueG5bcVG0tBOZ/DeNOfubx6rMdwd9WuvfXg0+94anksmTtG+53Egt46AkcfQ+KDGzMCMrQ5htq0hrh+ZpAa4eBB7it+GrI4+Wubzb/JYYSblpuSNdCDpw10I8/qgZpwsNbO0cO8O/jr4oJKOpB36f39FlBUdE0kggF359CPyu3+l/FbUEBF7u3nSwtYcvxeJQbCLxmI3r0HIPqIiAiIgIiICIiAiIgIiICIiAqttNMyCojleCWvjcx1hezmkOaf+YhWlQW2OF9dTG29hzDS+m4j++SCJNfO9o6mnyggEOldlFiLg5W3J+ijajCJ3gmpqnBvFkVoW27zcuPqFlwXakx2iqQbDRkgGrRwDre+36+PCxuoCQXxPBa/XSzt/xMJ4fhPkeCCt0ez8ETc8cTTxzmxcRzzvOY+q3PlI7TTpo0t37u07Ty0P2UlS0DC02Y24JB1+Lx3tPkCsobdti4gk5e0ASTvyng7Tv15oI0Ye6+oGV3d1hBvzd8O7gbdwWaOhaHBp7emme5PlfR3pfxW7LFZoLm2t8TTctO64429e8EL08doC9weDhYXHFptYnu9LINeOHLcWIHw27VhyHEHu9OSCMZPhcAdDcN05jgHX7x5LYbHlfbcHbg3UX3m7d4O/Uac9VkjpyCdxB+Ydq/fb3hbnrpxQa7gQAdSNLhzd3ebC4PkR4b17ZHZ126g8Gnnxtu8xbzWdkTW6XP5Rc28GjcPovQcfhFh3/wBNPqfBBjjpd40IPMAm/eePnc96+Rs0ym7rbi1xI+psPAkrN1JO838dR6aD6L71pb7wuOY/l/L0QfBATa9tNxA7XruHkFnjgF77zzOp+u5fQ64u2zvOwHj/ACXptOT7zr9w7I+mp9UAygG288hqfQbvNervPANHfqfQaD1KyMjAFgAB3Cy9IMTacXubuPM6+nAeSyEL6iDzZfbr6tWvxOKFt5XtaOFzqfAbz5INpFBYPtS2pndHG0hrWl2Z2hJuALN4DfvU6gIiICIiAiIgIiICIiAiIggca2VjlBLRY7+WvdyVVpKyow99iC6IntNO7xHyu+i6Qtauw9krSHAFBHUVTFVN6yJ1nD3tBmH4ZG/EP7BWUyAnJJZpI0FrteOOUnf4b1U8S2fmpJOtgJFuXLl3juKmsF2liqm9VMAyQ/CdGuPNh4O7t/K6CUkp9NGuuNxzWdy0LuPjoeK8uaHM1fv0PZtcjeC06+X2W3DSECxe4gbr2zW5F3HxWZlO0bh58fM7yg0BGXNsWDzuB3EfFf08VlZTG1i4n6ettT6rake1u8gcu/w5rx1jj7rbd7tPQb/WyDH7NpYADy08wvlrb1l9lv7xLu7c30G/zunUOHuu05OGb67/AFug8XXx459kcz/enmsjXPHwt8nn/wCqZC4jM0ADd2r6893j6oMcM0bRo7fqTrr57lnhfcEjdfT+nndfX34AX716CD6iKCxXbGCG4Dusf8rLG3i7cPv3IJ1RuKbQQ0/+8eM3yjtOPkN3nZUqs2rqqk5Yx1beTL383nX0sveGbGvebyX11P8AUoMuIbczSnLTsyDnbM/+Tfr4rXotlpZnZ5XOJO+5JcfElXHD9no4xuClGMA3CyCKwXAGQagWP1UuiICIiAiIgIiICIiAiIgIiICIiDy9gIsRcKp7Q7HB93x6H+96tyIKNgu1r4HdTVXIGgfqXD83zDv3+KujHh7QWuu06gttqO4qOxnZ5k7TcWPBVKCeow59rF8ROrTu8R8ru/dzQX1kbWnda/HeT4k6rI19939Fp4VjEdQzNGb/ADA6OaeTh/YW8gIiICLDU1bI25nuaxo4uIA+qq2K9ILG3EDc5+Z12t8hvP0QW17wBckADeSbAeKreLbdQx6RfpXdxswfrcfJVOV9VWHtucRwG5g8GjTzU3hWxO4v18dyCHqsVqqw2uQ0/C3ss8+LvMlSOFbFE2L9e7cFcaTCWRjQLdAQRtDgccY0AUi1tty+ogIiICIiAiIgIiICIiAiIgIiICIiAiIgIiICwVVG2RtnC6zogomJ7OS00nXUxII4DlytxHcVN7P7Wsn7En6OXdl4OP4L8e46+KnnsBFjuVV2g2Pz9uP3vFBYMQxaKAXleG8hxPg0alVLFOkFx7NOy34n6nybuHnfwUY3ZOoe+8l7neScxPmrJhexrGWLhr36lBU20FRVPzSFzu9x+w4eSsmFbFBti7U9/wDAK0wUbWbgs6DVpsOYwaBbSIgIiICIiAiIgIiICIiAiIgIiICIiAiIgIiICIiAiIgIiICIiD5ZfURAREQEREBERAREQEREBERAREQEREBERAREQ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3" name="AutoShape 13" descr="data:image/jpeg;base64,/9j/4AAQSkZJRgABAQAAAQABAAD/2wCEAAkGBhQSEBQUEhQVFRUUFRQVFBUUFBQVFBUUFBQVFBUVFRUXHCYeFxkkGRQUHy8gIycpLCwsFR4xNTAqNSYrLCkBCQoKDgwOGg8PGikkHyUqLCoqLC8sKSwsLTIpLCwsKSksLCksMCosLC8qLCwsLCwpKSkpKSwsLC0pLCkpLCksLP/AABEIANQA7QMBIgACEQEDEQH/xAAbAAABBQEBAAAAAAAAAAAAAAAAAQIDBAUGB//EAEMQAAEDAgMEBwUGAwcEAwAAAAEAAhEDIQQSMQVBUWEGEyJxgZGhMkKxwfAUUnKCstEVI2IHM0OSouHxU4Oz0hZzk//EABoBAQADAQEBAAAAAAAAAAAAAAABAwQCBQb/xAAwEQACAQIEAggGAwEAAAAAAAAAAQIDEQQSITETQSIyUYGRodHwBRRhcbHhQkPxI//aAAwDAQACEQMRAD8A9vQhCAEIQgBCEIAQhCAEIQgBCESgBCQlNlAPlEqNzwBJMDidFk4rphg6Rh+JpA8A8OPk2SpSb2BtIXPN6f4I/wCN49XWjzyK3h+leFfpXZ+Yln6gF1w5rk/Ai6NZCZSqtcJaQ4cQQR5hPXBIIQhACEIQAhCEAIQhACEIQAhCEAIQhACEIQAhCEAIQhABTSVFi8Y2m2XHw3lcdt/plkaYkDQBvtOPAK2FKU9jlySOo2htilRaXVHtaBqSV5/t3+1N7gW4RltOsePVrPmfJcdtbHVMQ/NVNvdYDLW/ueabh8S1urZ52WngKnZyYTuWaxxGJ7Vao9837bjkH4WC3kArmB2O1g3E8YFuQVHEbSeNC29wY3bt6nweOOUZjJOlgPhrdaKco53Fb+RxJSy35Gn1Bkw4AQIkTffIKq4lxzXgA7gRfmQOaaMbx9VDLQZBOu6NVpsUm3gaFWmQWOLD/QYPjBv6rq9kdJqwgVhmExm0PfIt6DnC4X+JPdoSBwH7rUwfSAtABDSPIlUVKeZaolNo9RpVg7TxBsR4fPRPXL9FukHWzTqEZm/3Z0McOe5dQvKqQcJWZoi7q4IQhcHQIQhACEIQAhCEAIQsLpXst1dtJudzWB81A33rS2eUiPzIDZqYljfac0d7gPiq52xR/wCo0/hOb9MrzvG7QfhzleTDYbLQ2ZGhNt4v4FYm0eklR5HV1Ko1zS7yiEyTfZ4v0JvH6nrh23S4u/8Azqf+qgqdJqQ0Dz3AD9RC882AXvcMznO7ySuyZjqbBDnsbyLmg+UynCqdq8P2RniuT8f0Ji/7QaNMw6nVB4Hqx4+2bKg7+04H2MNUd+b/ANWlaP8AEKTjIGc7iKbnf6iI9VZZXcfZpkfic1v6S4+ihwmt/wAEqpDs8zBd0/xbv7vAP73GpHqwKrjenuMpsDnU8Owkey7rXOHfBj1XTYjDvIuWN7g558zlXKbW2BTcSajnu5SGj0E+qiEK03aNrHeekusjmMX/AGhYio7tCmTyDvmVnbR2m6o6XdwGschxKdtcUmGKbWtjU3J8ySVn4SnJznT3Z46SvZnJUKeZmeMc8uiiz1dpLoPAprm9505b1LUeIhvEeKQtJkmAIXhTrSqSzSNygoqyIntKT3b94O+VazD3QTzj5mygdSN90fO/zXVOq4v3t+SJRuJScReZ5TfyKmwztfLieOvkoOrEcY+H18FLSEWW+hiE5qJRUpvK2XGPU7Hqo0KdnevVMZp4TEEEEWI3jVej9Gtvdc3I/wDvGj/MOPfxXmNB11t7NxZY9rmmCDI/3WetSU0Iyys9PQoMLiw+m140cB4biPAqdeQ1Y1AhCFABCEIAQhCAE2pTDgQdCnIQHG9JtjdYx0jtNEOje3WR8R3ELj+iuHpMrvpV6bXkiabnAkSLxGhDhcd3Ner7Qw8jMNR6t3jv3j/dcHtrY4bVa5u+7CPMt+Y711F3Tjc52OU6TbWc6r1bDlYD7LOy3xDYlX9hMDQIELM27so08Tm92oMze/3m+B9CFqbNML0cHS4dJX35nOKmpPo7HXYKotqhUXNYKrotrDVVxWiUQlYtYurZcT0m2oGgiR4rpdpOcR2fT91wG3cGbk/ufMrvDwSOpO7OWrVOscZJ4qxRFgAJNhxUWLoZYmAeG88lPSwwiSYm+Vs89Vmx+jWZ/Y20NtBXUzaTFxYaq1Sw4j2Z3SfqVDIGg0IPHer0Ejf5wPIfNeRKTsaUhKDbXIbYGBc6R8uCbUpCZAJkau0kfR8lYw2FMcLkWH5hrKndgwRJvF7379eUqtySYMh792vJon10UTJ8uJ+Q/da2LwkEQNZHzHzVMYftd/y+h5KyNW2qIy3GMdP7KdhVbEBgeS6bCDE6wCPT4Kk3E1A/skkWsRPevoKGInVjotbLfRGGdJJ7m7hsQC6O4DnNrBbGFMeC57APhxJtb1B3cN58VqbMPY5SRutvHofRd06jkkp76+TKqkEtttD0PopiszH0yeY7nWPqtrZmL62ix51I7Q4OHZcPBwIXHdEqsYho4hw9J+S6zZLcvXM3NrPI7qgbW+NQrFiI2k/E7pvQvoQhZiwEIQgBCEIAQhCAFibX2cCC3QOu0/ddrHz8+C21HXoh7SDv38DuIUO+6BweM2d19F1N0Cow25PGh/C4SPE8FzmFBBgiCDBB1BFiD4ruNpUSx3WAdpvZqgb28R6ELB6Q4GCK7NHQHxxPsv8AGw744r0MLWvoZ6kRMLUWxQrWXO4aqtWjUsFqnG5QjWqVAWlcF0orEggSBbTvG8ruAJaVzW1MAztE9o6+V9VxRsmWHAYiiZkCfX1TMRiDAA8V1OOZYgAAclz9LCXdN72Vk6MKklKXIuhUaVkUftRMSdNFqN6RHKBkBPGSJ8FBVwPJQHZpVNTBU58i2Ndo6PA4/rKZcBBEEjm0z6ghaVN7csk25mAuOZgy3QuHMEhTCg63aNtLmfNefL4U2+jLQs+YXYb1bFAstcgjQaweOl/msbFbR7XZiRzn680x5eey2SXGCdTfW+4aKXB7ODHPLi0hocCIkmW+huOKp+WhQk+I79iLFNzXRGig5xzEa6ndopaeHBkPsRBAG/l8EjdpU3kghwaAIAmLWsNyfTxGU9kG7eQVjnWhF3TW1uXn5M5yxbJQLABpa2QLmJ8PTxW9sQAMrNNgRPkCfkFzNWoTry071o7Ix+XMw+8LHnGhTDSzVU2+3TV+bOaytB2Oi2Nj+rqtfE5Tfu0K7zZNQOqYhwMg1KZB4zh6J+ELzSmbTzHqu76D1s+Gz6Z3yByYxlIf+NbsVFWzdxlps6JCELzy4EIQgBCEIAQklEoBUJJRKAobWoWzgTlEPHFm/wAte6VzgpAE0nXpvBLObT7Te8a/QXZSuT2zhOrfk0a/t0XfdeNWftyPJVuXClm5Pf1OlHOrczk6+HNGoWOvF2n7zTofreCr+Gqq5tHC/aKOZo/mU5tvke0zxsRzjmsbB117lOeeJgnGzOnwzpCp4rBzMp+CrKeuQNVXqmdLVHP4nCCNFz9ahleQYE3AXVYx/gub2rhC4SNRcHmtEGEVXU00Uk7C4kGziA7QzYTyV0UgrLgz6jAFXeCdAtHEs5Kv1ZQkpCs6noddTqb7vT1VV1Q3O8m99e/1U+JILwAQYF995Qxgv/xp9FZaVKLnOb1uy+U2kkVi0lTUmEacP9k91vr5lOa4Wn4TzV06lNaTaOFGT1QlR26fLzTG1Yc0jUOF7nfySuKgc8k5R9TZeNSSlVWVc7m2WkdTp8dVIpQPacYAGtwRu716XsDDdRRpUvuMa098do+clee9E8E7EYoPeOxRh0bs5uwd+8/hC9JoC471orycpPsWnqZYqySNYJUgKJWQ7FQklEoBUJJRKA5Ju1D94+ad/Ez94+a5D+IEJf4oV63BRlzM6p22CPePmmna5+8fNclU2gUz7cVPBQuzrH7VP3j5qjtDE9YwgmDq07w4aH63SsD7cUx+LKngxaswpNO6Oh2TtaTmNj7NUcCNH/XHmq238F1VTrG+xUN+DX6nwNz58lg4bHmnUzbjZw4hdhhHtrUjSeZBHZO/LuI5tMLzqTeHqcJ931X6NVVKpHiLv+5n4DFLYkOauRzOpVHU3+00xyI3EciIPitbD7QXpSjfVGLbQlxnZ3eJWFjMRJj/AIW9WeHi6xMa0GQf3K6iSZON2bPa8+BVjZlcOZBPs/Dd3qu7aGU5X+DtVUFfI4kb/UK06NHFYsTYeazcbVJab/U6IxWJ3hUHOc4/UKqtJQptllON5IGtnRS9YQdAkaCNYHcldE8V40MROm3Y2ypqS1HAieKHVLqJ9RMzFxhoJPISuI05VJdrOnJRQ+rVVzZeDLnAAEkmBuE843DeoMNs55eBlM8/WP3WnjAKNMREzBI0iLAeMnn8PVpUeFGy3/BknUzM7jZlJuHphgvvcfvOOpVn+LgLyQ4l7jZzgORI+Cs0sRUH+I//ADu/dU1KlKnpuTHDznqeqf8AyDn6pD0gPE+a81p42r/1HeMH4q5s/ajnktcbxIOiilVo1JZURUoTgrs70dIeZ808dI+fquMNYphrFa+BEz3Z2jukXM+agqdInbifNcka5S9cpVGKF2McZQlSQriBCUAoITQgHphKkUbggIKoWlsPaZaQ0m4MtPyVAhV6rCLhZcVQ4sOj1lqvTvL6NTI7PZ7nW9JMJ11IVqY7dMXA1cwXc3mRcjx4hc5gdpgrY2JtfM3+oajmN657b2zTTf1lL2HmS0e47UjkDqPEblRh8SlHpf4zqdB5sq7vqbgxhhUMU4lZeC2tuK7HY3Rx1an1jwWsI7Ld7/6j/Tw492uutWjShnf+lEabcrHCY7GAnLHZ3nj3clB10C1xz+S63pD0bDdB2naD4k8hI8wN65rF7Le0SGnI0xOgLt/y00sseH+IRqLp6GueHt1dTPFY6SU6lVixTvspkTqb96u0dlA6+nErVKCrR30OM2R7FT7Qp8PhH1NLDn+y2cLsuky9tPE8u9X6L6TNw+tVVHB04u+5EsQ3sZuH6P8AEZjz/ZaVLBBljDbDhv5eBUb9twDHE/G3pCy8ftIySTqG+oBA8j6rUkloih5pbl7F4trPY4Ok7yZG/lBtpdZWLfnoH/7aY/0VZ+SrYzE9mnzDnebso/QfNTYQk0f+4T5NH7qnETyUm171NFGn00JRpQpcqs9a1sAsBsLyQbidyTr6f3CO537hfNOTbuetoiu2xngm03ZKvcfQ/wCyszT/AKx5H4Kvj25Hjfz5tMcOAafFWUpNSujiok1Y1xUBSlUTY203dxuPSFZpusvqYtSipLmeI1Z2HyhCfTapOREm9KiUAJpanpEAjUpCTRKCgGKOoFMQonoCpQxBp1JHitupigMr4zU32e360O8cxzWBimK3svGCMrvZdY8j9fVl5eLpKEs/8ZaP1NtKWeOXmtjaHR/CtrteXCo2zgwXaZuC/l/T58+3w+0gRx5Lyw5qdTJqZtG+dCF1uGpE0CM7QAP5zyTlBm1Fsane6OQ3rOlCnHK34nM3KbualLGtfVLyAdzTxF+1fdc5RwJOrrTYrDUKgmoxpi+l7X1WBhKoJMOnmND9cFLtPF5KXantQSBrl91ve4+l1VWVPJmXd78zqCnnsziduv8A5rngQ55lo3NpXy+J17o4qm/Eua1vEgO36GQB5X8QrdZ2d8m9wXcSJAIEGLyABpoq9dupcIuRdpF55HVX0MQ4RUUaZ0VJ3YNxhDCSdXAAb7SSfDs/5gkwuLMucdGNJvpOjQe9xaPFJiGZRlkdmWEXkmSS64gCSR4BNpNhki2Y6mfc4QN5d/pWz5ltMp4MSGkXPe1oOpA3bzCMc7M9zrwXEtJn2fd8m5U/DO7Rdva1zpMe1o3XmQoTTkw0EzYWvJ5AqeLJtXOlBLYdjdWjgxg8xnPq8rR2c3+SOb3+gYP3VHHEGpU5OIbEEQ05Rv4ALVwLf5FP8583RPosuKl/wfcWU100FZt/BvwChNNX3UBwTfswXiKdjXlKYYr1em00w5w91sG9j7B05sHmk+zc1MyjLCz+l0W32cPVo80z6ohx0I8Uxha17DIPZIy5YLWt3cL2jgm0Cn4LCzRqNBkiKgEaBgOYz3HTkFDh3r6TAVc9LL2M8jEwyyuWk+mmJQVuMwSgpEoKACiUJQ1AIlTy1JkQDISOYpmsTXNQFKvTVAHK7kdf3WrWCz69NRKKnFxlszqMnF3Ru7DxjOsYauQlrT1b7kAzfMAJgNk/8rdx+2qIpFlJsMaLNLSJnVxHCVw2y8SKdVrnaAie6fo+C6vGZX0zlcHEg5CCCS4g5Y8deRM714WJwii7OXL379TbCrd3sO2NhWtY6oW+0bATDjcERwg6c1i9ItpF7yA6w1NwHOBh26CBAA3arqRiGFoa4PblBY2CwDsiHFoN9ZvxWTU6K0HFpFSoAIs5kggGcsjcVghCW7Tt9vM1KpBPV6nKPdlEGJIk6G09kek/mUbNSbQ0WMGM5kNj1Om5dFiOhkkltdhJk9oFpk3kqrU6IYhrWhuV0FzjleNSbR4Aeq0xqQWrdvvoTe+xh1C4+ydbAdYLmecJa15gzlDRMuEEAA7oMmfNXv4BiWvzOpOGUOLQBIDr5QL8TPgs+rhnsYWljwSQSS0gQJstMZwaSTXictMQOy0zJnM4ZYIcAGC8jS5c3yRggDVYZ0OcjKAIYM5FjazU4w00w6wa1pMibu7dx+YDwTMK69Rw91jotbtkUxbueVoT1dvfYVvYrupWzXg9xXQ4Cn/Lpfh+L3H5rAe2ACQIMxE7u4rp8KQKdIR7jPUT81lx03we/wBS2kun3ExYk6lWmhO6teBc1lPq0+mIIPAq0aKTqUuQV9mRTxLQfZLiw/hdLfmFl16Jpvcw6scW+RhauNokODuIB8Rb5KHpGz+cHjSqxr/zRld8B5r2fhdW1XL2r8e2YMXG8b9hBSdZTNVbDGynlfRnlilInkJpCAAnApAlCAc1PASNTghAQmuYpAEpCgFR9NQPoq+5qic1SSZOIw3BX9h7Ze3+SXZfumwJ/pnVLVCp4jDhwVGJoKvTyPuZbSqcOVzqsZs1zsO4jMajB2IzSA4jMbXO7zK5PBUa1AmCW2cYcI7QaS09ofesm09s4qjZleplGgLi4DwdIVql08xQ9rI/8VNvxbC86GHrUoqLV7c0XylGbbTsWOhmMrHEFlVznscxx7RLocIiOFpsuzNKmTECd+kjvXG4fp00ODn4WnmGjmZmuuCDrO4lXanTDB1LvZVaZm7KbwDxBMEKuUq0XpB2+2voFTi+Z1LcINxI7nFI7Cn7x8QD8QsLDdKMGQAKpbr7bHDUk+6HcVepbVou9jEUj/3A30cWql1Y/wBlPy/R1w5LqyJa2yWu9prD3sHyWRtPYtNsNbSZ2xe8Zoc3KBcb5M6WW6zOfZOYf0kO+E/FUdo4AVD/ADW6aXIt5/JcOph7bNe/odxVa+9zmMR0dbvovaJiQXZZPMtgeav/AGHJGdzWZQ0Br5uGgNHabmG4cFcdsdnul7e4j5AI+xviBXf+Zod8SVDlRmrOb7/2d5qq/iUq9c02lz2jKDBcHCAZiLgXlNpbapHefCHfpJWwMAyphxSrPvJc5zZbJve7d4Oiz3dBMOfZq+eU/so+VoS6svMj5ioushW7TpH3wPxAt+IU1Osx3svae5wPzVN/9njv8OqP9Q+EqliOg2KGha78wP6wFD+Hx5NkrF/Q3nUA7XwVHb2CcMOx0yKbi3SCA/4iY4aLHp9Gsaw2puJkQQWxG8kNN1ubXwD2YWrDHzE535WiM7RlEAHNcm40BXVLCSo1IzjLZ81YiVeM1laOfpPhS9aqgcnB6+oPNsahRCELkgEiVNQEjSpAomqRCBwKWU1KoAhUL1OoKmqkEbgoXhWCmFqkkqPpqF1AK86mmdSpuSZ5wwTThlpGimdUgM04VMODHBaZpJppISZowkaSO4kK3Qx2IZ7Feq3kKjo8pUpppMqrdKEt4rwOlKS5k1PpHi2/4gd+OnTd6lsqwzphX96nSd4VG/pdHoqKRUSwVCW8UdqtNczWZ0xHv4c/kqD4OZ81M3pVhz7TazfyNcPMP+SwoSZAs8vheHlya7yxYmojpKe3MMdKwH4m1Gn9Eeqts2oD7GIae6s34F0+i5DqQmnCt4Kl/CYLqTaOvmm90jr8R0iqUtarfHIfKRfwWJtPpHVxDcrz2AZygATwJjVZX2Vo3BPyLVh8EqWs5OX3Kp1c2ySGkyntCRrIUtNsreUmmUIKRcnIIhKgoAClBUbQpAEIYqEQkzKAK4qAlSOco3KSUInBhTQnZygHdUkNNNCmCEEXVphYrEJrmILlc01G6mpyEjghJWLVG5qslqje1SSVy1NIUxCYWqSSNKlSIASwhLCAMqROhEIBikYE2FIwIDQempULk5HNan5EIUECBiclQgBMKEKQLCMgQhAJ1YRkCEIBcqchCgAkSoQELwmFCFJI1wTS1CEBE9qYQkQugIWoyoQhIZUZUIQBlS5UIQAApGsQhQQf/9k="/>
          <p:cNvSpPr>
            <a:spLocks noChangeAspect="1" noChangeArrowheads="1"/>
          </p:cNvSpPr>
          <p:nvPr/>
        </p:nvSpPr>
        <p:spPr bwMode="auto">
          <a:xfrm>
            <a:off x="168275" y="-182563"/>
            <a:ext cx="1666875" cy="16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4" name="AutoShape 15" descr="data:image/jpeg;base64,/9j/4AAQSkZJRgABAQAAAQABAAD/2wCEAAkGBhQSEBQUEhQVFRUUFRQVFBUUFBQVFBUUFBQVFBUVFRUXHCYeFxkkGRQUHy8gIycpLCwsFR4xNTAqNSYrLCkBCQoKDgwOGg8PGikkHyUqLCoqLC8sKSwsLTIpLCwsKSksLCksMCosLC8qLCwsLCwpKSkpKSwsLC0pLCkpLCksLP/AABEIANQA7QMBIgACEQEDEQH/xAAbAAABBQEBAAAAAAAAAAAAAAAAAQIDBAUGB//EAEMQAAEDAgMEBwUGAwcEAwAAAAEAAhEDIQQSMQVBUWEGEyJxgZGhMkKxwfAUUnKCstEVI2IHM0OSouHxU4Oz0hZzk//EABoBAQADAQEBAAAAAAAAAAAAAAABAwQCBQb/xAAwEQACAQIEAggGAwEAAAAAAAAAAQIDEQQSITETQSIyUYGRodHwBRRhcbHhQkPxI//aAAwDAQACEQMRAD8A9vQhCAEIQgBCEIAQhCAEIQgBCESgBCQlNlAPlEqNzwBJMDidFk4rphg6Rh+JpA8A8OPk2SpSb2BtIXPN6f4I/wCN49XWjzyK3h+leFfpXZ+Yln6gF1w5rk/Ai6NZCZSqtcJaQ4cQQR5hPXBIIQhACEIQAhCEAIQhACEIQAhCEAIQhACEIQAhCEAIQhABTSVFi8Y2m2XHw3lcdt/plkaYkDQBvtOPAK2FKU9jlySOo2htilRaXVHtaBqSV5/t3+1N7gW4RltOsePVrPmfJcdtbHVMQ/NVNvdYDLW/ueabh8S1urZ52WngKnZyYTuWaxxGJ7Vao9837bjkH4WC3kArmB2O1g3E8YFuQVHEbSeNC29wY3bt6nweOOUZjJOlgPhrdaKco53Fb+RxJSy35Gn1Bkw4AQIkTffIKq4lxzXgA7gRfmQOaaMbx9VDLQZBOu6NVpsUm3gaFWmQWOLD/QYPjBv6rq9kdJqwgVhmExm0PfIt6DnC4X+JPdoSBwH7rUwfSAtABDSPIlUVKeZaolNo9RpVg7TxBsR4fPRPXL9FukHWzTqEZm/3Z0McOe5dQvKqQcJWZoi7q4IQhcHQIQhACEIQAhCEAIQsLpXst1dtJudzWB81A33rS2eUiPzIDZqYljfac0d7gPiq52xR/wCo0/hOb9MrzvG7QfhzleTDYbLQ2ZGhNt4v4FYm0eklR5HV1Ko1zS7yiEyTfZ4v0JvH6nrh23S4u/8Azqf+qgqdJqQ0Dz3AD9RC882AXvcMznO7ySuyZjqbBDnsbyLmg+UynCqdq8P2RniuT8f0Ji/7QaNMw6nVB4Hqx4+2bKg7+04H2MNUd+b/ANWlaP8AEKTjIGc7iKbnf6iI9VZZXcfZpkfic1v6S4+ihwmt/wAEqpDs8zBd0/xbv7vAP73GpHqwKrjenuMpsDnU8Owkey7rXOHfBj1XTYjDvIuWN7g558zlXKbW2BTcSajnu5SGj0E+qiEK03aNrHeekusjmMX/AGhYio7tCmTyDvmVnbR2m6o6XdwGschxKdtcUmGKbWtjU3J8ySVn4SnJznT3Z46SvZnJUKeZmeMc8uiiz1dpLoPAprm9505b1LUeIhvEeKQtJkmAIXhTrSqSzSNygoqyIntKT3b94O+VazD3QTzj5mygdSN90fO/zXVOq4v3t+SJRuJScReZ5TfyKmwztfLieOvkoOrEcY+H18FLSEWW+hiE5qJRUpvK2XGPU7Hqo0KdnevVMZp4TEEEEWI3jVej9Gtvdc3I/wDvGj/MOPfxXmNB11t7NxZY9rmmCDI/3WetSU0Iyys9PQoMLiw+m140cB4biPAqdeQ1Y1AhCFABCEIAQhCAE2pTDgQdCnIQHG9JtjdYx0jtNEOje3WR8R3ELj+iuHpMrvpV6bXkiabnAkSLxGhDhcd3Ner7Qw8jMNR6t3jv3j/dcHtrY4bVa5u+7CPMt+Y711F3Tjc52OU6TbWc6r1bDlYD7LOy3xDYlX9hMDQIELM27so08Tm92oMze/3m+B9CFqbNML0cHS4dJX35nOKmpPo7HXYKotqhUXNYKrotrDVVxWiUQlYtYurZcT0m2oGgiR4rpdpOcR2fT91wG3cGbk/ufMrvDwSOpO7OWrVOscZJ4qxRFgAJNhxUWLoZYmAeG88lPSwwiSYm+Vs89Vmx+jWZ/Y20NtBXUzaTFxYaq1Sw4j2Z3SfqVDIGg0IPHer0Ejf5wPIfNeRKTsaUhKDbXIbYGBc6R8uCbUpCZAJkau0kfR8lYw2FMcLkWH5hrKndgwRJvF7379eUqtySYMh792vJon10UTJ8uJ+Q/da2LwkEQNZHzHzVMYftd/y+h5KyNW2qIy3GMdP7KdhVbEBgeS6bCDE6wCPT4Kk3E1A/skkWsRPevoKGInVjotbLfRGGdJJ7m7hsQC6O4DnNrBbGFMeC57APhxJtb1B3cN58VqbMPY5SRutvHofRd06jkkp76+TKqkEtttD0PopiszH0yeY7nWPqtrZmL62ix51I7Q4OHZcPBwIXHdEqsYho4hw9J+S6zZLcvXM3NrPI7qgbW+NQrFiI2k/E7pvQvoQhZiwEIQgBCEIAQhCAFibX2cCC3QOu0/ddrHz8+C21HXoh7SDv38DuIUO+6BweM2d19F1N0Cow25PGh/C4SPE8FzmFBBgiCDBB1BFiD4ruNpUSx3WAdpvZqgb28R6ELB6Q4GCK7NHQHxxPsv8AGw744r0MLWvoZ6kRMLUWxQrWXO4aqtWjUsFqnG5QjWqVAWlcF0orEggSBbTvG8ruAJaVzW1MAztE9o6+V9VxRsmWHAYiiZkCfX1TMRiDAA8V1OOZYgAAclz9LCXdN72Vk6MKklKXIuhUaVkUftRMSdNFqN6RHKBkBPGSJ8FBVwPJQHZpVNTBU58i2Ndo6PA4/rKZcBBEEjm0z6ghaVN7csk25mAuOZgy3QuHMEhTCg63aNtLmfNefL4U2+jLQs+YXYb1bFAstcgjQaweOl/msbFbR7XZiRzn680x5eey2SXGCdTfW+4aKXB7ODHPLi0hocCIkmW+huOKp+WhQk+I79iLFNzXRGig5xzEa6ndopaeHBkPsRBAG/l8EjdpU3kghwaAIAmLWsNyfTxGU9kG7eQVjnWhF3TW1uXn5M5yxbJQLABpa2QLmJ8PTxW9sQAMrNNgRPkCfkFzNWoTry071o7Ix+XMw+8LHnGhTDSzVU2+3TV+bOaytB2Oi2Nj+rqtfE5Tfu0K7zZNQOqYhwMg1KZB4zh6J+ELzSmbTzHqu76D1s+Gz6Z3yByYxlIf+NbsVFWzdxlps6JCELzy4EIQgBCEIAQklEoBUJJRKAobWoWzgTlEPHFm/wAte6VzgpAE0nXpvBLObT7Te8a/QXZSuT2zhOrfk0a/t0XfdeNWftyPJVuXClm5Pf1OlHOrczk6+HNGoWOvF2n7zTofreCr+Gqq5tHC/aKOZo/mU5tvke0zxsRzjmsbB117lOeeJgnGzOnwzpCp4rBzMp+CrKeuQNVXqmdLVHP4nCCNFz9ahleQYE3AXVYx/gub2rhC4SNRcHmtEGEVXU00Uk7C4kGziA7QzYTyV0UgrLgz6jAFXeCdAtHEs5Kv1ZQkpCs6noddTqb7vT1VV1Q3O8m99e/1U+JILwAQYF995Qxgv/xp9FZaVKLnOb1uy+U2kkVi0lTUmEacP9k91vr5lOa4Wn4TzV06lNaTaOFGT1QlR26fLzTG1Yc0jUOF7nfySuKgc8k5R9TZeNSSlVWVc7m2WkdTp8dVIpQPacYAGtwRu716XsDDdRRpUvuMa098do+clee9E8E7EYoPeOxRh0bs5uwd+8/hC9JoC471orycpPsWnqZYqySNYJUgKJWQ7FQklEoBUJJRKA5Ju1D94+ad/Ez94+a5D+IEJf4oV63BRlzM6p22CPePmmna5+8fNclU2gUz7cVPBQuzrH7VP3j5qjtDE9YwgmDq07w4aH63SsD7cUx+LKngxaswpNO6Oh2TtaTmNj7NUcCNH/XHmq238F1VTrG+xUN+DX6nwNz58lg4bHmnUzbjZw4hdhhHtrUjSeZBHZO/LuI5tMLzqTeHqcJ931X6NVVKpHiLv+5n4DFLYkOauRzOpVHU3+00xyI3EciIPitbD7QXpSjfVGLbQlxnZ3eJWFjMRJj/AIW9WeHi6xMa0GQf3K6iSZON2bPa8+BVjZlcOZBPs/Dd3qu7aGU5X+DtVUFfI4kb/UK06NHFYsTYeazcbVJab/U6IxWJ3hUHOc4/UKqtJQptllON5IGtnRS9YQdAkaCNYHcldE8V40MROm3Y2ypqS1HAieKHVLqJ9RMzFxhoJPISuI05VJdrOnJRQ+rVVzZeDLnAAEkmBuE843DeoMNs55eBlM8/WP3WnjAKNMREzBI0iLAeMnn8PVpUeFGy3/BknUzM7jZlJuHphgvvcfvOOpVn+LgLyQ4l7jZzgORI+Cs0sRUH+I//ADu/dU1KlKnpuTHDznqeqf8AyDn6pD0gPE+a81p42r/1HeMH4q5s/ajnktcbxIOiilVo1JZURUoTgrs70dIeZ808dI+fquMNYphrFa+BEz3Z2jukXM+agqdInbifNcka5S9cpVGKF2McZQlSQriBCUAoITQgHphKkUbggIKoWlsPaZaQ0m4MtPyVAhV6rCLhZcVQ4sOj1lqvTvL6NTI7PZ7nW9JMJ11IVqY7dMXA1cwXc3mRcjx4hc5gdpgrY2JtfM3+oajmN657b2zTTf1lL2HmS0e47UjkDqPEblRh8SlHpf4zqdB5sq7vqbgxhhUMU4lZeC2tuK7HY3Rx1an1jwWsI7Ld7/6j/Tw492uutWjShnf+lEabcrHCY7GAnLHZ3nj3clB10C1xz+S63pD0bDdB2naD4k8hI8wN65rF7Le0SGnI0xOgLt/y00sseH+IRqLp6GueHt1dTPFY6SU6lVixTvspkTqb96u0dlA6+nErVKCrR30OM2R7FT7Qp8PhH1NLDn+y2cLsuky9tPE8u9X6L6TNw+tVVHB04u+5EsQ3sZuH6P8AEZjz/ZaVLBBljDbDhv5eBUb9twDHE/G3pCy8ftIySTqG+oBA8j6rUkloih5pbl7F4trPY4Ok7yZG/lBtpdZWLfnoH/7aY/0VZ+SrYzE9mnzDnebso/QfNTYQk0f+4T5NH7qnETyUm171NFGn00JRpQpcqs9a1sAsBsLyQbidyTr6f3CO537hfNOTbuetoiu2xngm03ZKvcfQ/wCyszT/AKx5H4Kvj25Hjfz5tMcOAafFWUpNSujiok1Y1xUBSlUTY203dxuPSFZpusvqYtSipLmeI1Z2HyhCfTapOREm9KiUAJpanpEAjUpCTRKCgGKOoFMQonoCpQxBp1JHitupigMr4zU32e360O8cxzWBimK3svGCMrvZdY8j9fVl5eLpKEs/8ZaP1NtKWeOXmtjaHR/CtrteXCo2zgwXaZuC/l/T58+3w+0gRx5Lyw5qdTJqZtG+dCF1uGpE0CM7QAP5zyTlBm1Fsane6OQ3rOlCnHK34nM3KbualLGtfVLyAdzTxF+1fdc5RwJOrrTYrDUKgmoxpi+l7X1WBhKoJMOnmND9cFLtPF5KXantQSBrl91ve4+l1VWVPJmXd78zqCnnsziduv8A5rngQ55lo3NpXy+J17o4qm/Eua1vEgO36GQB5X8QrdZ2d8m9wXcSJAIEGLyABpoq9dupcIuRdpF55HVX0MQ4RUUaZ0VJ3YNxhDCSdXAAb7SSfDs/5gkwuLMucdGNJvpOjQe9xaPFJiGZRlkdmWEXkmSS64gCSR4BNpNhki2Y6mfc4QN5d/pWz5ltMp4MSGkXPe1oOpA3bzCMc7M9zrwXEtJn2fd8m5U/DO7Rdva1zpMe1o3XmQoTTkw0EzYWvJ5AqeLJtXOlBLYdjdWjgxg8xnPq8rR2c3+SOb3+gYP3VHHEGpU5OIbEEQ05Rv4ALVwLf5FP8583RPosuKl/wfcWU100FZt/BvwChNNX3UBwTfswXiKdjXlKYYr1em00w5w91sG9j7B05sHmk+zc1MyjLCz+l0W32cPVo80z6ohx0I8Uxha17DIPZIy5YLWt3cL2jgm0Cn4LCzRqNBkiKgEaBgOYz3HTkFDh3r6TAVc9LL2M8jEwyyuWk+mmJQVuMwSgpEoKACiUJQ1AIlTy1JkQDISOYpmsTXNQFKvTVAHK7kdf3WrWCz69NRKKnFxlszqMnF3Ru7DxjOsYauQlrT1b7kAzfMAJgNk/8rdx+2qIpFlJsMaLNLSJnVxHCVw2y8SKdVrnaAie6fo+C6vGZX0zlcHEg5CCCS4g5Y8deRM714WJwii7OXL379TbCrd3sO2NhWtY6oW+0bATDjcERwg6c1i9ItpF7yA6w1NwHOBh26CBAA3arqRiGFoa4PblBY2CwDsiHFoN9ZvxWTU6K0HFpFSoAIs5kggGcsjcVghCW7Tt9vM1KpBPV6nKPdlEGJIk6G09kek/mUbNSbQ0WMGM5kNj1Om5dFiOhkkltdhJk9oFpk3kqrU6IYhrWhuV0FzjleNSbR4Aeq0xqQWrdvvoTe+xh1C4+ydbAdYLmecJa15gzlDRMuEEAA7oMmfNXv4BiWvzOpOGUOLQBIDr5QL8TPgs+rhnsYWljwSQSS0gQJstMZwaSTXictMQOy0zJnM4ZYIcAGC8jS5c3yRggDVYZ0OcjKAIYM5FjazU4w00w6wa1pMibu7dx+YDwTMK69Rw91jotbtkUxbueVoT1dvfYVvYrupWzXg9xXQ4Cn/Lpfh+L3H5rAe2ACQIMxE7u4rp8KQKdIR7jPUT81lx03we/wBS2kun3ExYk6lWmhO6teBc1lPq0+mIIPAq0aKTqUuQV9mRTxLQfZLiw/hdLfmFl16Jpvcw6scW+RhauNokODuIB8Rb5KHpGz+cHjSqxr/zRld8B5r2fhdW1XL2r8e2YMXG8b9hBSdZTNVbDGynlfRnlilInkJpCAAnApAlCAc1PASNTghAQmuYpAEpCgFR9NQPoq+5qic1SSZOIw3BX9h7Ze3+SXZfumwJ/pnVLVCp4jDhwVGJoKvTyPuZbSqcOVzqsZs1zsO4jMajB2IzSA4jMbXO7zK5PBUa1AmCW2cYcI7QaS09ofesm09s4qjZleplGgLi4DwdIVql08xQ9rI/8VNvxbC86GHrUoqLV7c0XylGbbTsWOhmMrHEFlVznscxx7RLocIiOFpsuzNKmTECd+kjvXG4fp00ODn4WnmGjmZmuuCDrO4lXanTDB1LvZVaZm7KbwDxBMEKuUq0XpB2+2voFTi+Z1LcINxI7nFI7Cn7x8QD8QsLDdKMGQAKpbr7bHDUk+6HcVepbVou9jEUj/3A30cWql1Y/wBlPy/R1w5LqyJa2yWu9prD3sHyWRtPYtNsNbSZ2xe8Zoc3KBcb5M6WW6zOfZOYf0kO+E/FUdo4AVD/ADW6aXIt5/JcOph7bNe/odxVa+9zmMR0dbvovaJiQXZZPMtgeav/AGHJGdzWZQ0Br5uGgNHabmG4cFcdsdnul7e4j5AI+xviBXf+Zod8SVDlRmrOb7/2d5qq/iUq9c02lz2jKDBcHCAZiLgXlNpbapHefCHfpJWwMAyphxSrPvJc5zZbJve7d4Oiz3dBMOfZq+eU/so+VoS6svMj5ioushW7TpH3wPxAt+IU1Osx3svae5wPzVN/9njv8OqP9Q+EqliOg2KGha78wP6wFD+Hx5NkrF/Q3nUA7XwVHb2CcMOx0yKbi3SCA/4iY4aLHp9Gsaw2puJkQQWxG8kNN1ubXwD2YWrDHzE535WiM7RlEAHNcm40BXVLCSo1IzjLZ81YiVeM1laOfpPhS9aqgcnB6+oPNsahRCELkgEiVNQEjSpAomqRCBwKWU1KoAhUL1OoKmqkEbgoXhWCmFqkkqPpqF1AK86mmdSpuSZ5wwTThlpGimdUgM04VMODHBaZpJppISZowkaSO4kK3Qx2IZ7Feq3kKjo8pUpppMqrdKEt4rwOlKS5k1PpHi2/4gd+OnTd6lsqwzphX96nSd4VG/pdHoqKRUSwVCW8UdqtNczWZ0xHv4c/kqD4OZ81M3pVhz7TazfyNcPMP+SwoSZAs8vheHlya7yxYmojpKe3MMdKwH4m1Gn9Eeqts2oD7GIae6s34F0+i5DqQmnCt4Kl/CYLqTaOvmm90jr8R0iqUtarfHIfKRfwWJtPpHVxDcrz2AZygATwJjVZX2Vo3BPyLVh8EqWs5OX3Kp1c2ySGkyntCRrIUtNsreUmmUIKRcnIIhKgoAClBUbQpAEIYqEQkzKAK4qAlSOco3KSUInBhTQnZygHdUkNNNCmCEEXVphYrEJrmILlc01G6mpyEjghJWLVG5qslqje1SSVy1NIUxCYWqSSNKlSIASwhLCAMqROhEIBikYE2FIwIDQempULk5HNan5EIUECBiclQgBMKEKQLCMgQhAJ1YRkCEIBcqchCgAkSoQELwmFCFJI1wTS1CEBE9qYQkQugIWoyoQhIZUZUIQBlS5UIQAApGsQhQ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5" name="AutoShape 17" descr="http://www.californiarealestatelicenseschool.org/classroom_online_logo_small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0246" name="Picture 19" descr="http://www.californiarealestatelicenseschool.org/classroom_online_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67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1 Título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Online learning</a:t>
            </a:r>
          </a:p>
        </p:txBody>
      </p:sp>
      <p:sp>
        <p:nvSpPr>
          <p:cNvPr id="10248" name="2 Marcador de contenido"/>
          <p:cNvSpPr>
            <a:spLocks noGrp="1"/>
          </p:cNvSpPr>
          <p:nvPr>
            <p:ph idx="1"/>
          </p:nvPr>
        </p:nvSpPr>
        <p:spPr>
          <a:xfrm>
            <a:off x="1692275" y="3213100"/>
            <a:ext cx="6840538" cy="3133725"/>
          </a:xfrm>
        </p:spPr>
        <p:txBody>
          <a:bodyPr/>
          <a:lstStyle/>
          <a:p>
            <a:pPr algn="just" eaLnBrk="1" hangingPunct="1"/>
            <a:r>
              <a:rPr lang="es-MX" sz="2800">
                <a:latin typeface="Arial" charset="0"/>
              </a:rPr>
              <a:t>Aprendizaje en línea: está asociado con el contenido de fácil acceso en una computadora. El contenido puede estar en la Web o Internet, o simplemente instalado en un CD-ROM o en el disco duro del ordenador.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Tm="10000">
    <p:random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2 Boy and Dog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 Boy and Dog</Template>
  <TotalTime>1874</TotalTime>
  <Words>2844</Words>
  <Application>Microsoft Macintosh PowerPoint</Application>
  <PresentationFormat>On-screen Show (4:3)</PresentationFormat>
  <Paragraphs>406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Times New Roman</vt:lpstr>
      <vt:lpstr>Arial</vt:lpstr>
      <vt:lpstr>Wingdings</vt:lpstr>
      <vt:lpstr>Aharoni</vt:lpstr>
      <vt:lpstr>Calibri</vt:lpstr>
      <vt:lpstr>Berlin Sans FB Demi</vt:lpstr>
      <vt:lpstr>Arial Narrow</vt:lpstr>
      <vt:lpstr>Tema2 Boy and Dog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E-learning, Aprendizaje Basado en la Web</vt:lpstr>
      <vt:lpstr>Online learning</vt:lpstr>
      <vt:lpstr>¿Qué es el e-learning?</vt:lpstr>
      <vt:lpstr>B e n e f i c i o s</vt:lpstr>
      <vt:lpstr>Formas de entrega de e-learning</vt:lpstr>
      <vt:lpstr>Aprendizaje Sincronizado</vt:lpstr>
      <vt:lpstr>Aprendizaje Asincrònico</vt:lpstr>
      <vt:lpstr>PowerPoint Presentation</vt:lpstr>
      <vt:lpstr>Construyendo una cultura  e-Learning</vt:lpstr>
      <vt:lpstr>PowerPoint Presentation</vt:lpstr>
      <vt:lpstr>Formación dirigida por el instructor</vt:lpstr>
      <vt:lpstr>El concepto de ‘e-learning’</vt:lpstr>
      <vt:lpstr>‘E-teaching’ - Enseñanza Electrónica</vt:lpstr>
      <vt:lpstr>‘E-teachers’   Maestros que utilizan la tecnología</vt:lpstr>
      <vt:lpstr>El impacto de ‘e-learning’ en el proceso de enseñanza-aprendizaje</vt:lpstr>
      <vt:lpstr>IMPACTOS EN EL PROCESO ENSEÑANZA-APRENDIZAJE</vt:lpstr>
      <vt:lpstr>E-learning :   E-mail</vt:lpstr>
      <vt:lpstr> E-learning : Audio Chat</vt:lpstr>
      <vt:lpstr>E-learning : Foro en Línea</vt:lpstr>
      <vt:lpstr>E-learning : Web</vt:lpstr>
      <vt:lpstr>E-learning: Video Conferencia</vt:lpstr>
      <vt:lpstr>Herramientas:   Sistema de Gestión de Aprendizaje (SGA) Learning Management System (LMS)</vt:lpstr>
      <vt:lpstr>Código abierto de aplicaciones e-learning</vt:lpstr>
      <vt:lpstr>Software de código abierto: e-Front</vt:lpstr>
      <vt:lpstr>PowerPoint Presentation</vt:lpstr>
      <vt:lpstr>Dokeos</vt:lpstr>
      <vt:lpstr>Claroline</vt:lpstr>
      <vt:lpstr>ILIAS Gestiòn de Aprendizaje</vt:lpstr>
      <vt:lpstr>SAKAI project</vt:lpstr>
      <vt:lpstr>                         OLAT</vt:lpstr>
      <vt:lpstr>El apoyo didàctico cambiarà</vt:lpstr>
      <vt:lpstr>‘e-Learning’</vt:lpstr>
      <vt:lpstr>PowerPoint Presentation</vt:lpstr>
      <vt:lpstr>Blended learning - Mixto</vt:lpstr>
      <vt:lpstr>PowerPoint Presentation</vt:lpstr>
      <vt:lpstr>La verdad acerca de  ‘e-learning 2</vt:lpstr>
      <vt:lpstr>PowerPoint Presentation</vt:lpstr>
      <vt:lpstr>Preguntas de reflexión</vt:lpstr>
    </vt:vector>
  </TitlesOfParts>
  <Company>robotica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</dc:creator>
  <cp:lastModifiedBy>Luis Tobias</cp:lastModifiedBy>
  <cp:revision>147</cp:revision>
  <dcterms:created xsi:type="dcterms:W3CDTF">2004-06-16T13:33:09Z</dcterms:created>
  <dcterms:modified xsi:type="dcterms:W3CDTF">2012-10-13T20:55:48Z</dcterms:modified>
</cp:coreProperties>
</file>