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5" r:id="rId5"/>
    <p:sldId id="266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grow.org/livestock/beef/treating-lameness-in-cattl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9D2844-1028-4CB5-978A-044D5787A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TT" dirty="0"/>
              <a:t>Preventative management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0F4D874-E738-4E2F-A707-67998D458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/>
              <a:t>To protect and preserve cattle hooves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5CBD70-4A68-44B9-B763-7CE9CEE33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664" y="1007166"/>
            <a:ext cx="4244671" cy="5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8865" y="961611"/>
            <a:ext cx="4991031" cy="4934778"/>
          </a:xfrm>
        </p:spPr>
        <p:txBody>
          <a:bodyPr>
            <a:normAutofit/>
          </a:bodyPr>
          <a:lstStyle/>
          <a:p>
            <a:r>
              <a:rPr lang="en-TT" dirty="0"/>
              <a:t>Preventative management in a herd requires knowing the prevalence of lameness and the animal group(s) affected.</a:t>
            </a:r>
          </a:p>
          <a:p>
            <a:r>
              <a:rPr lang="en-TT" dirty="0"/>
              <a:t>This can be determined using a lameness scoring system. </a:t>
            </a: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C79EF644-77FF-4367-98EA-5A4D03E46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699095"/>
              </p:ext>
            </p:extLst>
          </p:nvPr>
        </p:nvGraphicFramePr>
        <p:xfrm>
          <a:off x="6599583" y="166167"/>
          <a:ext cx="5274366" cy="6525665"/>
        </p:xfrm>
        <a:graphic>
          <a:graphicData uri="http://schemas.openxmlformats.org/drawingml/2006/table">
            <a:tbl>
              <a:tblPr firstRow="1" firstCol="1" bandRow="1"/>
              <a:tblGrid>
                <a:gridCol w="1758122">
                  <a:extLst>
                    <a:ext uri="{9D8B030D-6E8A-4147-A177-3AD203B41FA5}">
                      <a16:colId xmlns:a16="http://schemas.microsoft.com/office/drawing/2014/main" val="4123764876"/>
                    </a:ext>
                  </a:extLst>
                </a:gridCol>
                <a:gridCol w="1758122">
                  <a:extLst>
                    <a:ext uri="{9D8B030D-6E8A-4147-A177-3AD203B41FA5}">
                      <a16:colId xmlns:a16="http://schemas.microsoft.com/office/drawing/2014/main" val="1723554392"/>
                    </a:ext>
                  </a:extLst>
                </a:gridCol>
                <a:gridCol w="1758122">
                  <a:extLst>
                    <a:ext uri="{9D8B030D-6E8A-4147-A177-3AD203B41FA5}">
                      <a16:colId xmlns:a16="http://schemas.microsoft.com/office/drawing/2014/main" val="2365968257"/>
                    </a:ext>
                  </a:extLst>
                </a:gridCol>
              </a:tblGrid>
              <a:tr h="260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Lameness Score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Description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Criteria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91976"/>
                  </a:ext>
                </a:extLst>
              </a:tr>
              <a:tr h="615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T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cow stands and walks with a level back posture. Her gait is normal.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64616"/>
                  </a:ext>
                </a:extLst>
              </a:tr>
              <a:tr h="792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T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Mildly lame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cow stands with a level back posture, but develops an arched back posture while walking. Her gait is normal.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83091"/>
                  </a:ext>
                </a:extLst>
              </a:tr>
              <a:tr h="1147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Moderately lame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arched back posture is evident both while standing and walking. Her gain is affected and is best described as short striding with one or more limbs or feet.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29821"/>
                  </a:ext>
                </a:extLst>
              </a:tr>
              <a:tr h="1147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Lame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arched back posture is always evident and gait is best described as one deliberate step at a time. The cow favors one or more limbs or feet.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48800"/>
                  </a:ext>
                </a:extLst>
              </a:tr>
              <a:tr h="970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 lameness</a:t>
                      </a:r>
                      <a:endParaRPr lang="en-T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cow additionally demonstrates an inability or extreme reluctance to bear weight on one or more of her limbs or feet.</a:t>
                      </a:r>
                      <a:endParaRPr lang="en-T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9" marR="38229" marT="38229" marB="38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668817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CF0654F9-CBC9-48E1-B482-D552F5BA01FF}"/>
              </a:ext>
            </a:extLst>
          </p:cNvPr>
          <p:cNvSpPr/>
          <p:nvPr/>
        </p:nvSpPr>
        <p:spPr>
          <a:xfrm>
            <a:off x="5117592" y="3256720"/>
            <a:ext cx="978408" cy="172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49FC-58F3-4B1C-A702-69B64930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146313"/>
            <a:ext cx="10919791" cy="5711687"/>
          </a:xfrm>
        </p:spPr>
        <p:txBody>
          <a:bodyPr/>
          <a:lstStyle/>
          <a:p>
            <a:r>
              <a:rPr lang="en-TT" dirty="0"/>
              <a:t>There are several areas on the farm that can lead to bovine lameness. </a:t>
            </a:r>
          </a:p>
          <a:p>
            <a:r>
              <a:rPr lang="en-TT" dirty="0"/>
              <a:t>They include nutrition, feeding management, animal behavior, stress, cow comfort, and infrequent hoof trimming.</a:t>
            </a:r>
          </a:p>
          <a:p>
            <a:r>
              <a:rPr lang="en-TT" dirty="0"/>
              <a:t>Lameness is usually a multifactorial problem. Even though nutrition receives attention as being the main cause, other areas should be evaluated. </a:t>
            </a:r>
            <a:r>
              <a:rPr lang="en-TT" dirty="0">
                <a:hlinkClick r:id="rId2"/>
              </a:rPr>
              <a:t>http://igrow.org/livestock/beef/treating-lameness-in-cattle/</a:t>
            </a:r>
            <a:endParaRPr lang="en-TT" dirty="0"/>
          </a:p>
          <a:p>
            <a:pPr marL="0" indent="0">
              <a:buNone/>
            </a:pPr>
            <a:endParaRPr lang="en-TT" dirty="0"/>
          </a:p>
          <a:p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8087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FD95-4F7F-45E5-ACC8-5E4AE9C5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49" y="212035"/>
            <a:ext cx="10058402" cy="1219200"/>
          </a:xfrm>
        </p:spPr>
        <p:txBody>
          <a:bodyPr/>
          <a:lstStyle/>
          <a:p>
            <a:r>
              <a:rPr lang="en-TT" dirty="0"/>
              <a:t>Hoof trimming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21C4-9194-4130-80F7-A729C9E3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10" y="1523999"/>
            <a:ext cx="7349916" cy="5121965"/>
          </a:xfrm>
        </p:spPr>
        <p:txBody>
          <a:bodyPr>
            <a:normAutofit/>
          </a:bodyPr>
          <a:lstStyle/>
          <a:p>
            <a:r>
              <a:rPr lang="en-TT" sz="2000" dirty="0"/>
              <a:t>Regular hoof trimming may increase the functional life of a dairy cow by a lactation.</a:t>
            </a:r>
          </a:p>
          <a:p>
            <a:r>
              <a:rPr lang="en-TT" sz="2000" dirty="0"/>
              <a:t>Correctly trimming cow’s feet can give the claw stability and enable the cow to distribute weight equally between the claws.</a:t>
            </a:r>
          </a:p>
          <a:p>
            <a:r>
              <a:rPr lang="en-TT" sz="2000" dirty="0"/>
              <a:t>Routine trimming, which removes even small amounts of the horn from the sole, can stimulate horn producing tissues. </a:t>
            </a:r>
          </a:p>
          <a:p>
            <a:r>
              <a:rPr lang="en-TT" sz="2000" dirty="0"/>
              <a:t>This can accelerate production of a new healthy horn. It is recommended to trim feet at least once or twice a year. The ideal times would be once at dry-off and again around 100 days in milk.</a:t>
            </a:r>
          </a:p>
          <a:p>
            <a:endParaRPr lang="en-TT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6BFC8-D17F-4A45-BF51-B0F69F3DE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03" y="1523999"/>
            <a:ext cx="4110305" cy="39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22B3-3A58-4153-99D4-92F0628C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58" y="-157370"/>
            <a:ext cx="10058402" cy="1219200"/>
          </a:xfrm>
        </p:spPr>
        <p:txBody>
          <a:bodyPr/>
          <a:lstStyle/>
          <a:p>
            <a:r>
              <a:rPr lang="en-TT" dirty="0"/>
              <a:t>Stall comfort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1EEE-ABBC-477D-ABD1-5BC719DC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58" y="1179443"/>
            <a:ext cx="6562999" cy="4775753"/>
          </a:xfrm>
        </p:spPr>
        <p:txBody>
          <a:bodyPr>
            <a:normAutofit/>
          </a:bodyPr>
          <a:lstStyle/>
          <a:p>
            <a:r>
              <a:rPr lang="en-TT" sz="2000" dirty="0"/>
              <a:t>Adequate stall space should be provided to allow reclining and ruminating for about 10 to 14 hours per day. </a:t>
            </a:r>
          </a:p>
          <a:p>
            <a:r>
              <a:rPr lang="en-TT" sz="2000" dirty="0"/>
              <a:t>The dimensions of the stall must be proper for the size of the animal that is being housed.</a:t>
            </a:r>
          </a:p>
          <a:p>
            <a:r>
              <a:rPr lang="en-TT" sz="2000" dirty="0"/>
              <a:t>Large cows need a stall length of seven to eight feet. </a:t>
            </a:r>
          </a:p>
          <a:p>
            <a:r>
              <a:rPr lang="en-TT" sz="2000" dirty="0"/>
              <a:t>Soft bedding is essential. Sand is optimal stall bedding, providing cows comfort and traction.</a:t>
            </a:r>
          </a:p>
          <a:p>
            <a:r>
              <a:rPr lang="en-TT" sz="2000" dirty="0"/>
              <a:t>In addition, sand must be free of small stones, which can penetrate the sole horn.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F73C6-DF09-4F4A-8833-A6DF4F5A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355" y="1744007"/>
            <a:ext cx="4490920" cy="33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9573-9D45-41EC-94A3-2CB9F5C4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" y="-238540"/>
            <a:ext cx="10058402" cy="1219200"/>
          </a:xfrm>
        </p:spPr>
        <p:txBody>
          <a:bodyPr/>
          <a:lstStyle/>
          <a:p>
            <a:r>
              <a:rPr lang="en-TT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A7381F-FDF1-49DA-B709-FE15A63E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8" y="1152939"/>
            <a:ext cx="7268818" cy="4721916"/>
          </a:xfrm>
        </p:spPr>
        <p:txBody>
          <a:bodyPr>
            <a:normAutofit lnSpcReduction="10000"/>
          </a:bodyPr>
          <a:lstStyle/>
          <a:p>
            <a:r>
              <a:rPr lang="en-TT" dirty="0"/>
              <a:t>There are several areas in nutrition that can help reduce the risk of foot problems. </a:t>
            </a:r>
          </a:p>
          <a:p>
            <a:r>
              <a:rPr lang="en-TT" dirty="0"/>
              <a:t>They include carbohydrates, protein, trace minerals, and vitamins.</a:t>
            </a:r>
          </a:p>
          <a:p>
            <a:r>
              <a:rPr lang="en-TT" dirty="0"/>
              <a:t>Formulating the ideal ration to maintain good hoof health is not always enough.</a:t>
            </a:r>
          </a:p>
          <a:p>
            <a:r>
              <a:rPr lang="en-TT" dirty="0"/>
              <a:t>Nutrition should be weighed along with other factors in preventing bovine lameness from being a herd problem.</a:t>
            </a:r>
          </a:p>
          <a:p>
            <a:pPr marL="0" indent="0">
              <a:buNone/>
            </a:pPr>
            <a:br>
              <a:rPr lang="en-TT" dirty="0"/>
            </a:br>
            <a:endParaRPr lang="en-T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C7A573-22F4-4A01-982D-4B244A8D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42" y="1968879"/>
            <a:ext cx="3415540" cy="2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A60B-C1CF-4320-93B1-6A62893C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TT" dirty="0"/>
              <a:t> Nutrient guidelines for high producing dairy cattle that help prevent lameness.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7321D7-CE70-448C-AFF8-D865BA3B8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185338"/>
              </p:ext>
            </p:extLst>
          </p:nvPr>
        </p:nvGraphicFramePr>
        <p:xfrm>
          <a:off x="3193774" y="1600413"/>
          <a:ext cx="5421436" cy="5065436"/>
        </p:xfrm>
        <a:graphic>
          <a:graphicData uri="http://schemas.openxmlformats.org/drawingml/2006/table">
            <a:tbl>
              <a:tblPr firstRow="1" firstCol="1" bandRow="1"/>
              <a:tblGrid>
                <a:gridCol w="1355359">
                  <a:extLst>
                    <a:ext uri="{9D8B030D-6E8A-4147-A177-3AD203B41FA5}">
                      <a16:colId xmlns:a16="http://schemas.microsoft.com/office/drawing/2014/main" val="2261469365"/>
                    </a:ext>
                  </a:extLst>
                </a:gridCol>
                <a:gridCol w="1355359">
                  <a:extLst>
                    <a:ext uri="{9D8B030D-6E8A-4147-A177-3AD203B41FA5}">
                      <a16:colId xmlns:a16="http://schemas.microsoft.com/office/drawing/2014/main" val="336805398"/>
                    </a:ext>
                  </a:extLst>
                </a:gridCol>
                <a:gridCol w="1355359">
                  <a:extLst>
                    <a:ext uri="{9D8B030D-6E8A-4147-A177-3AD203B41FA5}">
                      <a16:colId xmlns:a16="http://schemas.microsoft.com/office/drawing/2014/main" val="1390775461"/>
                    </a:ext>
                  </a:extLst>
                </a:gridCol>
                <a:gridCol w="1355359">
                  <a:extLst>
                    <a:ext uri="{9D8B030D-6E8A-4147-A177-3AD203B41FA5}">
                      <a16:colId xmlns:a16="http://schemas.microsoft.com/office/drawing/2014/main" val="3222357470"/>
                    </a:ext>
                  </a:extLst>
                </a:gridCol>
              </a:tblGrid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of lactation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2388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</a:t>
                      </a:r>
                      <a:r>
                        <a:rPr lang="en-TT" sz="800" baseline="300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40346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Crude protein, %DM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16-17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15-16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17535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Soluble protein, %CP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32-36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45291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Degradable protein, %</a:t>
                      </a: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CP</a:t>
                      </a:r>
                      <a:endParaRPr lang="en-T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62-66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62-66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62-66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66989"/>
                  </a:ext>
                </a:extLst>
              </a:tr>
              <a:tr h="37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Undegradable protein, %CP</a:t>
                      </a:r>
                      <a:r>
                        <a:rPr lang="en-TT" sz="800" baseline="300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89980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Forage NDF, %DM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21-24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25-26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38341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NDF, %DM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28-32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33-35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53014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NFC, %DM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32-38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61093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Copper, ppm</a:t>
                      </a:r>
                      <a:r>
                        <a:rPr lang="en-TT" sz="800" baseline="300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11-25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11-25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11-25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21352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Zinc, ppm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786990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Vitamin A, IU/lb. DM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3500-4500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3500-4500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3500-4500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73662"/>
                  </a:ext>
                </a:extLst>
              </a:tr>
              <a:tr h="226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Vitamin E, IU/lb. DM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en-T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25648"/>
                  </a:ext>
                </a:extLst>
              </a:tr>
              <a:tr h="197529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Source: Dairy Reference Manual, NRAES-63.</a:t>
                      </a:r>
                      <a:b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 Table refers to milk production equivalent to a Dairy Herd Improvement rolling herd average of 18,000 pounds of 4 percent fat-corrected milk.</a:t>
                      </a:r>
                      <a:b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TT" sz="800" baseline="30000" dirty="0" err="1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TT" sz="800" dirty="0" err="1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Refers</a:t>
                      </a: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cows approximately the first 15 weeks of lactation. If cows fresh less than four weeks are kept in a separate group or fed individually, or if laminitis is encountered in first-calf heifers, use the following modified specifications: crude protein, 19%; undegradable intake protein, 38%; forage neutral detergent fiber, 24%; minerals, the higher levels indicated in the table. Dry matter intake during the first month may range from 2.2% body weight at calving to 2.8% body weight at 14 days and 3.3% body weight at 30 days.</a:t>
                      </a:r>
                      <a:b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TT" sz="800" baseline="30000" dirty="0" err="1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TT" sz="800" dirty="0" err="1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more than one high-protein ingredient to meet undegradable protein intake needs. Often lysine and sometimes methionine are the most limiting amino acid.</a:t>
                      </a:r>
                      <a:b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TT" sz="800" baseline="30000" dirty="0" err="1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TT" sz="800" dirty="0" err="1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higher copper levels when low-serum copper occurs on rations containing usual levels of 10 to 12 ppm. Induced copper deficiency may result from excessive intake of iron, manganese, molybdenum, and </a:t>
                      </a:r>
                      <a:r>
                        <a:rPr lang="en-TT" sz="800" dirty="0" err="1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r>
                        <a:rPr lang="en-TT" sz="800" dirty="0">
                          <a:solidFill>
                            <a:srgbClr val="843C0C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T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39" marR="36139" marT="36139" marB="361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2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A405-BAD1-4966-B42C-991415C4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3" y="266700"/>
            <a:ext cx="10058402" cy="1219200"/>
          </a:xfrm>
        </p:spPr>
        <p:txBody>
          <a:bodyPr/>
          <a:lstStyle/>
          <a:p>
            <a:r>
              <a:rPr lang="en-TT" dirty="0"/>
              <a:t>Behaviour and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9BD0-C1C0-4443-89F1-803C0667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65" y="1485900"/>
            <a:ext cx="7787240" cy="4661453"/>
          </a:xfrm>
        </p:spPr>
        <p:txBody>
          <a:bodyPr>
            <a:normAutofit/>
          </a:bodyPr>
          <a:lstStyle/>
          <a:p>
            <a:r>
              <a:rPr lang="en-TT" dirty="0"/>
              <a:t>Dairy cows should be allowed to lie down 10 to 14 hours per day. </a:t>
            </a:r>
          </a:p>
          <a:p>
            <a:r>
              <a:rPr lang="en-TT" dirty="0"/>
              <a:t>Their lying time can be reduced because of poorly designed housing or stalls that are uncomfortable or too few in number.</a:t>
            </a:r>
          </a:p>
          <a:p>
            <a:r>
              <a:rPr lang="en-TT" dirty="0"/>
              <a:t>Prolonged standing causes sore feet that can become susceptible to disease.</a:t>
            </a:r>
          </a:p>
          <a:p>
            <a:r>
              <a:rPr lang="en-TT" dirty="0"/>
              <a:t>Exercise is important for stimulating blood flow through the feet and keeping the tissues healthy.</a:t>
            </a:r>
          </a:p>
          <a:p>
            <a:endParaRPr lang="en-TT" dirty="0"/>
          </a:p>
          <a:p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A5605-01C1-4C44-8344-EF291F8BE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11" y="1883465"/>
            <a:ext cx="3227064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EADE-E2DB-4B18-9E61-97B588F7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50" y="1369529"/>
            <a:ext cx="10596699" cy="5232124"/>
          </a:xfrm>
        </p:spPr>
        <p:txBody>
          <a:bodyPr>
            <a:normAutofit/>
          </a:bodyPr>
          <a:lstStyle/>
          <a:p>
            <a:r>
              <a:rPr lang="en-TT" dirty="0"/>
              <a:t>Too little exercise can cause sluggish blood flow, edema, and swelling. </a:t>
            </a:r>
          </a:p>
          <a:p>
            <a:r>
              <a:rPr lang="en-TT" dirty="0"/>
              <a:t>Too much exercise and concussion on concrete floors, especially for heifers that have been on pasture, can cause trauma and mechanical damage and a greater incidence of sole ulceration.</a:t>
            </a:r>
          </a:p>
          <a:p>
            <a:r>
              <a:rPr lang="en-TT" dirty="0"/>
              <a:t>Preventing laminitis in heifers may consist of a separate heifer group where animals are acclimated to their new environment allowing for increased resting time and minimized aggression.</a:t>
            </a:r>
          </a:p>
        </p:txBody>
      </p:sp>
    </p:spTree>
    <p:extLst>
      <p:ext uri="{BB962C8B-B14F-4D97-AF65-F5344CB8AC3E}">
        <p14:creationId xmlns:p14="http://schemas.microsoft.com/office/powerpoint/2010/main" val="26200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113</TotalTime>
  <Words>639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Segoe Print</vt:lpstr>
      <vt:lpstr>Times New Roman</vt:lpstr>
      <vt:lpstr>Wingdings</vt:lpstr>
      <vt:lpstr>Nature Illustration 16x9</vt:lpstr>
      <vt:lpstr>Preventative management </vt:lpstr>
      <vt:lpstr>PowerPoint Presentation</vt:lpstr>
      <vt:lpstr>PowerPoint Presentation</vt:lpstr>
      <vt:lpstr>Hoof trimming</vt:lpstr>
      <vt:lpstr>Stall comfort</vt:lpstr>
      <vt:lpstr>Nutrition</vt:lpstr>
      <vt:lpstr> Nutrient guidelines for high producing dairy cattle that help prevent lameness.</vt:lpstr>
      <vt:lpstr>Behaviour and stress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</dc:title>
  <dc:creator>c m</dc:creator>
  <cp:lastModifiedBy>c m</cp:lastModifiedBy>
  <cp:revision>9</cp:revision>
  <dcterms:created xsi:type="dcterms:W3CDTF">2017-11-25T21:13:09Z</dcterms:created>
  <dcterms:modified xsi:type="dcterms:W3CDTF">2017-11-25T23:06:21Z</dcterms:modified>
</cp:coreProperties>
</file>