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59" r:id="rId4"/>
    <p:sldId id="262" r:id="rId5"/>
    <p:sldId id="261" r:id="rId6"/>
    <p:sldId id="265" r:id="rId7"/>
    <p:sldId id="266" r:id="rId8"/>
    <p:sldId id="267" r:id="rId9"/>
    <p:sldId id="269" r:id="rId10"/>
    <p:sldId id="268"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11/25/2017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11/25/2017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11/25/2017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11/25/2017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11/25/2017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developmentvet.aun.edu.eg/animal%20surgery/L_21e.ht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Hoof care-Treatment</a:t>
            </a:r>
          </a:p>
        </p:txBody>
      </p:sp>
      <p:sp>
        <p:nvSpPr>
          <p:cNvPr id="3" name="Subtitle 2"/>
          <p:cNvSpPr>
            <a:spLocks noGrp="1"/>
          </p:cNvSpPr>
          <p:nvPr>
            <p:ph type="subTitle" idx="1"/>
          </p:nvPr>
        </p:nvSpPr>
        <p:spPr/>
        <p:txBody>
          <a:bodyPr/>
          <a:lstStyle/>
          <a:p>
            <a:r>
              <a:rPr lang="en-US" dirty="0"/>
              <a:t>In cattle</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6829-7608-4216-B4DA-30A51468981B}"/>
              </a:ext>
            </a:extLst>
          </p:cNvPr>
          <p:cNvSpPr>
            <a:spLocks noGrp="1"/>
          </p:cNvSpPr>
          <p:nvPr>
            <p:ph type="title"/>
          </p:nvPr>
        </p:nvSpPr>
        <p:spPr>
          <a:xfrm>
            <a:off x="137560" y="107674"/>
            <a:ext cx="10058402" cy="1219200"/>
          </a:xfrm>
        </p:spPr>
        <p:txBody>
          <a:bodyPr/>
          <a:lstStyle/>
          <a:p>
            <a:pPr marL="571500" indent="-571500">
              <a:buFont typeface="Wingdings" panose="05000000000000000000" pitchFamily="2" charset="2"/>
              <a:buChar char="q"/>
            </a:pPr>
            <a:r>
              <a:rPr lang="en-TT" dirty="0"/>
              <a:t>Sole Ulcers</a:t>
            </a:r>
          </a:p>
        </p:txBody>
      </p:sp>
      <p:sp>
        <p:nvSpPr>
          <p:cNvPr id="3" name="Content Placeholder 2">
            <a:extLst>
              <a:ext uri="{FF2B5EF4-FFF2-40B4-BE49-F238E27FC236}">
                <a16:creationId xmlns:a16="http://schemas.microsoft.com/office/drawing/2014/main" id="{F5B0AFB9-9B5A-4043-9B7D-89224D74E99D}"/>
              </a:ext>
            </a:extLst>
          </p:cNvPr>
          <p:cNvSpPr>
            <a:spLocks noGrp="1"/>
          </p:cNvSpPr>
          <p:nvPr>
            <p:ph idx="1"/>
          </p:nvPr>
        </p:nvSpPr>
        <p:spPr>
          <a:xfrm>
            <a:off x="296585" y="1540566"/>
            <a:ext cx="7137884" cy="4229100"/>
          </a:xfrm>
        </p:spPr>
        <p:txBody>
          <a:bodyPr>
            <a:normAutofit fontScale="92500"/>
          </a:bodyPr>
          <a:lstStyle/>
          <a:p>
            <a:r>
              <a:rPr lang="en-TT" dirty="0"/>
              <a:t>Initial treatment of sole ulcers is to relieve the pressure on the ulcer. </a:t>
            </a:r>
          </a:p>
          <a:p>
            <a:r>
              <a:rPr lang="en-TT" dirty="0"/>
              <a:t>Therapeutic trimming consists of paring out the affected area around the ulcerated sole or lesion, which helps to relieve pressure and allows healing to occur. </a:t>
            </a:r>
          </a:p>
          <a:p>
            <a:r>
              <a:rPr lang="en-TT" dirty="0"/>
              <a:t>Topical application of copper sulphate and/or astringents followed by bandaging is necessary to control infection and prevent regrowth of the granulation tissue.</a:t>
            </a:r>
          </a:p>
        </p:txBody>
      </p:sp>
      <p:pic>
        <p:nvPicPr>
          <p:cNvPr id="4" name="Picture 3">
            <a:extLst>
              <a:ext uri="{FF2B5EF4-FFF2-40B4-BE49-F238E27FC236}">
                <a16:creationId xmlns:a16="http://schemas.microsoft.com/office/drawing/2014/main" id="{0CCFF9D4-7E15-4522-AD23-7F3DDD2D0054}"/>
              </a:ext>
            </a:extLst>
          </p:cNvPr>
          <p:cNvPicPr>
            <a:picLocks noChangeAspect="1"/>
          </p:cNvPicPr>
          <p:nvPr/>
        </p:nvPicPr>
        <p:blipFill>
          <a:blip r:embed="rId2"/>
          <a:stretch>
            <a:fillRect/>
          </a:stretch>
        </p:blipFill>
        <p:spPr>
          <a:xfrm>
            <a:off x="8561070" y="1628266"/>
            <a:ext cx="2801083" cy="3243358"/>
          </a:xfrm>
          <a:prstGeom prst="rect">
            <a:avLst/>
          </a:prstGeom>
        </p:spPr>
      </p:pic>
    </p:spTree>
    <p:extLst>
      <p:ext uri="{BB962C8B-B14F-4D97-AF65-F5344CB8AC3E}">
        <p14:creationId xmlns:p14="http://schemas.microsoft.com/office/powerpoint/2010/main" val="37180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49CF-A371-4565-BD1B-72CD13B67BFA}"/>
              </a:ext>
            </a:extLst>
          </p:cNvPr>
          <p:cNvSpPr>
            <a:spLocks noGrp="1"/>
          </p:cNvSpPr>
          <p:nvPr>
            <p:ph type="title"/>
          </p:nvPr>
        </p:nvSpPr>
        <p:spPr>
          <a:xfrm>
            <a:off x="207962" y="0"/>
            <a:ext cx="10058402" cy="1219200"/>
          </a:xfrm>
        </p:spPr>
        <p:txBody>
          <a:bodyPr/>
          <a:lstStyle/>
          <a:p>
            <a:pPr marL="571500" indent="-571500">
              <a:buFont typeface="Wingdings" panose="05000000000000000000" pitchFamily="2" charset="2"/>
              <a:buChar char="q"/>
            </a:pPr>
            <a:r>
              <a:rPr lang="en-TT" dirty="0"/>
              <a:t>Digital Dermatitis</a:t>
            </a:r>
          </a:p>
        </p:txBody>
      </p:sp>
      <p:sp>
        <p:nvSpPr>
          <p:cNvPr id="3" name="Content Placeholder 2">
            <a:extLst>
              <a:ext uri="{FF2B5EF4-FFF2-40B4-BE49-F238E27FC236}">
                <a16:creationId xmlns:a16="http://schemas.microsoft.com/office/drawing/2014/main" id="{E677DDEA-CE04-478A-A3F1-77387DC12A96}"/>
              </a:ext>
            </a:extLst>
          </p:cNvPr>
          <p:cNvSpPr>
            <a:spLocks noGrp="1"/>
          </p:cNvSpPr>
          <p:nvPr>
            <p:ph idx="1"/>
          </p:nvPr>
        </p:nvSpPr>
        <p:spPr>
          <a:xfrm>
            <a:off x="221614" y="1731533"/>
            <a:ext cx="7004366" cy="4395788"/>
          </a:xfrm>
        </p:spPr>
        <p:txBody>
          <a:bodyPr>
            <a:normAutofit fontScale="92500"/>
          </a:bodyPr>
          <a:lstStyle/>
          <a:p>
            <a:r>
              <a:rPr lang="en-TT" dirty="0"/>
              <a:t>There are no treatments labelled for this condition since the specific cause of foot wart is unknown, thus the use of drugs requires a label and instructions from a veterinarian.</a:t>
            </a:r>
          </a:p>
          <a:p>
            <a:r>
              <a:rPr lang="en-TT" dirty="0"/>
              <a:t>In the initial stage of the disease, because of the pain, allowing animals to walk normally is critical. </a:t>
            </a:r>
          </a:p>
          <a:p>
            <a:r>
              <a:rPr lang="en-TT" dirty="0"/>
              <a:t>This means treatment of the infected area by removing debris from the specific lesion plus using a topical application of caustic chemicals and/or antibiotics.</a:t>
            </a:r>
          </a:p>
          <a:p>
            <a:endParaRPr lang="en-TT" dirty="0"/>
          </a:p>
          <a:p>
            <a:endParaRPr lang="en-TT" dirty="0"/>
          </a:p>
        </p:txBody>
      </p:sp>
      <p:pic>
        <p:nvPicPr>
          <p:cNvPr id="4" name="Picture 3">
            <a:extLst>
              <a:ext uri="{FF2B5EF4-FFF2-40B4-BE49-F238E27FC236}">
                <a16:creationId xmlns:a16="http://schemas.microsoft.com/office/drawing/2014/main" id="{3E916AC5-D574-44FF-A2BD-C3E047693904}"/>
              </a:ext>
            </a:extLst>
          </p:cNvPr>
          <p:cNvPicPr>
            <a:picLocks noChangeAspect="1"/>
          </p:cNvPicPr>
          <p:nvPr/>
        </p:nvPicPr>
        <p:blipFill>
          <a:blip r:embed="rId2"/>
          <a:stretch>
            <a:fillRect/>
          </a:stretch>
        </p:blipFill>
        <p:spPr>
          <a:xfrm>
            <a:off x="9589770" y="3251583"/>
            <a:ext cx="2474278" cy="3389247"/>
          </a:xfrm>
          <a:prstGeom prst="rect">
            <a:avLst/>
          </a:prstGeom>
        </p:spPr>
      </p:pic>
      <p:pic>
        <p:nvPicPr>
          <p:cNvPr id="5" name="Picture 4">
            <a:extLst>
              <a:ext uri="{FF2B5EF4-FFF2-40B4-BE49-F238E27FC236}">
                <a16:creationId xmlns:a16="http://schemas.microsoft.com/office/drawing/2014/main" id="{CE3893A3-4F17-4207-A169-8AE9399AC949}"/>
              </a:ext>
            </a:extLst>
          </p:cNvPr>
          <p:cNvPicPr>
            <a:picLocks noChangeAspect="1"/>
          </p:cNvPicPr>
          <p:nvPr/>
        </p:nvPicPr>
        <p:blipFill>
          <a:blip r:embed="rId3"/>
          <a:stretch>
            <a:fillRect/>
          </a:stretch>
        </p:blipFill>
        <p:spPr>
          <a:xfrm>
            <a:off x="7681446" y="1219200"/>
            <a:ext cx="1908324" cy="2710227"/>
          </a:xfrm>
          <a:prstGeom prst="rect">
            <a:avLst/>
          </a:prstGeom>
        </p:spPr>
      </p:pic>
    </p:spTree>
    <p:extLst>
      <p:ext uri="{BB962C8B-B14F-4D97-AF65-F5344CB8AC3E}">
        <p14:creationId xmlns:p14="http://schemas.microsoft.com/office/powerpoint/2010/main" val="16869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2BA2-253E-432B-AD92-ACA2FF55907E}"/>
              </a:ext>
            </a:extLst>
          </p:cNvPr>
          <p:cNvSpPr>
            <a:spLocks noGrp="1"/>
          </p:cNvSpPr>
          <p:nvPr>
            <p:ph type="title"/>
          </p:nvPr>
        </p:nvSpPr>
        <p:spPr>
          <a:xfrm>
            <a:off x="493712" y="179070"/>
            <a:ext cx="10058402" cy="1219200"/>
          </a:xfrm>
        </p:spPr>
        <p:txBody>
          <a:bodyPr/>
          <a:lstStyle/>
          <a:p>
            <a:r>
              <a:rPr lang="en-TT" dirty="0"/>
              <a:t>White line disease</a:t>
            </a:r>
          </a:p>
        </p:txBody>
      </p:sp>
      <p:sp>
        <p:nvSpPr>
          <p:cNvPr id="3" name="Content Placeholder 2">
            <a:extLst>
              <a:ext uri="{FF2B5EF4-FFF2-40B4-BE49-F238E27FC236}">
                <a16:creationId xmlns:a16="http://schemas.microsoft.com/office/drawing/2014/main" id="{7B3B3C7A-A04C-4DEC-AF88-A4C13786A299}"/>
              </a:ext>
            </a:extLst>
          </p:cNvPr>
          <p:cNvSpPr>
            <a:spLocks noGrp="1"/>
          </p:cNvSpPr>
          <p:nvPr>
            <p:ph idx="1"/>
          </p:nvPr>
        </p:nvSpPr>
        <p:spPr>
          <a:xfrm>
            <a:off x="493712" y="1611630"/>
            <a:ext cx="6284278" cy="4381500"/>
          </a:xfrm>
        </p:spPr>
        <p:txBody>
          <a:bodyPr>
            <a:normAutofit fontScale="85000" lnSpcReduction="10000"/>
          </a:bodyPr>
          <a:lstStyle/>
          <a:p>
            <a:r>
              <a:rPr lang="en-TT" sz="2000" dirty="0"/>
              <a:t>The objective is to functionally trim the claw, remove weight from the injured (usually outer) claw, and remove sufficient wall surrounding a lesion to expose healthy horn at the borders of the lesion.</a:t>
            </a:r>
          </a:p>
          <a:p>
            <a:r>
              <a:rPr lang="en-TT" sz="2000" dirty="0"/>
              <a:t>The heel of the affected claw should be trimmed level or lower than the sound claw, providing the sole does not become too thin. Affected claws should be blocked if this is not possible.</a:t>
            </a:r>
          </a:p>
          <a:p>
            <a:r>
              <a:rPr lang="en-TT" sz="2000" dirty="0"/>
              <a:t>Severely affected animals should be housed on a bedded pack until they have recovered.</a:t>
            </a:r>
          </a:p>
          <a:p>
            <a:r>
              <a:rPr lang="en-TT" sz="2000" dirty="0"/>
              <a:t>Animals receiving a block should be re-examined in 4–5 weeks, with the block removed if healing has occurred, or replaced for an additional 4–5 weeks if more time is needed. </a:t>
            </a:r>
          </a:p>
          <a:p>
            <a:endParaRPr lang="en-TT" sz="2000" dirty="0"/>
          </a:p>
        </p:txBody>
      </p:sp>
      <p:pic>
        <p:nvPicPr>
          <p:cNvPr id="5" name="Picture 4">
            <a:extLst>
              <a:ext uri="{FF2B5EF4-FFF2-40B4-BE49-F238E27FC236}">
                <a16:creationId xmlns:a16="http://schemas.microsoft.com/office/drawing/2014/main" id="{65A56E48-228F-4CF5-946B-99A3628803BE}"/>
              </a:ext>
            </a:extLst>
          </p:cNvPr>
          <p:cNvPicPr>
            <a:picLocks noChangeAspect="1"/>
          </p:cNvPicPr>
          <p:nvPr/>
        </p:nvPicPr>
        <p:blipFill>
          <a:blip r:embed="rId2"/>
          <a:stretch>
            <a:fillRect/>
          </a:stretch>
        </p:blipFill>
        <p:spPr>
          <a:xfrm>
            <a:off x="7422493" y="1498490"/>
            <a:ext cx="1999803" cy="2393569"/>
          </a:xfrm>
          <a:prstGeom prst="rect">
            <a:avLst/>
          </a:prstGeom>
        </p:spPr>
      </p:pic>
      <p:pic>
        <p:nvPicPr>
          <p:cNvPr id="7" name="Picture 6">
            <a:extLst>
              <a:ext uri="{FF2B5EF4-FFF2-40B4-BE49-F238E27FC236}">
                <a16:creationId xmlns:a16="http://schemas.microsoft.com/office/drawing/2014/main" id="{ECE06362-A3E2-493E-82E5-2AC31011102B}"/>
              </a:ext>
            </a:extLst>
          </p:cNvPr>
          <p:cNvPicPr>
            <a:picLocks noChangeAspect="1"/>
          </p:cNvPicPr>
          <p:nvPr/>
        </p:nvPicPr>
        <p:blipFill>
          <a:blip r:embed="rId3"/>
          <a:stretch>
            <a:fillRect/>
          </a:stretch>
        </p:blipFill>
        <p:spPr>
          <a:xfrm>
            <a:off x="8422394" y="4083574"/>
            <a:ext cx="3402496" cy="2551872"/>
          </a:xfrm>
          <a:prstGeom prst="rect">
            <a:avLst/>
          </a:prstGeom>
        </p:spPr>
      </p:pic>
    </p:spTree>
    <p:extLst>
      <p:ext uri="{BB962C8B-B14F-4D97-AF65-F5344CB8AC3E}">
        <p14:creationId xmlns:p14="http://schemas.microsoft.com/office/powerpoint/2010/main" val="13905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7E2D-2F56-4B5D-8913-C0AC9FB5818F}"/>
              </a:ext>
            </a:extLst>
          </p:cNvPr>
          <p:cNvSpPr>
            <a:spLocks noGrp="1"/>
          </p:cNvSpPr>
          <p:nvPr>
            <p:ph type="title"/>
          </p:nvPr>
        </p:nvSpPr>
        <p:spPr/>
        <p:txBody>
          <a:bodyPr/>
          <a:lstStyle/>
          <a:p>
            <a:pPr marL="571500" indent="-571500">
              <a:buFont typeface="Wingdings" panose="05000000000000000000" pitchFamily="2" charset="2"/>
              <a:buChar char="q"/>
            </a:pPr>
            <a:r>
              <a:rPr lang="en-TT" dirty="0"/>
              <a:t>Wall cracks</a:t>
            </a:r>
          </a:p>
        </p:txBody>
      </p:sp>
      <p:sp>
        <p:nvSpPr>
          <p:cNvPr id="3" name="Content Placeholder 2">
            <a:extLst>
              <a:ext uri="{FF2B5EF4-FFF2-40B4-BE49-F238E27FC236}">
                <a16:creationId xmlns:a16="http://schemas.microsoft.com/office/drawing/2014/main" id="{DD852AE7-BAF6-4130-919A-B1339B9E03B2}"/>
              </a:ext>
            </a:extLst>
          </p:cNvPr>
          <p:cNvSpPr>
            <a:spLocks noGrp="1"/>
          </p:cNvSpPr>
          <p:nvPr>
            <p:ph idx="1"/>
          </p:nvPr>
        </p:nvSpPr>
        <p:spPr>
          <a:xfrm>
            <a:off x="323092" y="1765852"/>
            <a:ext cx="7336664" cy="4229100"/>
          </a:xfrm>
        </p:spPr>
        <p:txBody>
          <a:bodyPr/>
          <a:lstStyle/>
          <a:p>
            <a:r>
              <a:rPr lang="en-TT" dirty="0">
                <a:hlinkClick r:id="rId2"/>
              </a:rPr>
              <a:t>http://www.developmentvet.aun.edu.eg/animal%20surgery/L_21e.htm</a:t>
            </a:r>
            <a:endParaRPr lang="en-TT" dirty="0"/>
          </a:p>
          <a:p>
            <a:pPr marL="0" indent="0">
              <a:buNone/>
            </a:pPr>
            <a:endParaRPr lang="en-TT" dirty="0"/>
          </a:p>
        </p:txBody>
      </p:sp>
      <p:pic>
        <p:nvPicPr>
          <p:cNvPr id="4" name="Picture 3">
            <a:extLst>
              <a:ext uri="{FF2B5EF4-FFF2-40B4-BE49-F238E27FC236}">
                <a16:creationId xmlns:a16="http://schemas.microsoft.com/office/drawing/2014/main" id="{42CBADE0-DA51-41DD-8B88-4C3525E8E406}"/>
              </a:ext>
            </a:extLst>
          </p:cNvPr>
          <p:cNvPicPr>
            <a:picLocks noChangeAspect="1"/>
          </p:cNvPicPr>
          <p:nvPr/>
        </p:nvPicPr>
        <p:blipFill>
          <a:blip r:embed="rId3"/>
          <a:stretch>
            <a:fillRect/>
          </a:stretch>
        </p:blipFill>
        <p:spPr>
          <a:xfrm>
            <a:off x="6955735" y="2714004"/>
            <a:ext cx="3142422" cy="1631642"/>
          </a:xfrm>
          <a:prstGeom prst="rect">
            <a:avLst/>
          </a:prstGeom>
        </p:spPr>
      </p:pic>
      <p:pic>
        <p:nvPicPr>
          <p:cNvPr id="5" name="Picture 4">
            <a:extLst>
              <a:ext uri="{FF2B5EF4-FFF2-40B4-BE49-F238E27FC236}">
                <a16:creationId xmlns:a16="http://schemas.microsoft.com/office/drawing/2014/main" id="{FB0736C7-3AE9-42E2-94EB-00025374B834}"/>
              </a:ext>
            </a:extLst>
          </p:cNvPr>
          <p:cNvPicPr>
            <a:picLocks noChangeAspect="1"/>
          </p:cNvPicPr>
          <p:nvPr/>
        </p:nvPicPr>
        <p:blipFill>
          <a:blip r:embed="rId4"/>
          <a:stretch>
            <a:fillRect/>
          </a:stretch>
        </p:blipFill>
        <p:spPr>
          <a:xfrm>
            <a:off x="8726486" y="4495336"/>
            <a:ext cx="3142422" cy="2080627"/>
          </a:xfrm>
          <a:prstGeom prst="rect">
            <a:avLst/>
          </a:prstGeom>
        </p:spPr>
      </p:pic>
    </p:spTree>
    <p:extLst>
      <p:ext uri="{BB962C8B-B14F-4D97-AF65-F5344CB8AC3E}">
        <p14:creationId xmlns:p14="http://schemas.microsoft.com/office/powerpoint/2010/main" val="384949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29109" y="1314450"/>
            <a:ext cx="6236733" cy="4229100"/>
          </a:xfrm>
        </p:spPr>
        <p:txBody>
          <a:bodyPr>
            <a:normAutofit lnSpcReduction="10000"/>
          </a:bodyPr>
          <a:lstStyle/>
          <a:p>
            <a:pPr algn="just"/>
            <a:r>
              <a:rPr lang="en-TT" dirty="0"/>
              <a:t>Treatments can consist of hoof trimming, foot baths, and/or topical applications. </a:t>
            </a:r>
          </a:p>
          <a:p>
            <a:pPr algn="just"/>
            <a:r>
              <a:rPr lang="en-TT" dirty="0"/>
              <a:t>Depending on the problem, a veterinarian and hoof trimmer should be consulted as to the best method of treatment.</a:t>
            </a:r>
          </a:p>
          <a:p>
            <a:pPr algn="just"/>
            <a:r>
              <a:rPr lang="en-TT" dirty="0"/>
              <a:t>A combination of several treatment protocols may be necessary to correct individual and herd problems</a:t>
            </a:r>
            <a:endParaRPr dirty="0"/>
          </a:p>
        </p:txBody>
      </p:sp>
      <p:pic>
        <p:nvPicPr>
          <p:cNvPr id="1028" name="Picture 4" descr="Image result for vet trimming cow foot cartoon">
            <a:extLst>
              <a:ext uri="{FF2B5EF4-FFF2-40B4-BE49-F238E27FC236}">
                <a16:creationId xmlns:a16="http://schemas.microsoft.com/office/drawing/2014/main" id="{9606B868-D73C-4D07-A60A-9791C8A36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252" y="1894196"/>
            <a:ext cx="3946639" cy="306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8B15-B42A-47F4-8026-E43637D10135}"/>
              </a:ext>
            </a:extLst>
          </p:cNvPr>
          <p:cNvSpPr>
            <a:spLocks noGrp="1"/>
          </p:cNvSpPr>
          <p:nvPr>
            <p:ph type="title"/>
          </p:nvPr>
        </p:nvSpPr>
        <p:spPr>
          <a:xfrm>
            <a:off x="285193" y="531329"/>
            <a:ext cx="10058402" cy="1219200"/>
          </a:xfrm>
        </p:spPr>
        <p:txBody>
          <a:bodyPr/>
          <a:lstStyle/>
          <a:p>
            <a:r>
              <a:rPr lang="en-TT" b="1" dirty="0"/>
              <a:t>Restoring feet to proper hardness</a:t>
            </a:r>
            <a:br>
              <a:rPr lang="en-TT" b="1" dirty="0"/>
            </a:br>
            <a:endParaRPr lang="en-TT" dirty="0"/>
          </a:p>
        </p:txBody>
      </p:sp>
      <p:sp>
        <p:nvSpPr>
          <p:cNvPr id="3" name="Content Placeholder 2">
            <a:extLst>
              <a:ext uri="{FF2B5EF4-FFF2-40B4-BE49-F238E27FC236}">
                <a16:creationId xmlns:a16="http://schemas.microsoft.com/office/drawing/2014/main" id="{78CB733F-E3DB-4EB2-809D-57195A0DA6FF}"/>
              </a:ext>
            </a:extLst>
          </p:cNvPr>
          <p:cNvSpPr>
            <a:spLocks noGrp="1"/>
          </p:cNvSpPr>
          <p:nvPr>
            <p:ph idx="1"/>
          </p:nvPr>
        </p:nvSpPr>
        <p:spPr>
          <a:xfrm>
            <a:off x="285193" y="1750529"/>
            <a:ext cx="7045119" cy="4470124"/>
          </a:xfrm>
        </p:spPr>
        <p:txBody>
          <a:bodyPr>
            <a:noAutofit/>
          </a:bodyPr>
          <a:lstStyle/>
          <a:p>
            <a:r>
              <a:rPr lang="en-TT" dirty="0"/>
              <a:t>If feet are too soft avoid having cows stand in moist sod for extended periods of time. </a:t>
            </a:r>
          </a:p>
          <a:p>
            <a:r>
              <a:rPr lang="en-TT" dirty="0"/>
              <a:t>Allow cows to stand in dry soil or sand, even if it means piling it on concrete for cows to stand on.</a:t>
            </a:r>
          </a:p>
          <a:p>
            <a:r>
              <a:rPr lang="en-TT" dirty="0"/>
              <a:t>If feet are too hard, allow cows to stand or graze on sod, especially when it is moist or dew-laden, but not soft or muddy</a:t>
            </a:r>
          </a:p>
          <a:p>
            <a:pPr marL="0" indent="0">
              <a:buNone/>
            </a:pPr>
            <a:endParaRPr lang="en-TT" dirty="0"/>
          </a:p>
        </p:txBody>
      </p:sp>
      <p:pic>
        <p:nvPicPr>
          <p:cNvPr id="6" name="Content Placeholder 3">
            <a:extLst>
              <a:ext uri="{FF2B5EF4-FFF2-40B4-BE49-F238E27FC236}">
                <a16:creationId xmlns:a16="http://schemas.microsoft.com/office/drawing/2014/main" id="{1014BD02-8452-442A-AC72-9B9B39CDD46E}"/>
              </a:ext>
            </a:extLst>
          </p:cNvPr>
          <p:cNvPicPr>
            <a:picLocks noChangeAspect="1"/>
          </p:cNvPicPr>
          <p:nvPr/>
        </p:nvPicPr>
        <p:blipFill>
          <a:blip r:embed="rId2"/>
          <a:stretch>
            <a:fillRect/>
          </a:stretch>
        </p:blipFill>
        <p:spPr>
          <a:xfrm>
            <a:off x="7796509" y="2096329"/>
            <a:ext cx="4110298" cy="3362739"/>
          </a:xfrm>
          <a:prstGeom prst="rect">
            <a:avLst/>
          </a:prstGeom>
        </p:spPr>
      </p:pic>
    </p:spTree>
    <p:extLst>
      <p:ext uri="{BB962C8B-B14F-4D97-AF65-F5344CB8AC3E}">
        <p14:creationId xmlns:p14="http://schemas.microsoft.com/office/powerpoint/2010/main" val="199437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145AC-32F3-48AB-9262-BEB1AEB49D5C}"/>
              </a:ext>
            </a:extLst>
          </p:cNvPr>
          <p:cNvPicPr>
            <a:picLocks noChangeAspect="1"/>
          </p:cNvPicPr>
          <p:nvPr/>
        </p:nvPicPr>
        <p:blipFill>
          <a:blip r:embed="rId2"/>
          <a:stretch>
            <a:fillRect/>
          </a:stretch>
        </p:blipFill>
        <p:spPr>
          <a:xfrm>
            <a:off x="8231422" y="1428548"/>
            <a:ext cx="2988813" cy="4501669"/>
          </a:xfrm>
          <a:prstGeom prst="rect">
            <a:avLst/>
          </a:prstGeom>
        </p:spPr>
      </p:pic>
      <p:sp>
        <p:nvSpPr>
          <p:cNvPr id="6" name="Content Placeholder 5">
            <a:extLst>
              <a:ext uri="{FF2B5EF4-FFF2-40B4-BE49-F238E27FC236}">
                <a16:creationId xmlns:a16="http://schemas.microsoft.com/office/drawing/2014/main" id="{6A81C4C4-4AD1-41CA-8348-84038AD35D40}"/>
              </a:ext>
            </a:extLst>
          </p:cNvPr>
          <p:cNvSpPr>
            <a:spLocks noGrp="1"/>
          </p:cNvSpPr>
          <p:nvPr>
            <p:ph idx="1"/>
          </p:nvPr>
        </p:nvSpPr>
        <p:spPr>
          <a:xfrm>
            <a:off x="293371" y="1232287"/>
            <a:ext cx="6623568" cy="4894193"/>
          </a:xfrm>
        </p:spPr>
        <p:txBody>
          <a:bodyPr>
            <a:normAutofit lnSpcReduction="10000"/>
          </a:bodyPr>
          <a:lstStyle/>
          <a:p>
            <a:r>
              <a:rPr lang="en-TT" dirty="0"/>
              <a:t>Routinely use a dry mineral mixture in a walk-through foot box. </a:t>
            </a:r>
          </a:p>
          <a:p>
            <a:r>
              <a:rPr lang="en-TT" dirty="0"/>
              <a:t>The foot bath should contain five percent copper sulphate. The depth of the solution should be at least four inches. </a:t>
            </a:r>
          </a:p>
          <a:p>
            <a:r>
              <a:rPr lang="en-TT" dirty="0"/>
              <a:t>The foot bath should be located where cattle must pass through it several times a day.</a:t>
            </a:r>
          </a:p>
          <a:p>
            <a:r>
              <a:rPr lang="en-TT" dirty="0"/>
              <a:t> An alternative to the foot bath is a dry bath containing one part copper sulphate to nine parts hydrated lime.</a:t>
            </a:r>
          </a:p>
          <a:p>
            <a:endParaRPr lang="en-TT" dirty="0"/>
          </a:p>
        </p:txBody>
      </p:sp>
    </p:spTree>
    <p:extLst>
      <p:ext uri="{BB962C8B-B14F-4D97-AF65-F5344CB8AC3E}">
        <p14:creationId xmlns:p14="http://schemas.microsoft.com/office/powerpoint/2010/main" val="108721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C40E1-23C0-4A9D-AB4B-D768DC8D7B03}"/>
              </a:ext>
            </a:extLst>
          </p:cNvPr>
          <p:cNvSpPr>
            <a:spLocks noGrp="1"/>
          </p:cNvSpPr>
          <p:nvPr>
            <p:ph idx="1"/>
          </p:nvPr>
        </p:nvSpPr>
        <p:spPr>
          <a:xfrm>
            <a:off x="482119" y="1314450"/>
            <a:ext cx="6607794" cy="4229100"/>
          </a:xfrm>
        </p:spPr>
        <p:txBody>
          <a:bodyPr/>
          <a:lstStyle/>
          <a:p>
            <a:r>
              <a:rPr lang="en-TT" dirty="0"/>
              <a:t>For herd problems, moist clay can be used in a foot box or vat, but slats may be necessary in the container to prevent slipping.</a:t>
            </a:r>
          </a:p>
          <a:p>
            <a:r>
              <a:rPr lang="en-TT" dirty="0"/>
              <a:t>Plain water can be used if it is drained and replaced frequently.</a:t>
            </a:r>
          </a:p>
          <a:p>
            <a:r>
              <a:rPr lang="en-TT" dirty="0"/>
              <a:t>For individual problems, a hoof ointment can be rubbed into the coronary ban at the hairline of the foot.</a:t>
            </a:r>
          </a:p>
          <a:p>
            <a:endParaRPr lang="en-TT" dirty="0"/>
          </a:p>
        </p:txBody>
      </p:sp>
      <p:pic>
        <p:nvPicPr>
          <p:cNvPr id="4" name="Picture 3">
            <a:extLst>
              <a:ext uri="{FF2B5EF4-FFF2-40B4-BE49-F238E27FC236}">
                <a16:creationId xmlns:a16="http://schemas.microsoft.com/office/drawing/2014/main" id="{AC240139-E6BC-4A03-8BE1-3B49528D7DED}"/>
              </a:ext>
            </a:extLst>
          </p:cNvPr>
          <p:cNvPicPr>
            <a:picLocks noChangeAspect="1"/>
          </p:cNvPicPr>
          <p:nvPr/>
        </p:nvPicPr>
        <p:blipFill>
          <a:blip r:embed="rId2"/>
          <a:stretch>
            <a:fillRect/>
          </a:stretch>
        </p:blipFill>
        <p:spPr>
          <a:xfrm>
            <a:off x="7589078" y="1802294"/>
            <a:ext cx="3789569" cy="2842177"/>
          </a:xfrm>
          <a:prstGeom prst="rect">
            <a:avLst/>
          </a:prstGeom>
        </p:spPr>
      </p:pic>
    </p:spTree>
    <p:extLst>
      <p:ext uri="{BB962C8B-B14F-4D97-AF65-F5344CB8AC3E}">
        <p14:creationId xmlns:p14="http://schemas.microsoft.com/office/powerpoint/2010/main" val="61042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8C0A-04E3-48D1-9BBC-4B332DBFA9B7}"/>
              </a:ext>
            </a:extLst>
          </p:cNvPr>
          <p:cNvSpPr>
            <a:spLocks noGrp="1"/>
          </p:cNvSpPr>
          <p:nvPr>
            <p:ph type="title"/>
          </p:nvPr>
        </p:nvSpPr>
        <p:spPr>
          <a:xfrm>
            <a:off x="283333" y="247706"/>
            <a:ext cx="10058402" cy="1219200"/>
          </a:xfrm>
        </p:spPr>
        <p:txBody>
          <a:bodyPr/>
          <a:lstStyle/>
          <a:p>
            <a:pPr marL="571500" indent="-571500">
              <a:buFont typeface="Wingdings" panose="05000000000000000000" pitchFamily="2" charset="2"/>
              <a:buChar char="q"/>
            </a:pPr>
            <a:r>
              <a:rPr lang="en-TT" b="1" dirty="0"/>
              <a:t>Foot Rot</a:t>
            </a:r>
            <a:endParaRPr lang="en-TT" dirty="0"/>
          </a:p>
        </p:txBody>
      </p:sp>
      <p:sp>
        <p:nvSpPr>
          <p:cNvPr id="3" name="Content Placeholder 2">
            <a:extLst>
              <a:ext uri="{FF2B5EF4-FFF2-40B4-BE49-F238E27FC236}">
                <a16:creationId xmlns:a16="http://schemas.microsoft.com/office/drawing/2014/main" id="{9198763D-0014-4073-B335-2B1DB02DCF30}"/>
              </a:ext>
            </a:extLst>
          </p:cNvPr>
          <p:cNvSpPr>
            <a:spLocks noGrp="1"/>
          </p:cNvSpPr>
          <p:nvPr>
            <p:ph idx="1"/>
          </p:nvPr>
        </p:nvSpPr>
        <p:spPr>
          <a:xfrm>
            <a:off x="283333" y="1844307"/>
            <a:ext cx="7429430" cy="4229100"/>
          </a:xfrm>
        </p:spPr>
        <p:txBody>
          <a:bodyPr/>
          <a:lstStyle/>
          <a:p>
            <a:r>
              <a:rPr lang="en-TT" dirty="0"/>
              <a:t>Treatment consists of parenteral administration of antibiotics and/or plus local therapy. </a:t>
            </a:r>
          </a:p>
          <a:p>
            <a:r>
              <a:rPr lang="en-TT" dirty="0"/>
              <a:t>The interdigital area should be washed and any loose necrotic tissue removed. </a:t>
            </a:r>
          </a:p>
          <a:p>
            <a:r>
              <a:rPr lang="en-TT" dirty="0"/>
              <a:t>Topical dressings of antibiotics, sulfas, or antiseptics have been used with success.</a:t>
            </a:r>
          </a:p>
        </p:txBody>
      </p:sp>
      <p:pic>
        <p:nvPicPr>
          <p:cNvPr id="4" name="Picture 3">
            <a:extLst>
              <a:ext uri="{FF2B5EF4-FFF2-40B4-BE49-F238E27FC236}">
                <a16:creationId xmlns:a16="http://schemas.microsoft.com/office/drawing/2014/main" id="{F3FDEC19-4512-406D-A6DE-8876B7D0F550}"/>
              </a:ext>
            </a:extLst>
          </p:cNvPr>
          <p:cNvPicPr>
            <a:picLocks noChangeAspect="1"/>
          </p:cNvPicPr>
          <p:nvPr/>
        </p:nvPicPr>
        <p:blipFill>
          <a:blip r:embed="rId2"/>
          <a:stretch>
            <a:fillRect/>
          </a:stretch>
        </p:blipFill>
        <p:spPr>
          <a:xfrm>
            <a:off x="9369287" y="3534029"/>
            <a:ext cx="2539378" cy="2539378"/>
          </a:xfrm>
          <a:prstGeom prst="rect">
            <a:avLst/>
          </a:prstGeom>
        </p:spPr>
      </p:pic>
      <p:pic>
        <p:nvPicPr>
          <p:cNvPr id="5" name="Picture 4">
            <a:extLst>
              <a:ext uri="{FF2B5EF4-FFF2-40B4-BE49-F238E27FC236}">
                <a16:creationId xmlns:a16="http://schemas.microsoft.com/office/drawing/2014/main" id="{AE654FF6-19A9-46AF-AD84-3733506EA19C}"/>
              </a:ext>
            </a:extLst>
          </p:cNvPr>
          <p:cNvPicPr>
            <a:picLocks noChangeAspect="1"/>
          </p:cNvPicPr>
          <p:nvPr/>
        </p:nvPicPr>
        <p:blipFill>
          <a:blip r:embed="rId3"/>
          <a:stretch>
            <a:fillRect/>
          </a:stretch>
        </p:blipFill>
        <p:spPr>
          <a:xfrm>
            <a:off x="7906652" y="1487556"/>
            <a:ext cx="2732324" cy="2025823"/>
          </a:xfrm>
          <a:prstGeom prst="rect">
            <a:avLst/>
          </a:prstGeom>
        </p:spPr>
      </p:pic>
    </p:spTree>
    <p:extLst>
      <p:ext uri="{BB962C8B-B14F-4D97-AF65-F5344CB8AC3E}">
        <p14:creationId xmlns:p14="http://schemas.microsoft.com/office/powerpoint/2010/main" val="9644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30D0E-00B1-4EEB-8B0D-C173AAC2956B}"/>
              </a:ext>
            </a:extLst>
          </p:cNvPr>
          <p:cNvSpPr>
            <a:spLocks noGrp="1"/>
          </p:cNvSpPr>
          <p:nvPr>
            <p:ph idx="1"/>
          </p:nvPr>
        </p:nvSpPr>
        <p:spPr>
          <a:xfrm>
            <a:off x="437322" y="1081294"/>
            <a:ext cx="7013472" cy="4695411"/>
          </a:xfrm>
        </p:spPr>
        <p:txBody>
          <a:bodyPr>
            <a:normAutofit/>
          </a:bodyPr>
          <a:lstStyle/>
          <a:p>
            <a:r>
              <a:rPr lang="en-TT" dirty="0"/>
              <a:t>If the infection has spread to deeper tissues, a drawing ointment may be beneficial.</a:t>
            </a:r>
          </a:p>
          <a:p>
            <a:r>
              <a:rPr lang="en-TT" dirty="0"/>
              <a:t>Affected animals should be separated from the herd and confined to prevent the spread of the organism.</a:t>
            </a:r>
          </a:p>
          <a:p>
            <a:r>
              <a:rPr lang="en-TT" dirty="0"/>
              <a:t>Isolating individual cows, rigid sanitation in high-density areas, and use of a foot bath has proven helpful in controlling the spread of foot rot.</a:t>
            </a:r>
          </a:p>
        </p:txBody>
      </p:sp>
      <p:pic>
        <p:nvPicPr>
          <p:cNvPr id="4" name="Picture 3">
            <a:extLst>
              <a:ext uri="{FF2B5EF4-FFF2-40B4-BE49-F238E27FC236}">
                <a16:creationId xmlns:a16="http://schemas.microsoft.com/office/drawing/2014/main" id="{4DC854BB-A1FF-41B7-8008-F0B4B596457A}"/>
              </a:ext>
            </a:extLst>
          </p:cNvPr>
          <p:cNvPicPr>
            <a:picLocks noChangeAspect="1"/>
          </p:cNvPicPr>
          <p:nvPr/>
        </p:nvPicPr>
        <p:blipFill>
          <a:blip r:embed="rId2"/>
          <a:stretch>
            <a:fillRect/>
          </a:stretch>
        </p:blipFill>
        <p:spPr>
          <a:xfrm>
            <a:off x="8104994" y="1842053"/>
            <a:ext cx="3649684" cy="2865368"/>
          </a:xfrm>
          <a:prstGeom prst="rect">
            <a:avLst/>
          </a:prstGeom>
        </p:spPr>
      </p:pic>
    </p:spTree>
    <p:extLst>
      <p:ext uri="{BB962C8B-B14F-4D97-AF65-F5344CB8AC3E}">
        <p14:creationId xmlns:p14="http://schemas.microsoft.com/office/powerpoint/2010/main" val="15199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81E5F-B426-410D-8302-9427D4A75887}"/>
              </a:ext>
            </a:extLst>
          </p:cNvPr>
          <p:cNvPicPr>
            <a:picLocks noChangeAspect="1"/>
          </p:cNvPicPr>
          <p:nvPr/>
        </p:nvPicPr>
        <p:blipFill>
          <a:blip r:embed="rId2"/>
          <a:stretch>
            <a:fillRect/>
          </a:stretch>
        </p:blipFill>
        <p:spPr>
          <a:xfrm>
            <a:off x="9121139" y="3429000"/>
            <a:ext cx="2964843" cy="2964843"/>
          </a:xfrm>
          <a:prstGeom prst="rect">
            <a:avLst/>
          </a:prstGeom>
        </p:spPr>
      </p:pic>
      <p:sp>
        <p:nvSpPr>
          <p:cNvPr id="2" name="Title 1">
            <a:extLst>
              <a:ext uri="{FF2B5EF4-FFF2-40B4-BE49-F238E27FC236}">
                <a16:creationId xmlns:a16="http://schemas.microsoft.com/office/drawing/2014/main" id="{10B69B1C-7A3D-471A-B272-59F52C833B1D}"/>
              </a:ext>
            </a:extLst>
          </p:cNvPr>
          <p:cNvSpPr>
            <a:spLocks noGrp="1"/>
          </p:cNvSpPr>
          <p:nvPr>
            <p:ph type="title"/>
          </p:nvPr>
        </p:nvSpPr>
        <p:spPr>
          <a:xfrm>
            <a:off x="217075" y="132522"/>
            <a:ext cx="10058402" cy="1219200"/>
          </a:xfrm>
        </p:spPr>
        <p:txBody>
          <a:bodyPr/>
          <a:lstStyle/>
          <a:p>
            <a:pPr marL="571500" indent="-571500">
              <a:buFont typeface="Wingdings" panose="05000000000000000000" pitchFamily="2" charset="2"/>
              <a:buChar char="q"/>
            </a:pPr>
            <a:r>
              <a:rPr lang="en-TT" dirty="0"/>
              <a:t>Heel Erosions</a:t>
            </a:r>
          </a:p>
        </p:txBody>
      </p:sp>
      <p:sp>
        <p:nvSpPr>
          <p:cNvPr id="3" name="Content Placeholder 2">
            <a:extLst>
              <a:ext uri="{FF2B5EF4-FFF2-40B4-BE49-F238E27FC236}">
                <a16:creationId xmlns:a16="http://schemas.microsoft.com/office/drawing/2014/main" id="{1880E62A-A7F4-4BF9-B906-8BB10173B6E1}"/>
              </a:ext>
            </a:extLst>
          </p:cNvPr>
          <p:cNvSpPr>
            <a:spLocks noGrp="1"/>
          </p:cNvSpPr>
          <p:nvPr>
            <p:ph idx="1"/>
          </p:nvPr>
        </p:nvSpPr>
        <p:spPr>
          <a:xfrm>
            <a:off x="217075" y="1524000"/>
            <a:ext cx="6466317" cy="4229100"/>
          </a:xfrm>
        </p:spPr>
        <p:txBody>
          <a:bodyPr>
            <a:normAutofit/>
          </a:bodyPr>
          <a:lstStyle/>
          <a:p>
            <a:r>
              <a:rPr lang="en-TT" dirty="0"/>
              <a:t>Treatment should be first directed toward removal of all the unsound horn.</a:t>
            </a:r>
          </a:p>
          <a:p>
            <a:r>
              <a:rPr lang="en-TT" dirty="0"/>
              <a:t>After cleaning, the exposed area may be treated with a disinfectant liquid. </a:t>
            </a:r>
          </a:p>
          <a:p>
            <a:r>
              <a:rPr lang="en-TT" dirty="0"/>
              <a:t>The cow should be confined for several days until the newly exposed sole hardens.</a:t>
            </a:r>
          </a:p>
          <a:p>
            <a:endParaRPr lang="en-TT" dirty="0"/>
          </a:p>
        </p:txBody>
      </p:sp>
      <p:pic>
        <p:nvPicPr>
          <p:cNvPr id="7" name="Picture 6">
            <a:extLst>
              <a:ext uri="{FF2B5EF4-FFF2-40B4-BE49-F238E27FC236}">
                <a16:creationId xmlns:a16="http://schemas.microsoft.com/office/drawing/2014/main" id="{3E8ED47A-7FBE-43BC-A198-2382A2E73D91}"/>
              </a:ext>
            </a:extLst>
          </p:cNvPr>
          <p:cNvPicPr>
            <a:picLocks noChangeAspect="1"/>
          </p:cNvPicPr>
          <p:nvPr/>
        </p:nvPicPr>
        <p:blipFill>
          <a:blip r:embed="rId3"/>
          <a:stretch>
            <a:fillRect/>
          </a:stretch>
        </p:blipFill>
        <p:spPr>
          <a:xfrm>
            <a:off x="7431531" y="1351722"/>
            <a:ext cx="2242556" cy="2660208"/>
          </a:xfrm>
          <a:prstGeom prst="rect">
            <a:avLst/>
          </a:prstGeom>
        </p:spPr>
      </p:pic>
    </p:spTree>
    <p:extLst>
      <p:ext uri="{BB962C8B-B14F-4D97-AF65-F5344CB8AC3E}">
        <p14:creationId xmlns:p14="http://schemas.microsoft.com/office/powerpoint/2010/main" val="119027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1D31A-5F30-4007-A283-EEB90A6E4C50}"/>
              </a:ext>
            </a:extLst>
          </p:cNvPr>
          <p:cNvSpPr>
            <a:spLocks noGrp="1"/>
          </p:cNvSpPr>
          <p:nvPr>
            <p:ph idx="1"/>
          </p:nvPr>
        </p:nvSpPr>
        <p:spPr>
          <a:xfrm>
            <a:off x="192393" y="1175540"/>
            <a:ext cx="7800490" cy="5124140"/>
          </a:xfrm>
        </p:spPr>
        <p:txBody>
          <a:bodyPr>
            <a:normAutofit/>
          </a:bodyPr>
          <a:lstStyle/>
          <a:p>
            <a:r>
              <a:rPr lang="en-TT" dirty="0"/>
              <a:t>In more severe cases in which sensitive tissue is exposed, a protective bandage applied over an astringent medication may be necessary in addition to confinement.</a:t>
            </a:r>
          </a:p>
          <a:p>
            <a:r>
              <a:rPr lang="en-TT" dirty="0"/>
              <a:t>Herd control involves genetic selection for strong feet and legs without excessive slope to the pastern.</a:t>
            </a:r>
          </a:p>
          <a:p>
            <a:r>
              <a:rPr lang="en-TT" dirty="0"/>
              <a:t>Feet should be trimmed regularly, avoid excessive exposure to wet environments and utilize a dry foot bath.</a:t>
            </a:r>
          </a:p>
        </p:txBody>
      </p:sp>
      <p:pic>
        <p:nvPicPr>
          <p:cNvPr id="4" name="Picture 3">
            <a:extLst>
              <a:ext uri="{FF2B5EF4-FFF2-40B4-BE49-F238E27FC236}">
                <a16:creationId xmlns:a16="http://schemas.microsoft.com/office/drawing/2014/main" id="{D0041632-01AA-4D86-86E6-27430938B645}"/>
              </a:ext>
            </a:extLst>
          </p:cNvPr>
          <p:cNvPicPr>
            <a:picLocks noChangeAspect="1"/>
          </p:cNvPicPr>
          <p:nvPr/>
        </p:nvPicPr>
        <p:blipFill>
          <a:blip r:embed="rId2"/>
          <a:stretch>
            <a:fillRect/>
          </a:stretch>
        </p:blipFill>
        <p:spPr>
          <a:xfrm>
            <a:off x="8372041" y="1713351"/>
            <a:ext cx="3431298" cy="3431298"/>
          </a:xfrm>
          <a:prstGeom prst="rect">
            <a:avLst/>
          </a:prstGeom>
        </p:spPr>
      </p:pic>
    </p:spTree>
    <p:extLst>
      <p:ext uri="{BB962C8B-B14F-4D97-AF65-F5344CB8AC3E}">
        <p14:creationId xmlns:p14="http://schemas.microsoft.com/office/powerpoint/2010/main" val="140850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themed presentation</Template>
  <TotalTime>404</TotalTime>
  <Words>777</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Segoe Print</vt:lpstr>
      <vt:lpstr>Wingdings</vt:lpstr>
      <vt:lpstr>Nature Illustration 16x9</vt:lpstr>
      <vt:lpstr>Hoof care-Treatment</vt:lpstr>
      <vt:lpstr>PowerPoint Presentation</vt:lpstr>
      <vt:lpstr>Restoring feet to proper hardness </vt:lpstr>
      <vt:lpstr>PowerPoint Presentation</vt:lpstr>
      <vt:lpstr>PowerPoint Presentation</vt:lpstr>
      <vt:lpstr>Foot Rot</vt:lpstr>
      <vt:lpstr>PowerPoint Presentation</vt:lpstr>
      <vt:lpstr>Heel Erosions</vt:lpstr>
      <vt:lpstr>PowerPoint Presentation</vt:lpstr>
      <vt:lpstr>Sole Ulcers</vt:lpstr>
      <vt:lpstr>Digital Dermatitis</vt:lpstr>
      <vt:lpstr>White line disease</vt:lpstr>
      <vt:lpstr>Wall cracks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 care-Treatment</dc:title>
  <dc:creator>c m</dc:creator>
  <cp:lastModifiedBy>c m</cp:lastModifiedBy>
  <cp:revision>17</cp:revision>
  <dcterms:created xsi:type="dcterms:W3CDTF">2017-11-24T19:49:59Z</dcterms:created>
  <dcterms:modified xsi:type="dcterms:W3CDTF">2017-11-25T19:30:45Z</dcterms:modified>
</cp:coreProperties>
</file>