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3" r:id="rId4"/>
    <p:sldId id="264" r:id="rId5"/>
    <p:sldId id="265" r:id="rId6"/>
    <p:sldId id="266" r:id="rId7"/>
    <p:sldId id="271" r:id="rId8"/>
    <p:sldId id="272" r:id="rId9"/>
    <p:sldId id="273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12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26FF8-D4F5-4F97-915C-246E83436CDC}" type="datetimeFigureOut">
              <a:rPr lang="en-TT" smtClean="0"/>
              <a:t>14/11/2017</a:t>
            </a:fld>
            <a:endParaRPr lang="en-T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T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13404-627A-4B43-B593-233B83A3BA0C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11620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/>
              <a:t>Reference: 	Techniques in Large Animal Surgery </a:t>
            </a:r>
          </a:p>
          <a:p>
            <a:r>
              <a:rPr lang="en-TT" dirty="0"/>
              <a:t>	Edited by Dean A. Hendrickson</a:t>
            </a:r>
          </a:p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3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692644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TT" dirty="0">
                <a:solidFill>
                  <a:srgbClr val="FF0000"/>
                </a:solidFill>
              </a:rPr>
              <a:t>Reference: http://maaz.ihmc.us/rid=1PKW3LFZX-LWX0VT-1HXS/Laparotomy%20in%20Animals.pdf</a:t>
            </a:r>
          </a:p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13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925210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/>
              <a:t>Reference: 	Techniques in Large Animal Surgery </a:t>
            </a:r>
          </a:p>
          <a:p>
            <a:r>
              <a:rPr lang="en-TT" dirty="0"/>
              <a:t>	Edited by Dean A. Hendrickson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4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4243690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/>
              <a:t>Reference: 	Techniques in Large Animal Surgery </a:t>
            </a:r>
          </a:p>
          <a:p>
            <a:r>
              <a:rPr lang="en-TT" dirty="0"/>
              <a:t>	Edited by Dean A. Hendrickson</a:t>
            </a:r>
          </a:p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5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864395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/>
              <a:t>Reference: 	Techniques in Large Animal Surgery </a:t>
            </a:r>
          </a:p>
          <a:p>
            <a:r>
              <a:rPr lang="en-TT" dirty="0"/>
              <a:t>	Edited by Dean A. Hendrickson</a:t>
            </a:r>
          </a:p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6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488181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7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480392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/>
              <a:t>REFERENCE: http://www.ucd.ie/vetanat/images/image.html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8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080500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/>
              <a:t>REFERENCE: http://www.merckvetmanual.com/digestive-system/diseases-of-the-abomasum/left-or-right-displaced-abomasum-and-abomasal-volvulus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9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660276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TT" dirty="0">
                <a:solidFill>
                  <a:srgbClr val="FF0000"/>
                </a:solidFill>
              </a:rPr>
              <a:t>Reference: http://maaz.ihmc.us/rid=1PKW3LFZX-LWX0VT-1HXS/Laparotomy%20in%20Animals.pdf</a:t>
            </a:r>
          </a:p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11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127326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TT" dirty="0">
                <a:solidFill>
                  <a:srgbClr val="FF0000"/>
                </a:solidFill>
              </a:rPr>
              <a:t>Reference: http://maaz.ihmc.us/rid=1PKW3LFZX-LWX0VT-1HXS/Laparotomy%20in%20Animals.pdf</a:t>
            </a:r>
          </a:p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13404-627A-4B43-B593-233B83A3BA0C}" type="slidenum">
              <a:rPr lang="en-TT" smtClean="0"/>
              <a:t>12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886304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3276296"/>
            <a:ext cx="7772400" cy="1622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4803345"/>
            <a:ext cx="640080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006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899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1143000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489" y="2818180"/>
            <a:ext cx="6719021" cy="3206804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AN INTRODUCTION TO </a:t>
            </a:r>
            <a:br>
              <a:rPr lang="en-US" sz="48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sz="4800" b="1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EXPLORATORY LAPAROTOMY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167" y="144383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Century Schoolbook" panose="02040604050505020304" pitchFamily="18" charset="0"/>
              </a:rPr>
              <a:t>INDICATIONS FOR AN EXPLORATORY LAPAROTOMY-GENERAL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5475"/>
            <a:ext cx="8229600" cy="4497935"/>
          </a:xfrm>
        </p:spPr>
        <p:txBody>
          <a:bodyPr>
            <a:normAutofit fontScale="92500" lnSpcReduction="10000"/>
          </a:bodyPr>
          <a:lstStyle/>
          <a:p>
            <a:r>
              <a:rPr lang="en-TT" b="1" dirty="0">
                <a:latin typeface="Bell MT" panose="02020503060305020303" pitchFamily="18" charset="0"/>
              </a:rPr>
              <a:t>An abdominal exploratory is indicated whenever there is significant abdominal disease that eludes diagnosis such as: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Chronic Vomiting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Penetrating Abdominal Wounds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Abdominal Pain 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Abdominal Fluid Accumulation 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Urinary Bladder Disease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Abdominal Masses</a:t>
            </a:r>
          </a:p>
          <a:p>
            <a:pPr lvl="1"/>
            <a:r>
              <a:rPr lang="en-TT" b="1" dirty="0">
                <a:latin typeface="Bell MT" panose="02020503060305020303" pitchFamily="18" charset="0"/>
              </a:rPr>
              <a:t>Intestinal diseases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86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15965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INDICATIONS FOR AN EXPLORATORY LAPAROTOMY- COMPANION ANIMALS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06" y="3123590"/>
            <a:ext cx="8229600" cy="4497935"/>
          </a:xfrm>
        </p:spPr>
        <p:txBody>
          <a:bodyPr>
            <a:normAutofit/>
          </a:bodyPr>
          <a:lstStyle/>
          <a:p>
            <a:r>
              <a:rPr lang="en-US" b="1" dirty="0">
                <a:latin typeface="Bell MT" panose="02020503060305020303" pitchFamily="18" charset="0"/>
              </a:rPr>
              <a:t>The most common indication in the companion animal practice is the ovariectomy or the ovariohysterectomy.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75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5965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INDICATIONS FOR AN EXPLORATORY LAPAROTOMY- RUMINANTS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12492"/>
            <a:ext cx="8229600" cy="4497935"/>
          </a:xfrm>
        </p:spPr>
        <p:txBody>
          <a:bodyPr>
            <a:normAutofit/>
          </a:bodyPr>
          <a:lstStyle/>
          <a:p>
            <a:r>
              <a:rPr lang="en-US" b="1" dirty="0">
                <a:latin typeface="Bell MT" panose="02020503060305020303" pitchFamily="18" charset="0"/>
              </a:rPr>
              <a:t>The most important indications for a laparotomy in ruminants are:</a:t>
            </a:r>
          </a:p>
          <a:p>
            <a:pPr lvl="1"/>
            <a:r>
              <a:rPr lang="en-US" b="1" dirty="0">
                <a:latin typeface="Bell MT" panose="02020503060305020303" pitchFamily="18" charset="0"/>
              </a:rPr>
              <a:t>The surgical treatment of abnormalities of the digestive tract, for example, </a:t>
            </a:r>
            <a:r>
              <a:rPr lang="en-US" b="1" dirty="0" err="1">
                <a:latin typeface="Bell MT" panose="02020503060305020303" pitchFamily="18" charset="0"/>
              </a:rPr>
              <a:t>abomasal</a:t>
            </a:r>
            <a:r>
              <a:rPr lang="en-US" b="1" dirty="0">
                <a:latin typeface="Bell MT" panose="02020503060305020303" pitchFamily="18" charset="0"/>
              </a:rPr>
              <a:t> displacement. </a:t>
            </a:r>
          </a:p>
          <a:p>
            <a:pPr lvl="1"/>
            <a:r>
              <a:rPr lang="en-US" b="1" dirty="0">
                <a:latin typeface="Bell MT" panose="02020503060305020303" pitchFamily="18" charset="0"/>
              </a:rPr>
              <a:t>Surgical procedures to the urogenital system, such as Caesarean section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212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977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INDICATIONS FOR AN EXPLORATORY LAPAROTOMY- EQUINE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2770"/>
            <a:ext cx="8229600" cy="4497935"/>
          </a:xfrm>
        </p:spPr>
        <p:txBody>
          <a:bodyPr>
            <a:normAutofit fontScale="92500"/>
          </a:bodyPr>
          <a:lstStyle/>
          <a:p>
            <a:r>
              <a:rPr lang="en-US" b="1" dirty="0">
                <a:latin typeface="Bell MT" panose="02020503060305020303" pitchFamily="18" charset="0"/>
              </a:rPr>
              <a:t>The most important indications for a laparotomy in the horse are:</a:t>
            </a:r>
          </a:p>
          <a:p>
            <a:pPr lvl="1"/>
            <a:r>
              <a:rPr lang="en-US" b="1" dirty="0">
                <a:latin typeface="Bell MT" panose="02020503060305020303" pitchFamily="18" charset="0"/>
              </a:rPr>
              <a:t>Surgical treatment of abnormalities of the digestive tract, for example, displacements, strangulations, obstructions etc.</a:t>
            </a:r>
          </a:p>
          <a:p>
            <a:pPr lvl="1"/>
            <a:r>
              <a:rPr lang="en-US" b="1" dirty="0">
                <a:latin typeface="Bell MT" panose="02020503060305020303" pitchFamily="18" charset="0"/>
              </a:rPr>
              <a:t>Surgical procedures to the urogenital apparatus such as:</a:t>
            </a:r>
          </a:p>
          <a:p>
            <a:pPr lvl="2"/>
            <a:r>
              <a:rPr lang="en-US" sz="2200" b="1" dirty="0">
                <a:latin typeface="Bell MT" panose="02020503060305020303" pitchFamily="18" charset="0"/>
              </a:rPr>
              <a:t>In the mare: Caesarean section, ovariectomy, repositioning of a uterine torsion</a:t>
            </a:r>
          </a:p>
          <a:p>
            <a:pPr lvl="2"/>
            <a:r>
              <a:rPr lang="en-US" sz="2200" b="1" dirty="0">
                <a:latin typeface="Bell MT" panose="02020503060305020303" pitchFamily="18" charset="0"/>
              </a:rPr>
              <a:t>Stallion or gelding: Removal of abdominal testicles, removal of bladder stones, closing of ruptures to the bladder.  </a:t>
            </a:r>
          </a:p>
        </p:txBody>
      </p:sp>
    </p:spTree>
    <p:extLst>
      <p:ext uri="{BB962C8B-B14F-4D97-AF65-F5344CB8AC3E}">
        <p14:creationId xmlns:p14="http://schemas.microsoft.com/office/powerpoint/2010/main" val="2080863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WHAT IS AN EXPLORATORY LAPAROTOMY?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5430"/>
            <a:ext cx="8229600" cy="44284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latin typeface="Bell MT" panose="02020503060305020303" pitchFamily="18" charset="0"/>
              </a:rPr>
              <a:t>An exploratory laparotomy is a minimally invasive surgical procedure involving the opening of the abdominal cavity and examination of the abdominal organs. It is used in for the diagnosis of intra-abdominal diseases through direct inspection of intra-abdominal organs as well as pelvic organs. </a:t>
            </a:r>
          </a:p>
          <a:p>
            <a:r>
              <a:rPr lang="en-US" b="1" dirty="0">
                <a:latin typeface="Bell MT" panose="02020503060305020303" pitchFamily="18" charset="0"/>
              </a:rPr>
              <a:t>Exploratory laparoscopy also allows tissue biopsy, culture acquisition, and a variety of therapeutic interventions.</a:t>
            </a:r>
            <a:r>
              <a:rPr lang="en-US" b="1" baseline="30000" dirty="0">
                <a:latin typeface="Bell MT" panose="02020503060305020303" pitchFamily="18" charset="0"/>
              </a:rPr>
              <a:t> </a:t>
            </a:r>
            <a:endParaRPr lang="en-US" b="1" dirty="0">
              <a:latin typeface="Bell MT" panose="0202050306030502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LEFT PARALUMBAR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2630"/>
            <a:ext cx="8229600" cy="44284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latin typeface="Bell MT" panose="02020503060305020303" pitchFamily="18" charset="0"/>
              </a:rPr>
              <a:t>Laparotomy is commonly performed either for exploratory purposes when a clinical diagnosis is still uncertain or for a specific purpose when a clinical diagnosis has already been made for cesarean section or rumenotomy (indicated for esophageal obstruction or free gas bloat).  </a:t>
            </a:r>
          </a:p>
          <a:p>
            <a:r>
              <a:rPr lang="en-US" b="1" dirty="0">
                <a:latin typeface="Bell MT" panose="02020503060305020303" pitchFamily="18" charset="0"/>
              </a:rPr>
              <a:t>Flank laparotomy through the left paralumbar fossa is commonly used for exploratory laparotomy if a problem is suspected on the left side- the procedure is specifically indicated for left-sided abomasopexy, rumenotomy and caesarian section.</a:t>
            </a:r>
          </a:p>
        </p:txBody>
      </p:sp>
    </p:spTree>
    <p:extLst>
      <p:ext uri="{BB962C8B-B14F-4D97-AF65-F5344CB8AC3E}">
        <p14:creationId xmlns:p14="http://schemas.microsoft.com/office/powerpoint/2010/main" val="219553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RIGHT PARALUMBAR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2054655"/>
            <a:ext cx="8229600" cy="4428445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b="1" dirty="0">
                <a:latin typeface="Bell MT" panose="02020503060305020303" pitchFamily="18" charset="0"/>
              </a:rPr>
              <a:t>The right paralumbar approach is used for exploratory laparotomy if a problem is suspected on the right side, and is specifically indicated for surgical conditions of the abomasum, including right-sided omentopexy or abomasopexy, small intestine, caecum and colon. The right paralumbar approach will provide the best access to the abdomen and the most complete exploratory in the adult ruminant. </a:t>
            </a:r>
          </a:p>
        </p:txBody>
      </p:sp>
    </p:spTree>
    <p:extLst>
      <p:ext uri="{BB962C8B-B14F-4D97-AF65-F5344CB8AC3E}">
        <p14:creationId xmlns:p14="http://schemas.microsoft.com/office/powerpoint/2010/main" val="39475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RIGHT PARALUMBAR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53" y="1862630"/>
            <a:ext cx="8229600" cy="442844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b="1" dirty="0">
                <a:latin typeface="Bell MT" panose="02020503060305020303" pitchFamily="18" charset="0"/>
              </a:rPr>
              <a:t>A right-flank approach may also be used for cesarean section when ruminal distention or right-sided positioning of the fetus causes the surgeon to consider the right side a superior approach to the left side. </a:t>
            </a:r>
          </a:p>
        </p:txBody>
      </p:sp>
    </p:spTree>
    <p:extLst>
      <p:ext uri="{BB962C8B-B14F-4D97-AF65-F5344CB8AC3E}">
        <p14:creationId xmlns:p14="http://schemas.microsoft.com/office/powerpoint/2010/main" val="1835047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RELEVANT ANATOMY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7360"/>
            <a:ext cx="8229600" cy="442844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Bell MT" panose="02020503060305020303" pitchFamily="18" charset="0"/>
              </a:rPr>
              <a:t>In the ruminant, the most cranial forestomach, the reticulum, lies just caudal to the diaphragm and to the left of the midline, beneath the 6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through 8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ribs. The space left of the median, from approximately the 7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or 8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rib to the pelvis, is occupied by the rumen.</a:t>
            </a:r>
          </a:p>
          <a:p>
            <a:r>
              <a:rPr lang="en-US" b="1" dirty="0">
                <a:latin typeface="Bell MT" panose="02020503060305020303" pitchFamily="18" charset="0"/>
              </a:rPr>
              <a:t>On the right side of the ruminant lie the omasum and the elongated true stomach, the abomasum. The omasum lies near the ventral aspect of the 7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and 11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ribs, and the abomasum extends from the xiphoid region to the 9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or 10</a:t>
            </a:r>
            <a:r>
              <a:rPr lang="en-US" b="1" baseline="30000" dirty="0">
                <a:latin typeface="Bell MT" panose="02020503060305020303" pitchFamily="18" charset="0"/>
              </a:rPr>
              <a:t>th</a:t>
            </a:r>
            <a:r>
              <a:rPr lang="en-US" b="1" dirty="0">
                <a:latin typeface="Bell MT" panose="02020503060305020303" pitchFamily="18" charset="0"/>
              </a:rPr>
              <a:t> rib, occupying primarily the right side except for the fundus which deviates to the ventral aspect of the rumen atrium. </a:t>
            </a:r>
          </a:p>
        </p:txBody>
      </p:sp>
    </p:spTree>
    <p:extLst>
      <p:ext uri="{BB962C8B-B14F-4D97-AF65-F5344CB8AC3E}">
        <p14:creationId xmlns:p14="http://schemas.microsoft.com/office/powerpoint/2010/main" val="215366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8754" y="841030"/>
            <a:ext cx="6252670" cy="763525"/>
          </a:xfrm>
        </p:spPr>
        <p:txBody>
          <a:bodyPr/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RELEVANT ANATOMY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933E3-B083-4E59-908B-F2827315C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80" y="1513567"/>
            <a:ext cx="3828939" cy="4791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F46ABB-63DD-44B8-8C9E-AF56260DAC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" y="1430594"/>
            <a:ext cx="3817625" cy="47910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6CB12A-5AEF-4E07-BF2A-F56A3FA6F72A}"/>
              </a:ext>
            </a:extLst>
          </p:cNvPr>
          <p:cNvSpPr/>
          <p:nvPr/>
        </p:nvSpPr>
        <p:spPr>
          <a:xfrm>
            <a:off x="6495967" y="6053849"/>
            <a:ext cx="1280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Left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DF55E0-E4AB-40EB-88F0-F92E4FE93816}"/>
              </a:ext>
            </a:extLst>
          </p:cNvPr>
          <p:cNvSpPr/>
          <p:nvPr/>
        </p:nvSpPr>
        <p:spPr>
          <a:xfrm>
            <a:off x="856633" y="6024985"/>
            <a:ext cx="1678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Right</a:t>
            </a:r>
          </a:p>
        </p:txBody>
      </p:sp>
    </p:spTree>
    <p:extLst>
      <p:ext uri="{BB962C8B-B14F-4D97-AF65-F5344CB8AC3E}">
        <p14:creationId xmlns:p14="http://schemas.microsoft.com/office/powerpoint/2010/main" val="1677179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230" y="1716327"/>
            <a:ext cx="3512215" cy="1071823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RELEVANT </a:t>
            </a:r>
            <a:br>
              <a:rPr lang="en-US" b="1" dirty="0">
                <a:latin typeface="Century Schoolbook" panose="02040604050505020304" pitchFamily="18" charset="0"/>
              </a:rPr>
            </a:br>
            <a:r>
              <a:rPr lang="en-US" b="1" dirty="0">
                <a:latin typeface="Century Schoolbook" panose="02040604050505020304" pitchFamily="18" charset="0"/>
              </a:rPr>
              <a:t>ANATOMY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1934D6-BB06-4A65-B93D-2A07C5A10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048" y="2970885"/>
            <a:ext cx="4606951" cy="36649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209157-C8F5-44F4-9150-B299988B13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03" y="1291130"/>
            <a:ext cx="4584951" cy="299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38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230" y="1794261"/>
            <a:ext cx="3359508" cy="152705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latin typeface="Century Schoolbook" panose="02040604050505020304" pitchFamily="18" charset="0"/>
              </a:rPr>
              <a:t>RELEVANT </a:t>
            </a:r>
            <a:br>
              <a:rPr lang="en-US" b="1" dirty="0">
                <a:latin typeface="Century Schoolbook" panose="02040604050505020304" pitchFamily="18" charset="0"/>
              </a:rPr>
            </a:br>
            <a:r>
              <a:rPr lang="en-US" b="1" dirty="0">
                <a:latin typeface="Century Schoolbook" panose="02040604050505020304" pitchFamily="18" charset="0"/>
              </a:rPr>
              <a:t>ANATOMY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6CEE1-28FF-48E1-89B4-33A6F3602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3835"/>
            <a:ext cx="4419295" cy="3206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6A5312-726E-43E7-B1A7-EBF38959DF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2" b="8404"/>
          <a:stretch/>
        </p:blipFill>
        <p:spPr>
          <a:xfrm>
            <a:off x="4050085" y="3581704"/>
            <a:ext cx="5039265" cy="305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13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3162</TotalTime>
  <Words>692</Words>
  <Application>Microsoft Office PowerPoint</Application>
  <PresentationFormat>On-screen Show (4:3)</PresentationFormat>
  <Paragraphs>67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Bell MT</vt:lpstr>
      <vt:lpstr>Calibri</vt:lpstr>
      <vt:lpstr>Century Schoolbook</vt:lpstr>
      <vt:lpstr>Microsoft Himalaya</vt:lpstr>
      <vt:lpstr>Office Theme</vt:lpstr>
      <vt:lpstr>AN INTRODUCTION TO  EXPLORATORY LAPAROTOMY</vt:lpstr>
      <vt:lpstr>WHAT IS AN EXPLORATORY LAPAROTOMY?</vt:lpstr>
      <vt:lpstr>LEFT PARALUMBAR APPROACH</vt:lpstr>
      <vt:lpstr>RIGHT PARALUMBAR APPROACH</vt:lpstr>
      <vt:lpstr>RIGHT PARALUMBAR APPROACH</vt:lpstr>
      <vt:lpstr>RELEVANT ANATOMY</vt:lpstr>
      <vt:lpstr>RELEVANT ANATOMY</vt:lpstr>
      <vt:lpstr>RELEVANT  ANATOMY</vt:lpstr>
      <vt:lpstr>RELEVANT  ANATOMY</vt:lpstr>
      <vt:lpstr>INDICATIONS FOR AN EXPLORATORY LAPAROTOMY-GENERAL</vt:lpstr>
      <vt:lpstr>INDICATIONS FOR AN EXPLORATORY LAPAROTOMY- COMPANION ANIMALS</vt:lpstr>
      <vt:lpstr>INDICATIONS FOR AN EXPLORATORY LAPAROTOMY- RUMINANTS</vt:lpstr>
      <vt:lpstr>INDICATIONS FOR AN EXPLORATORY LAPAROTOMY- EQUINE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Sunita Ramoutarsingh</cp:lastModifiedBy>
  <cp:revision>38</cp:revision>
  <dcterms:created xsi:type="dcterms:W3CDTF">2013-08-21T19:17:07Z</dcterms:created>
  <dcterms:modified xsi:type="dcterms:W3CDTF">2017-11-15T00:02:44Z</dcterms:modified>
</cp:coreProperties>
</file>