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6" r:id="rId4"/>
    <p:sldId id="300" r:id="rId5"/>
    <p:sldId id="277" r:id="rId6"/>
    <p:sldId id="265" r:id="rId7"/>
    <p:sldId id="274" r:id="rId8"/>
    <p:sldId id="283" r:id="rId9"/>
    <p:sldId id="284" r:id="rId10"/>
    <p:sldId id="285" r:id="rId11"/>
    <p:sldId id="286" r:id="rId12"/>
    <p:sldId id="287" r:id="rId13"/>
    <p:sldId id="297" r:id="rId14"/>
    <p:sldId id="298" r:id="rId15"/>
    <p:sldId id="276" r:id="rId16"/>
    <p:sldId id="282" r:id="rId17"/>
    <p:sldId id="278" r:id="rId18"/>
    <p:sldId id="301" r:id="rId19"/>
    <p:sldId id="279" r:id="rId20"/>
    <p:sldId id="280" r:id="rId21"/>
    <p:sldId id="299" r:id="rId22"/>
    <p:sldId id="292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11/11/2017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11/11/2017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11/11/2017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11/11/2017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MpwMnjQR41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nedrive.live.com/?authkey=%21AHlEwCZPXLAXOnQ&amp;cid=536D605DB7A63B10&amp;id=536D605DB7A63B10%212122&amp;parId=536D605DB7A63B10%211338&amp;o=OneU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4FIZ6fWK4u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esearch.vet.upenn.edu/SmallRuminants/PhysicalExam/tabid/4092/Default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cliniciansbrief.com/sites/default/files/sites/cliniciansbrief.com/files/0404_procedurepr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3MDFek1r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 – operative procedure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exploratory laparotomy in Rebecca, the sheep</a:t>
            </a: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2CC6-CA50-431F-AB4D-B3432174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25" y="1100406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en-TT" sz="2200" dirty="0"/>
              <a:t>RECOMMENDED SKIN DISINFECTANTS </a:t>
            </a:r>
            <a:br>
              <a:rPr lang="en-TT" sz="2200" dirty="0"/>
            </a:br>
            <a:r>
              <a:rPr lang="en-TT" sz="2200" dirty="0"/>
              <a:t>Alternating disinfectants is more effective than using a single agent.</a:t>
            </a:r>
            <a:br>
              <a:rPr lang="en-TT" sz="2200" dirty="0"/>
            </a:br>
            <a:br>
              <a:rPr lang="en-TT" dirty="0"/>
            </a:br>
            <a:endParaRPr lang="en-TT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24A158-DB4B-4849-A977-C8E8C623F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225" y="2010273"/>
            <a:ext cx="8205927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3FCA-AE62-4219-9317-7ECF3A52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9" y="298547"/>
            <a:ext cx="9509760" cy="1233424"/>
          </a:xfrm>
        </p:spPr>
        <p:txBody>
          <a:bodyPr/>
          <a:lstStyle/>
          <a:p>
            <a:r>
              <a:rPr lang="en-TT" dirty="0"/>
              <a:t>Surgeon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063A-9F75-4EEC-BED8-8289817D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9" y="1690936"/>
            <a:ext cx="9509760" cy="4127627"/>
          </a:xfrm>
        </p:spPr>
        <p:txBody>
          <a:bodyPr/>
          <a:lstStyle/>
          <a:p>
            <a:r>
              <a:rPr lang="en-TT" dirty="0"/>
              <a:t>For survival surgical procedures (major and minor), the surgeon should wear clean scrubs, a surgical hat, and mask.</a:t>
            </a:r>
          </a:p>
          <a:p>
            <a:r>
              <a:rPr lang="en-TT" dirty="0"/>
              <a:t>Surgeons should wash their hands with an antiseptic surgical scrub and dry their hands with a sterile towel.</a:t>
            </a:r>
          </a:p>
          <a:p>
            <a:r>
              <a:rPr lang="en-TT" dirty="0"/>
              <a:t>Sterile surgical gloves and a sterile surgical gown should be worn. </a:t>
            </a:r>
          </a:p>
          <a:p>
            <a:r>
              <a:rPr lang="en-TT" dirty="0">
                <a:hlinkClick r:id="rId2"/>
              </a:rPr>
              <a:t>https://www.youtube.com/watch?v=MpwMnjQR41Y</a:t>
            </a:r>
            <a:endParaRPr lang="en-TT" dirty="0"/>
          </a:p>
          <a:p>
            <a:pPr marL="45720" indent="0">
              <a:buNone/>
            </a:pPr>
            <a:endParaRPr lang="en-TT" dirty="0"/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A0789305-3665-44CE-ADB8-59C8BDA8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10" y="3461170"/>
            <a:ext cx="2516358" cy="25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F11-813C-4483-8597-4D0BBDCC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4" y="-250093"/>
            <a:ext cx="9509760" cy="1233424"/>
          </a:xfrm>
        </p:spPr>
        <p:txBody>
          <a:bodyPr/>
          <a:lstStyle/>
          <a:p>
            <a:r>
              <a:rPr lang="en-TT" dirty="0"/>
              <a:t>Surgical equipment</a:t>
            </a:r>
          </a:p>
        </p:txBody>
      </p:sp>
      <p:pic>
        <p:nvPicPr>
          <p:cNvPr id="9" name="Content Placeholder 8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472B9472-D5E1-417C-9B36-31F1A99F1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0" y="1606403"/>
            <a:ext cx="6357685" cy="4127500"/>
          </a:xfrm>
        </p:spPr>
      </p:pic>
    </p:spTree>
    <p:extLst>
      <p:ext uri="{BB962C8B-B14F-4D97-AF65-F5344CB8AC3E}">
        <p14:creationId xmlns:p14="http://schemas.microsoft.com/office/powerpoint/2010/main" val="21653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63DB-7BE1-4585-A012-F8D9977C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 dirty="0"/>
          </a:p>
          <a:p>
            <a:endParaRPr lang="en-TT" dirty="0"/>
          </a:p>
          <a:p>
            <a:endParaRPr lang="en-TT" dirty="0"/>
          </a:p>
        </p:txBody>
      </p:sp>
      <p:pic>
        <p:nvPicPr>
          <p:cNvPr id="11" name="Picture 10" descr="A picture containing receipt&#10;&#10;Description generated with high confidence">
            <a:extLst>
              <a:ext uri="{FF2B5EF4-FFF2-40B4-BE49-F238E27FC236}">
                <a16:creationId xmlns:a16="http://schemas.microsoft.com/office/drawing/2014/main" id="{A5F84FA5-1B57-49DD-885E-9A3F77470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53" y="736428"/>
            <a:ext cx="2900750" cy="2005318"/>
          </a:xfrm>
          <a:prstGeom prst="rect">
            <a:avLst/>
          </a:prstGeom>
        </p:spPr>
      </p:pic>
      <p:pic>
        <p:nvPicPr>
          <p:cNvPr id="8194" name="Picture 2" descr="Image result for saline iv">
            <a:extLst>
              <a:ext uri="{FF2B5EF4-FFF2-40B4-BE49-F238E27FC236}">
                <a16:creationId xmlns:a16="http://schemas.microsoft.com/office/drawing/2014/main" id="{CA7481A6-5C1D-4489-8B10-A8A63C4D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58" y="516261"/>
            <a:ext cx="2445651" cy="24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endotracheal tube and laryngoscope vet">
            <a:extLst>
              <a:ext uri="{FF2B5EF4-FFF2-40B4-BE49-F238E27FC236}">
                <a16:creationId xmlns:a16="http://schemas.microsoft.com/office/drawing/2014/main" id="{CF33BDA9-479F-41CC-92B1-780FBC78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6" y="3648329"/>
            <a:ext cx="2766938" cy="1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22 gauge catheter veterinary">
            <a:extLst>
              <a:ext uri="{FF2B5EF4-FFF2-40B4-BE49-F238E27FC236}">
                <a16:creationId xmlns:a16="http://schemas.microsoft.com/office/drawing/2014/main" id="{DB9715EC-C227-4B53-A49D-DA47951A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6" y="810380"/>
            <a:ext cx="2766938" cy="21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vet wrap">
            <a:extLst>
              <a:ext uri="{FF2B5EF4-FFF2-40B4-BE49-F238E27FC236}">
                <a16:creationId xmlns:a16="http://schemas.microsoft.com/office/drawing/2014/main" id="{BAEFAAED-8602-49BA-9A6C-D2B83A2DC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83" y="3648329"/>
            <a:ext cx="2986520" cy="21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cotton surgical">
            <a:extLst>
              <a:ext uri="{FF2B5EF4-FFF2-40B4-BE49-F238E27FC236}">
                <a16:creationId xmlns:a16="http://schemas.microsoft.com/office/drawing/2014/main" id="{798D5C1F-9611-419B-9869-1EDA860C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83" y="364832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3E38-B253-46C0-91A7-B2E4F7B9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88" y="-38879"/>
            <a:ext cx="9509760" cy="1233424"/>
          </a:xfrm>
        </p:spPr>
        <p:txBody>
          <a:bodyPr/>
          <a:lstStyle/>
          <a:p>
            <a:r>
              <a:rPr lang="en-TT" dirty="0"/>
              <a:t>Animal preparation before entering the OR.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46204A-D141-4DFD-A5B7-48F7F5CA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7" y="1339245"/>
            <a:ext cx="7985760" cy="4127627"/>
          </a:xfrm>
        </p:spPr>
        <p:txBody>
          <a:bodyPr/>
          <a:lstStyle/>
          <a:p>
            <a:r>
              <a:rPr lang="en-TT" dirty="0"/>
              <a:t>Animal preparation should take place in an area separate from where the surgery is to be conducted.</a:t>
            </a:r>
          </a:p>
          <a:p>
            <a:r>
              <a:rPr lang="en-TT" dirty="0"/>
              <a:t>Hair should be removed from the surgical site using electric clippers.</a:t>
            </a:r>
          </a:p>
          <a:p>
            <a:r>
              <a:rPr lang="en-TT" dirty="0"/>
              <a:t>The areas that were shaved included:</a:t>
            </a:r>
          </a:p>
          <a:p>
            <a:pPr lvl="1"/>
            <a:r>
              <a:rPr lang="en-TT" dirty="0"/>
              <a:t>The right flank </a:t>
            </a:r>
          </a:p>
          <a:p>
            <a:pPr lvl="1"/>
            <a:r>
              <a:rPr lang="en-TT" dirty="0"/>
              <a:t>Sites for insertion of catheters, cephalic and jugular areas</a:t>
            </a:r>
          </a:p>
          <a:p>
            <a:pPr lvl="1"/>
            <a:r>
              <a:rPr lang="en-TT" dirty="0"/>
              <a:t>Site for Epidural administration, over the sacrum and anterior coccygeal vertebrae.</a:t>
            </a:r>
          </a:p>
          <a:p>
            <a:pPr lvl="1"/>
            <a:r>
              <a:rPr lang="en-TT" dirty="0"/>
              <a:t>The area for intramuscular administration was cleansed with a cotton swab containing 70 % alcohol.</a:t>
            </a:r>
          </a:p>
          <a:p>
            <a:pPr marL="45720" indent="0">
              <a:buNone/>
            </a:pPr>
            <a:endParaRPr lang="en-TT" dirty="0"/>
          </a:p>
        </p:txBody>
      </p:sp>
      <p:pic>
        <p:nvPicPr>
          <p:cNvPr id="7" name="Picture 6" descr="A dog looking at the camera&#10;&#10;Description generated with high confidence">
            <a:extLst>
              <a:ext uri="{FF2B5EF4-FFF2-40B4-BE49-F238E27FC236}">
                <a16:creationId xmlns:a16="http://schemas.microsoft.com/office/drawing/2014/main" id="{29A38A8F-A45D-4D03-A4A1-B63F9A5DD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99" y="3815267"/>
            <a:ext cx="1566789" cy="2089052"/>
          </a:xfrm>
          <a:prstGeom prst="rect">
            <a:avLst/>
          </a:prstGeom>
        </p:spPr>
      </p:pic>
      <p:pic>
        <p:nvPicPr>
          <p:cNvPr id="9" name="Picture 8" descr="A dog standing next to a cow&#10;&#10;Description generated with high confidence">
            <a:extLst>
              <a:ext uri="{FF2B5EF4-FFF2-40B4-BE49-F238E27FC236}">
                <a16:creationId xmlns:a16="http://schemas.microsoft.com/office/drawing/2014/main" id="{8D6E6B34-7E49-4B4A-8D98-C23410EB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4" y="2264898"/>
            <a:ext cx="2105895" cy="1383008"/>
          </a:xfrm>
          <a:prstGeom prst="rect">
            <a:avLst/>
          </a:prstGeom>
        </p:spPr>
      </p:pic>
      <p:pic>
        <p:nvPicPr>
          <p:cNvPr id="11" name="Picture 10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C1832191-14B9-4162-AB7C-FACEB1580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76" y="4515842"/>
            <a:ext cx="1426545" cy="19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B1C1-DE1E-4142-ACAF-B445976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-80566"/>
            <a:ext cx="9509760" cy="1233424"/>
          </a:xfrm>
        </p:spPr>
        <p:txBody>
          <a:bodyPr/>
          <a:lstStyle/>
          <a:p>
            <a:r>
              <a:rPr lang="en-TT" dirty="0"/>
              <a:t>Aseptic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A985-F830-4209-BB6B-938426A6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339244"/>
            <a:ext cx="9509760" cy="4127627"/>
          </a:xfrm>
        </p:spPr>
        <p:txBody>
          <a:bodyPr>
            <a:normAutofit lnSpcReduction="10000"/>
          </a:bodyPr>
          <a:lstStyle/>
          <a:p>
            <a:r>
              <a:rPr lang="en-TT" dirty="0"/>
              <a:t>Initial or preparative scrub</a:t>
            </a:r>
          </a:p>
          <a:p>
            <a:pPr marL="1600200" lvl="3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</a:pPr>
            <a:r>
              <a:rPr lang="en-US" altLang="en-US" sz="1600" kern="0" dirty="0">
                <a:solidFill>
                  <a:schemeClr val="tx1"/>
                </a:solidFill>
                <a:latin typeface="Arial"/>
              </a:rPr>
              <a:t>Povidone-iodine followed by alcohol rinse</a:t>
            </a:r>
          </a:p>
          <a:p>
            <a:pPr marL="1600200" lvl="3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</a:pPr>
            <a:r>
              <a:rPr lang="en-US" altLang="en-US" sz="1600" kern="0" dirty="0">
                <a:solidFill>
                  <a:schemeClr val="tx1"/>
                </a:solidFill>
                <a:latin typeface="Arial"/>
              </a:rPr>
              <a:t>Chlorhexidine followed by saline rinse</a:t>
            </a:r>
            <a:endParaRPr lang="en-US" altLang="en-US" sz="1600" b="1" kern="0" dirty="0">
              <a:solidFill>
                <a:schemeClr val="tx1"/>
              </a:solidFill>
              <a:latin typeface="Arial"/>
            </a:endParaRPr>
          </a:p>
          <a:p>
            <a:r>
              <a:rPr lang="en-TT" dirty="0"/>
              <a:t>Move to the operating room</a:t>
            </a:r>
          </a:p>
          <a:p>
            <a:r>
              <a:rPr lang="en-TT" dirty="0"/>
              <a:t>Final surgical scrub</a:t>
            </a:r>
          </a:p>
          <a:p>
            <a:pPr marL="1600200" lvl="3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</a:pPr>
            <a:r>
              <a:rPr lang="en-US" altLang="en-US" sz="1600" kern="0" dirty="0">
                <a:solidFill>
                  <a:schemeClr val="tx1"/>
                </a:solidFill>
                <a:latin typeface="Arial"/>
              </a:rPr>
              <a:t>Povidone-iodine followed by alcohol rinse</a:t>
            </a:r>
          </a:p>
          <a:p>
            <a:pPr marL="1600200" lvl="3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</a:pPr>
            <a:r>
              <a:rPr lang="en-US" altLang="en-US" sz="1600" kern="0" dirty="0">
                <a:solidFill>
                  <a:schemeClr val="tx1"/>
                </a:solidFill>
                <a:latin typeface="Arial"/>
              </a:rPr>
              <a:t>Chlorhexidine followed by saline rinse</a:t>
            </a:r>
          </a:p>
          <a:p>
            <a:pPr marL="1600200" lvl="3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</a:pPr>
            <a:r>
              <a:rPr lang="en-US" altLang="en-US" sz="1600" kern="0" dirty="0" err="1">
                <a:solidFill>
                  <a:schemeClr val="tx1"/>
                </a:solidFill>
                <a:latin typeface="Arial"/>
              </a:rPr>
              <a:t>Duraprep</a:t>
            </a:r>
            <a:r>
              <a:rPr lang="en-US" altLang="en-US" sz="16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®, </a:t>
            </a:r>
            <a:r>
              <a:rPr lang="en-US" altLang="en-US" sz="1600" kern="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Chlora</a:t>
            </a:r>
            <a:r>
              <a:rPr lang="en-US" altLang="en-US" sz="1600" kern="0" dirty="0" err="1">
                <a:solidFill>
                  <a:schemeClr val="tx1"/>
                </a:solidFill>
                <a:latin typeface="Arial"/>
              </a:rPr>
              <a:t>prep</a:t>
            </a:r>
            <a:r>
              <a:rPr lang="en-US" altLang="en-US" sz="16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®</a:t>
            </a:r>
            <a:endParaRPr lang="en-US" altLang="en-US" sz="1600" b="1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r>
              <a:rPr lang="en-TT" dirty="0"/>
              <a:t>Sterile draping of surgical site</a:t>
            </a:r>
          </a:p>
          <a:p>
            <a:r>
              <a:rPr lang="en-TT" dirty="0"/>
              <a:t>Bland ophthalmic ointment to eyes</a:t>
            </a:r>
          </a:p>
          <a:p>
            <a:r>
              <a:rPr lang="en-TT" dirty="0"/>
              <a:t>A few drops of saline should inserted on the tongue after endotracheal intubation</a:t>
            </a:r>
          </a:p>
          <a:p>
            <a:endParaRPr lang="en-TT" dirty="0"/>
          </a:p>
        </p:txBody>
      </p:sp>
      <p:pic>
        <p:nvPicPr>
          <p:cNvPr id="5" name="Picture 4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195AFFA9-0B0D-4FF2-A30C-5F5760890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6" y="3921481"/>
            <a:ext cx="2808557" cy="23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E0377-620B-4141-B96C-A9D0BD3A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84857"/>
            <a:ext cx="9012463" cy="4937927"/>
          </a:xfrm>
        </p:spPr>
        <p:txBody>
          <a:bodyPr/>
          <a:lstStyle/>
          <a:p>
            <a:r>
              <a:rPr lang="en-TT" dirty="0"/>
              <a:t>A combination of xylazine and ketamine (sedative) was administered intramuscularly within the triangular region before entering the operating room.</a:t>
            </a:r>
          </a:p>
          <a:p>
            <a:endParaRPr lang="en-TT" dirty="0"/>
          </a:p>
          <a:p>
            <a:endParaRPr lang="en-TT" dirty="0"/>
          </a:p>
          <a:p>
            <a:endParaRPr lang="en-TT" dirty="0"/>
          </a:p>
          <a:p>
            <a:endParaRPr lang="en-TT" dirty="0"/>
          </a:p>
          <a:p>
            <a:pPr lvl="8"/>
            <a:r>
              <a:rPr lang="en-TT" sz="2000" dirty="0"/>
              <a:t>After 10 minutes of administering the sedative a catheter was inserted into the cephalic vein while in the operating room.</a:t>
            </a:r>
          </a:p>
          <a:p>
            <a:pPr lvl="8"/>
            <a:r>
              <a:rPr lang="en-TT" sz="2000" dirty="0"/>
              <a:t>A second catheter was inserted into the jugular vein due to obstruction in the cephalic vein catheter.</a:t>
            </a:r>
          </a:p>
          <a:p>
            <a:endParaRPr lang="en-TT" dirty="0"/>
          </a:p>
        </p:txBody>
      </p:sp>
      <p:pic>
        <p:nvPicPr>
          <p:cNvPr id="5122" name="Picture 2" descr="Image result for intramuscular injection in sheep">
            <a:extLst>
              <a:ext uri="{FF2B5EF4-FFF2-40B4-BE49-F238E27FC236}">
                <a16:creationId xmlns:a16="http://schemas.microsoft.com/office/drawing/2014/main" id="{8E976A1F-E605-4858-9183-AD81727B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88" y="669001"/>
            <a:ext cx="2484245" cy="18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A639C0D6-A029-48D4-83C0-6B7F9A199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3" y="3024554"/>
            <a:ext cx="2238815" cy="24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6BAD-CBE9-45D5-B24C-F4991D4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" y="-165687"/>
            <a:ext cx="9509760" cy="1233424"/>
          </a:xfrm>
        </p:spPr>
        <p:txBody>
          <a:bodyPr/>
          <a:lstStyle/>
          <a:p>
            <a:r>
              <a:rPr lang="en-TT" dirty="0"/>
              <a:t>Pain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B093-0E28-4D02-80ED-20CCA4B9F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7" y="1240771"/>
            <a:ext cx="9509760" cy="4127627"/>
          </a:xfrm>
        </p:spPr>
        <p:txBody>
          <a:bodyPr>
            <a:normAutofit/>
          </a:bodyPr>
          <a:lstStyle/>
          <a:p>
            <a:r>
              <a:rPr lang="en-TT" dirty="0"/>
              <a:t>Pain and painful stimulation causes physical discomfort and stress which result in altered homeostasis including cardiopulmonary, endocrine, metabolic and thermoregulatory abnormalities and behavioural changes.</a:t>
            </a:r>
          </a:p>
          <a:p>
            <a:r>
              <a:rPr lang="en-TT" dirty="0"/>
              <a:t>Assessment of pain in sheep and ruminants generally is difficult. Painful animals may exhibit physical signs including tachypnea, tachycardia, elevated blood pressure and body temperature.</a:t>
            </a:r>
          </a:p>
          <a:p>
            <a:r>
              <a:rPr lang="en-TT" dirty="0"/>
              <a:t>Ideally analgesia should be administered pre-emptively</a:t>
            </a:r>
          </a:p>
        </p:txBody>
      </p:sp>
      <p:pic>
        <p:nvPicPr>
          <p:cNvPr id="15362" name="Picture 2" descr="Image result for banamine">
            <a:extLst>
              <a:ext uri="{FF2B5EF4-FFF2-40B4-BE49-F238E27FC236}">
                <a16:creationId xmlns:a16="http://schemas.microsoft.com/office/drawing/2014/main" id="{83C9443D-EE5E-4A26-9BB6-E7D04EDB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3629183"/>
            <a:ext cx="2481336" cy="26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B048-2562-493A-8717-F803F394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50" y="270412"/>
            <a:ext cx="9509760" cy="1233424"/>
          </a:xfrm>
        </p:spPr>
        <p:txBody>
          <a:bodyPr/>
          <a:lstStyle/>
          <a:p>
            <a:r>
              <a:rPr lang="en-TT" dirty="0"/>
              <a:t>Lumbosacral epidural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940F-248F-4F27-8886-8EDC3447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0" y="1733139"/>
            <a:ext cx="9509760" cy="4127627"/>
          </a:xfrm>
        </p:spPr>
        <p:txBody>
          <a:bodyPr/>
          <a:lstStyle/>
          <a:p>
            <a:r>
              <a:rPr lang="en-TT" dirty="0"/>
              <a:t>Epidural block is produced by injection of local anaesthetic into the epidural space at the lumbosacral junction to provide analgesia and paralysis to allow surgery. </a:t>
            </a:r>
          </a:p>
          <a:p>
            <a:r>
              <a:rPr lang="en-TT" dirty="0"/>
              <a:t>The animal may be standing or in lateral recumbency.</a:t>
            </a:r>
          </a:p>
          <a:p>
            <a:r>
              <a:rPr lang="en-TT" dirty="0"/>
              <a:t>This avoids struggling and prolapse of the rumen through the laparotomy site as may occur following use of local infiltration.</a:t>
            </a:r>
          </a:p>
          <a:p>
            <a:r>
              <a:rPr lang="en-TT" sz="1600" dirty="0">
                <a:hlinkClick r:id="rId2"/>
              </a:rPr>
              <a:t>https://onedrive.live.com/?authkey=%21AHlEwCZPXLAXOnQ&amp;cid=536D605DB7A63B10&amp;id=536D605DB7A63B10%212122&amp;parId=536D605DB7A63B10%211338&amp;o=OneUp</a:t>
            </a:r>
            <a:endParaRPr lang="en-TT" sz="1600" dirty="0"/>
          </a:p>
          <a:p>
            <a:endParaRPr lang="en-TT" dirty="0"/>
          </a:p>
        </p:txBody>
      </p:sp>
      <p:pic>
        <p:nvPicPr>
          <p:cNvPr id="4098" name="Picture 2" descr="Image result for flank sheep laparotomy">
            <a:extLst>
              <a:ext uri="{FF2B5EF4-FFF2-40B4-BE49-F238E27FC236}">
                <a16:creationId xmlns:a16="http://schemas.microsoft.com/office/drawing/2014/main" id="{9FF8574A-D4CD-431B-B735-2D9249CB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92" y="4167839"/>
            <a:ext cx="1720947" cy="20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3C9A-4AE2-4A6D-B7CB-403226F5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72" y="0"/>
            <a:ext cx="9509760" cy="1233424"/>
          </a:xfrm>
        </p:spPr>
        <p:txBody>
          <a:bodyPr/>
          <a:lstStyle/>
          <a:p>
            <a:r>
              <a:rPr lang="en-TT" dirty="0"/>
              <a:t>Endotracheal intubation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81A5-FA71-47B3-820C-25FB9109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72" y="1606530"/>
            <a:ext cx="9509760" cy="4127627"/>
          </a:xfrm>
        </p:spPr>
        <p:txBody>
          <a:bodyPr>
            <a:normAutofit fontScale="92500" lnSpcReduction="10000"/>
          </a:bodyPr>
          <a:lstStyle/>
          <a:p>
            <a:r>
              <a:rPr lang="en-TT" dirty="0"/>
              <a:t>Patients undergoing general anesthesia should be intubated so that the anaesthetist can capture a patent airway. </a:t>
            </a:r>
          </a:p>
          <a:p>
            <a:r>
              <a:rPr lang="en-TT" dirty="0"/>
              <a:t>Using injectable anesthesia for these longer anesthetic periods can have the side effect of a prolonged recovery.</a:t>
            </a:r>
          </a:p>
          <a:p>
            <a:r>
              <a:rPr lang="en-TT" dirty="0"/>
              <a:t>It is essential that the small ruminant patient be intubated during anesthesia. The animal should remain in sternal recumbency until the tube is placed and cuff is inflated.</a:t>
            </a:r>
          </a:p>
          <a:p>
            <a:r>
              <a:rPr lang="en-TT" dirty="0"/>
              <a:t>Rumen contents regurgitated before the airway is secure must be vigorously wiped out of the patient’s mouth. </a:t>
            </a:r>
          </a:p>
          <a:p>
            <a:r>
              <a:rPr lang="en-TT" dirty="0"/>
              <a:t>The cuff should be inflated only until there is a small amount of negative pressure. </a:t>
            </a:r>
          </a:p>
          <a:p>
            <a:r>
              <a:rPr lang="en-TT" sz="1700" dirty="0">
                <a:hlinkClick r:id="rId2"/>
              </a:rPr>
              <a:t>https://onedrive.live.com/?authkey=%21AAI2bwU5kWVCu_c&amp;cid=536D605DB7A63B10&amp;id=536D605DB7A63B10%212121&amp;parId=536D605DB7A63B10%211338&amp;o=OneUp</a:t>
            </a:r>
          </a:p>
          <a:p>
            <a:pPr marL="45720" indent="0">
              <a:buNone/>
            </a:pPr>
            <a:endParaRPr lang="en-TT" dirty="0"/>
          </a:p>
        </p:txBody>
      </p:sp>
      <p:pic>
        <p:nvPicPr>
          <p:cNvPr id="5" name="Content Placeholder 4" descr="A picture containing mammal, animal, indoor, blue&#10;&#10;Description generated with very high confidence">
            <a:extLst>
              <a:ext uri="{FF2B5EF4-FFF2-40B4-BE49-F238E27FC236}">
                <a16:creationId xmlns:a16="http://schemas.microsoft.com/office/drawing/2014/main" id="{51AB7F9C-56B4-466A-BAA7-727A01289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02" y="4656406"/>
            <a:ext cx="2390597" cy="17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3B08-AD08-41A6-A45E-85695AB2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Physical exam of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4D83C-ABFA-439C-8D31-6E46677B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>
                <a:hlinkClick r:id="rId2"/>
              </a:rPr>
              <a:t>http://research.vet.upenn.edu/SmallRuminants/PhysicalExam/tabid/4092/Default.aspx</a:t>
            </a:r>
            <a:endParaRPr lang="en-TT" dirty="0"/>
          </a:p>
          <a:p>
            <a:pPr marL="45720" indent="0">
              <a:buNone/>
            </a:pPr>
            <a:endParaRPr lang="en-TT" dirty="0"/>
          </a:p>
        </p:txBody>
      </p:sp>
      <p:pic>
        <p:nvPicPr>
          <p:cNvPr id="13314" name="Picture 2" descr="Image result for PHYSICAL exam of sheep">
            <a:extLst>
              <a:ext uri="{FF2B5EF4-FFF2-40B4-BE49-F238E27FC236}">
                <a16:creationId xmlns:a16="http://schemas.microsoft.com/office/drawing/2014/main" id="{AF0FE2C9-5F7B-4E77-8146-A70A2B4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98" y="3514979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21D1-1612-4B8B-96BE-29589E21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Constant infusion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03CC-72B4-4839-A760-D768E126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>
                <a:hlinkClick r:id="rId2"/>
              </a:rPr>
              <a:t>https://www.cliniciansbrief.com/sites/default/files/sites/cliniciansbrief.com/files/0404_procedurepro.pdf</a:t>
            </a:r>
            <a:endParaRPr lang="en-TT" dirty="0"/>
          </a:p>
          <a:p>
            <a:endParaRPr lang="en-TT" dirty="0"/>
          </a:p>
        </p:txBody>
      </p:sp>
      <p:pic>
        <p:nvPicPr>
          <p:cNvPr id="11266" name="Picture 2" descr="Image result for ketamine 100">
            <a:extLst>
              <a:ext uri="{FF2B5EF4-FFF2-40B4-BE49-F238E27FC236}">
                <a16:creationId xmlns:a16="http://schemas.microsoft.com/office/drawing/2014/main" id="{62376C2F-6B3F-45FA-9668-62A6A94F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14" y="2997824"/>
            <a:ext cx="1318047" cy="19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lidocaine20">
            <a:extLst>
              <a:ext uri="{FF2B5EF4-FFF2-40B4-BE49-F238E27FC236}">
                <a16:creationId xmlns:a16="http://schemas.microsoft.com/office/drawing/2014/main" id="{288C6F02-4BA7-4937-A787-7A5A1435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28" y="3882682"/>
            <a:ext cx="2473569" cy="18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xylazine 20">
            <a:extLst>
              <a:ext uri="{FF2B5EF4-FFF2-40B4-BE49-F238E27FC236}">
                <a16:creationId xmlns:a16="http://schemas.microsoft.com/office/drawing/2014/main" id="{A29E5747-CA34-440F-A335-E6B6DA08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94" y="3882682"/>
            <a:ext cx="2350230" cy="18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5B1C-FCBB-4A0A-83CB-90A9C868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68" y="171939"/>
            <a:ext cx="9509760" cy="1233424"/>
          </a:xfrm>
        </p:spPr>
        <p:txBody>
          <a:bodyPr/>
          <a:lstStyle/>
          <a:p>
            <a:r>
              <a:rPr lang="en-US" altLang="en-US" dirty="0"/>
              <a:t>Checking Anesthetic Depth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F2AC4-2560-4A7F-9B62-03B0F41C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68" y="1606529"/>
            <a:ext cx="9509760" cy="4639525"/>
          </a:xfrm>
        </p:spPr>
        <p:txBody>
          <a:bodyPr>
            <a:normAutofit/>
          </a:bodyPr>
          <a:lstStyle/>
          <a:p>
            <a:r>
              <a:rPr lang="en-US" altLang="en-US" dirty="0"/>
              <a:t>Reflexes</a:t>
            </a:r>
          </a:p>
          <a:p>
            <a:pPr>
              <a:buNone/>
            </a:pPr>
            <a:endParaRPr lang="en-US" altLang="en-US" sz="800" dirty="0"/>
          </a:p>
          <a:p>
            <a:r>
              <a:rPr lang="en-US" altLang="en-US" dirty="0"/>
              <a:t>Jaw tone</a:t>
            </a:r>
          </a:p>
          <a:p>
            <a:pPr>
              <a:buNone/>
            </a:pPr>
            <a:endParaRPr lang="en-US" altLang="en-US" sz="800" dirty="0"/>
          </a:p>
          <a:p>
            <a:r>
              <a:rPr lang="en-US" altLang="en-US" dirty="0"/>
              <a:t>Eye position, pupil size and pupillary light response</a:t>
            </a:r>
          </a:p>
          <a:p>
            <a:pPr>
              <a:buNone/>
            </a:pPr>
            <a:endParaRPr lang="en-US" altLang="en-US" sz="800" dirty="0"/>
          </a:p>
          <a:p>
            <a:r>
              <a:rPr lang="en-US" altLang="en-US" dirty="0"/>
              <a:t>Heart and respiratory rates</a:t>
            </a:r>
          </a:p>
          <a:p>
            <a:pPr>
              <a:buNone/>
            </a:pPr>
            <a:endParaRPr lang="en-US" altLang="en-US" sz="800" dirty="0"/>
          </a:p>
          <a:p>
            <a:r>
              <a:rPr lang="en-US" altLang="en-US" dirty="0"/>
              <a:t>Response to surgical stimuli</a:t>
            </a:r>
          </a:p>
          <a:p>
            <a:r>
              <a:rPr lang="en-US" altLang="en-US" dirty="0">
                <a:hlinkClick r:id="rId2"/>
              </a:rPr>
              <a:t>https://www.youtube.com/watch?v=jV3MDFek1r0</a:t>
            </a:r>
            <a:endParaRPr lang="en-US" altLang="en-US" dirty="0"/>
          </a:p>
          <a:p>
            <a:endParaRPr lang="en-US" altLang="en-US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5536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5117-BEA6-4DFD-BA67-C472021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87" y="396435"/>
            <a:ext cx="9556652" cy="1053670"/>
          </a:xfrm>
        </p:spPr>
        <p:txBody>
          <a:bodyPr/>
          <a:lstStyle/>
          <a:p>
            <a:r>
              <a:rPr lang="en-US" altLang="en-US" sz="3600" dirty="0"/>
              <a:t>Parameters to Monitor</a:t>
            </a:r>
            <a:br>
              <a:rPr lang="en-US" altLang="en-US" sz="3600" dirty="0"/>
            </a:br>
            <a:r>
              <a:rPr lang="en-US" altLang="en-US" sz="2400" dirty="0"/>
              <a:t>(every 5 minutes)</a:t>
            </a:r>
            <a:endParaRPr lang="en-T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20629F-CB50-47AB-8511-0FD8B3CE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87" y="1653657"/>
            <a:ext cx="9509760" cy="412762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4000" dirty="0"/>
              <a:t>ECG (EKG)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4000" dirty="0"/>
              <a:t>Peripheral Perfusion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4000" dirty="0"/>
              <a:t>Pulmonary Monitoring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4000" dirty="0"/>
              <a:t>Temperature</a:t>
            </a:r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4000" dirty="0"/>
              <a:t>Blood Pressure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endParaRPr lang="en-US" altLang="en-US" sz="4000" dirty="0"/>
          </a:p>
        </p:txBody>
      </p:sp>
      <p:pic>
        <p:nvPicPr>
          <p:cNvPr id="5" name="Picture 8" descr="DSCF0773">
            <a:extLst>
              <a:ext uri="{FF2B5EF4-FFF2-40B4-BE49-F238E27FC236}">
                <a16:creationId xmlns:a16="http://schemas.microsoft.com/office/drawing/2014/main" id="{3F507551-E579-42E5-AE9B-8E313AA8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49" y="1395202"/>
            <a:ext cx="2508740" cy="16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V9203">
            <a:extLst>
              <a:ext uri="{FF2B5EF4-FFF2-40B4-BE49-F238E27FC236}">
                <a16:creationId xmlns:a16="http://schemas.microsoft.com/office/drawing/2014/main" id="{5B65B1FF-2C09-4934-A36D-2895F273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84" y="3223528"/>
            <a:ext cx="2285654" cy="25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B6DA-137C-4774-ACE2-94757540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0" y="186007"/>
            <a:ext cx="9509760" cy="1233424"/>
          </a:xfrm>
        </p:spPr>
        <p:txBody>
          <a:bodyPr/>
          <a:lstStyle/>
          <a:p>
            <a:r>
              <a:rPr lang="en-TT" dirty="0"/>
              <a:t>Normal vital signs of sheep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FD6445-B200-4F89-9F47-BDADF8E63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76005"/>
              </p:ext>
            </p:extLst>
          </p:nvPr>
        </p:nvGraphicFramePr>
        <p:xfrm>
          <a:off x="3038622" y="2168143"/>
          <a:ext cx="5910116" cy="2395648"/>
        </p:xfrm>
        <a:graphic>
          <a:graphicData uri="http://schemas.openxmlformats.org/drawingml/2006/table">
            <a:tbl>
              <a:tblPr/>
              <a:tblGrid>
                <a:gridCol w="2955058">
                  <a:extLst>
                    <a:ext uri="{9D8B030D-6E8A-4147-A177-3AD203B41FA5}">
                      <a16:colId xmlns:a16="http://schemas.microsoft.com/office/drawing/2014/main" val="1964311076"/>
                    </a:ext>
                  </a:extLst>
                </a:gridCol>
                <a:gridCol w="2955058">
                  <a:extLst>
                    <a:ext uri="{9D8B030D-6E8A-4147-A177-3AD203B41FA5}">
                      <a16:colId xmlns:a16="http://schemas.microsoft.com/office/drawing/2014/main" val="1400319879"/>
                    </a:ext>
                  </a:extLst>
                </a:gridCol>
              </a:tblGrid>
              <a:tr h="598912">
                <a:tc>
                  <a:txBody>
                    <a:bodyPr/>
                    <a:lstStyle/>
                    <a:p>
                      <a:r>
                        <a:rPr lang="en-TT" b="1" dirty="0">
                          <a:effectLst/>
                          <a:latin typeface="verdana" panose="020B0604030504040204" pitchFamily="34" charset="0"/>
                        </a:rPr>
                        <a:t> Sign</a:t>
                      </a:r>
                      <a:endParaRPr lang="en-TT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b="1" dirty="0">
                          <a:effectLst/>
                          <a:latin typeface="verdana" panose="020B0604030504040204" pitchFamily="34" charset="0"/>
                        </a:rPr>
                        <a:t>Range</a:t>
                      </a:r>
                      <a:endParaRPr lang="en-TT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62615"/>
                  </a:ext>
                </a:extLst>
              </a:tr>
              <a:tr h="598912">
                <a:tc>
                  <a:txBody>
                    <a:bodyPr/>
                    <a:lstStyle/>
                    <a:p>
                      <a:r>
                        <a:rPr lang="en-TT" dirty="0">
                          <a:effectLst/>
                          <a:latin typeface="verdana" panose="020B0604030504040204" pitchFamily="34" charset="0"/>
                        </a:rPr>
                        <a:t> Body temperature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>
                          <a:effectLst/>
                          <a:latin typeface="verdana" panose="020B0604030504040204" pitchFamily="34" charset="0"/>
                        </a:rPr>
                        <a:t>102-103°F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96856"/>
                  </a:ext>
                </a:extLst>
              </a:tr>
              <a:tr h="598912">
                <a:tc>
                  <a:txBody>
                    <a:bodyPr/>
                    <a:lstStyle/>
                    <a:p>
                      <a:r>
                        <a:rPr lang="en-TT">
                          <a:effectLst/>
                          <a:latin typeface="verdana" panose="020B0604030504040204" pitchFamily="34" charset="0"/>
                        </a:rPr>
                        <a:t> Heart rate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>
                          <a:effectLst/>
                          <a:latin typeface="verdana" panose="020B0604030504040204" pitchFamily="34" charset="0"/>
                        </a:rPr>
                        <a:t>60-90 beats/minute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0806"/>
                  </a:ext>
                </a:extLst>
              </a:tr>
              <a:tr h="598912">
                <a:tc>
                  <a:txBody>
                    <a:bodyPr/>
                    <a:lstStyle/>
                    <a:p>
                      <a:r>
                        <a:rPr lang="en-TT">
                          <a:effectLst/>
                          <a:latin typeface="verdana" panose="020B0604030504040204" pitchFamily="34" charset="0"/>
                        </a:rPr>
                        <a:t> Respiration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>
                          <a:effectLst/>
                          <a:latin typeface="verdana" panose="020B0604030504040204" pitchFamily="34" charset="0"/>
                        </a:rPr>
                        <a:t>12-20 breaths/minute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197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4753560-8B8F-47DD-AEB7-D84BC0E14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E225D7-1F12-4914-8CB9-5AFDFA0B5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3" y="308491"/>
            <a:ext cx="7949266" cy="5853157"/>
          </a:xfrm>
        </p:spPr>
      </p:pic>
    </p:spTree>
    <p:extLst>
      <p:ext uri="{BB962C8B-B14F-4D97-AF65-F5344CB8AC3E}">
        <p14:creationId xmlns:p14="http://schemas.microsoft.com/office/powerpoint/2010/main" val="1585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4912" y="-492369"/>
            <a:ext cx="9509760" cy="1233424"/>
          </a:xfrm>
        </p:spPr>
        <p:txBody>
          <a:bodyPr/>
          <a:lstStyle/>
          <a:p>
            <a:r>
              <a:rPr lang="en-US" dirty="0"/>
              <a:t>Signalment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B960C4-AAD7-46B2-A054-026CDE22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6035"/>
              </p:ext>
            </p:extLst>
          </p:nvPr>
        </p:nvGraphicFramePr>
        <p:xfrm>
          <a:off x="4529799" y="902830"/>
          <a:ext cx="7202656" cy="4811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94279">
                  <a:extLst>
                    <a:ext uri="{9D8B030D-6E8A-4147-A177-3AD203B41FA5}">
                      <a16:colId xmlns:a16="http://schemas.microsoft.com/office/drawing/2014/main" val="2977313800"/>
                    </a:ext>
                  </a:extLst>
                </a:gridCol>
                <a:gridCol w="2458891">
                  <a:extLst>
                    <a:ext uri="{9D8B030D-6E8A-4147-A177-3AD203B41FA5}">
                      <a16:colId xmlns:a16="http://schemas.microsoft.com/office/drawing/2014/main" val="2852029878"/>
                    </a:ext>
                  </a:extLst>
                </a:gridCol>
                <a:gridCol w="1239967">
                  <a:extLst>
                    <a:ext uri="{9D8B030D-6E8A-4147-A177-3AD203B41FA5}">
                      <a16:colId xmlns:a16="http://schemas.microsoft.com/office/drawing/2014/main" val="2867569631"/>
                    </a:ext>
                  </a:extLst>
                </a:gridCol>
                <a:gridCol w="2409519">
                  <a:extLst>
                    <a:ext uri="{9D8B030D-6E8A-4147-A177-3AD203B41FA5}">
                      <a16:colId xmlns:a16="http://schemas.microsoft.com/office/drawing/2014/main" val="2070166747"/>
                    </a:ext>
                  </a:extLst>
                </a:gridCol>
              </a:tblGrid>
              <a:tr h="519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Species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Ovine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Temperature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39.4° C /102.94 </a:t>
                      </a:r>
                      <a:r>
                        <a:rPr lang="en-T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TT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481508"/>
                  </a:ext>
                </a:extLst>
              </a:tr>
              <a:tr h="61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Breed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TT" sz="1400" dirty="0">
                          <a:effectLst/>
                        </a:rPr>
                        <a:t>West African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Heart Rate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80 beats/min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2334"/>
                  </a:ext>
                </a:extLst>
              </a:tr>
              <a:tr h="832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Sex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Female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Respiratory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Rate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40 breaths/min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440973"/>
                  </a:ext>
                </a:extLst>
              </a:tr>
              <a:tr h="832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Age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18 months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Mucous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Membranes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Pink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277995"/>
                  </a:ext>
                </a:extLst>
              </a:tr>
              <a:tr h="665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Weight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17.8 kg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CRT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&lt; 2 secs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522322"/>
                  </a:ext>
                </a:extLst>
              </a:tr>
              <a:tr h="1349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History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Bilateral blindness with opaque appearance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>
                          <a:effectLst/>
                        </a:rPr>
                        <a:t>ASA Grade </a:t>
                      </a:r>
                      <a:endParaRPr lang="en-T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TT" sz="1400" dirty="0">
                          <a:effectLst/>
                        </a:rPr>
                        <a:t>1</a:t>
                      </a:r>
                      <a:endParaRPr lang="en-T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355653"/>
                  </a:ext>
                </a:extLst>
              </a:tr>
            </a:tbl>
          </a:graphicData>
        </a:graphic>
      </p:graphicFrame>
      <p:pic>
        <p:nvPicPr>
          <p:cNvPr id="6" name="Picture 5" descr="A brown and white dog on a leash&#10;&#10;Description generated with high confidence">
            <a:extLst>
              <a:ext uri="{FF2B5EF4-FFF2-40B4-BE49-F238E27FC236}">
                <a16:creationId xmlns:a16="http://schemas.microsoft.com/office/drawing/2014/main" id="{275F9141-2440-4C20-AA77-D0B9C0DAD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2" y="1237955"/>
            <a:ext cx="3341708" cy="4476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DAC54E-E07D-4044-AD38-CEE979A734F2}"/>
              </a:ext>
            </a:extLst>
          </p:cNvPr>
          <p:cNvSpPr/>
          <p:nvPr/>
        </p:nvSpPr>
        <p:spPr>
          <a:xfrm>
            <a:off x="1638859" y="5880955"/>
            <a:ext cx="10363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T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REBECCA</a:t>
            </a: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61A-A722-43FD-B7F6-423104B4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11" y="0"/>
            <a:ext cx="9509760" cy="1233424"/>
          </a:xfrm>
        </p:spPr>
        <p:txBody>
          <a:bodyPr/>
          <a:lstStyle/>
          <a:p>
            <a:r>
              <a:rPr lang="en-TT" dirty="0"/>
              <a:t>Fasting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28F6-A2F0-42F2-A9B1-9D4F5F33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11" y="1395515"/>
            <a:ext cx="9509760" cy="412762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sz="2400" b="1" dirty="0"/>
              <a:t>Ruminants (e.g. sheep, goats, cattle)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Fast for 12-36 hours prior to surgery.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Reduces fermentation in the rumen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Placing stomach tube reduces ruminal tympany.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All animals should have free access to water.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Restricting water results in dehydration and more difficult anesthesia.</a:t>
            </a:r>
            <a:endParaRPr lang="en-TT" dirty="0"/>
          </a:p>
        </p:txBody>
      </p:sp>
      <p:pic>
        <p:nvPicPr>
          <p:cNvPr id="2050" name="Picture 2" descr="Image result for bucket of water AND SHEEP">
            <a:extLst>
              <a:ext uri="{FF2B5EF4-FFF2-40B4-BE49-F238E27FC236}">
                <a16:creationId xmlns:a16="http://schemas.microsoft.com/office/drawing/2014/main" id="{C91E5E24-35C5-4A21-A58E-2393DE58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2" y="4192173"/>
            <a:ext cx="2821745" cy="19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91EB-D718-4F7A-966F-AAA4599F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9" y="200074"/>
            <a:ext cx="9509760" cy="1233424"/>
          </a:xfrm>
        </p:spPr>
        <p:txBody>
          <a:bodyPr/>
          <a:lstStyle/>
          <a:p>
            <a:r>
              <a:rPr lang="en-US" altLang="en-US" sz="3600" dirty="0"/>
              <a:t>Set-up of Prep Area 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02C8-4079-48C9-94C9-019EF53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9" y="1700784"/>
            <a:ext cx="9509760" cy="41276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800" b="1" dirty="0"/>
              <a:t>Ensure prep area has: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800" dirty="0"/>
              <a:t>	</a:t>
            </a:r>
            <a:r>
              <a:rPr lang="en-US" altLang="en-US" dirty="0"/>
              <a:t>Working heat support on table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Functioning anesthesia machine (if required)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Stethoscope and thermometer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Appropriate drugs and reversal agents (analgesics and anesthetics)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Functioning monitoring equipment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Prep supplies and clippers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Vacuum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867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5C36-51E8-4D3D-BA1F-A6CFEC2E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53" y="1873817"/>
            <a:ext cx="9509760" cy="412762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sz="2800" b="1" dirty="0"/>
              <a:t>Ensure OR area has: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Working heat support on table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Functioning anesthesia machine (with ventilator)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Functioning monitoring equipment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Fluid support as needed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	Emergency supplies (</a:t>
            </a:r>
            <a:r>
              <a:rPr lang="en-US" altLang="en-US" dirty="0" err="1"/>
              <a:t>Ambu</a:t>
            </a:r>
            <a:r>
              <a:rPr lang="en-US" altLang="en-US" dirty="0"/>
              <a:t> bag, and crash cart supplies)</a:t>
            </a:r>
            <a:endParaRPr lang="en-US" altLang="en-US" sz="1400" dirty="0"/>
          </a:p>
          <a:p>
            <a:endParaRPr lang="en-TT" dirty="0"/>
          </a:p>
        </p:txBody>
      </p:sp>
      <p:pic>
        <p:nvPicPr>
          <p:cNvPr id="4" name="Picture 4" descr="setup 2">
            <a:extLst>
              <a:ext uri="{FF2B5EF4-FFF2-40B4-BE49-F238E27FC236}">
                <a16:creationId xmlns:a16="http://schemas.microsoft.com/office/drawing/2014/main" id="{0369416D-64CF-4379-A2E5-2DB6C876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87" y="3737717"/>
            <a:ext cx="4340806" cy="25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8405E4-578F-4C4F-808F-AAB57791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9" y="200074"/>
            <a:ext cx="9509760" cy="1233424"/>
          </a:xfrm>
        </p:spPr>
        <p:txBody>
          <a:bodyPr/>
          <a:lstStyle/>
          <a:p>
            <a:r>
              <a:rPr lang="en-US" altLang="en-US" sz="3600" dirty="0"/>
              <a:t>Set-up of OR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1800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EFC-4463-4EEF-9D11-ECEBE399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2000" dirty="0"/>
              <a:t>RECOMMENDED HARD SURFACE DISINFECTANTS </a:t>
            </a:r>
            <a:br>
              <a:rPr lang="en-TT" sz="2000" dirty="0"/>
            </a:br>
            <a:r>
              <a:rPr lang="en-TT" sz="2000" dirty="0"/>
              <a:t>(e.g., table tops, equipment) </a:t>
            </a:r>
            <a:br>
              <a:rPr lang="en-TT" sz="2000" dirty="0"/>
            </a:br>
            <a:r>
              <a:rPr lang="en-TT" sz="2000" dirty="0"/>
              <a:t>Always follow manufacturer's instructions for dilution and expiration periods </a:t>
            </a:r>
            <a:br>
              <a:rPr lang="en-TT" sz="2000" dirty="0"/>
            </a:br>
            <a:endParaRPr lang="en-TT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7EE9D1-C616-4262-BDCA-45A26C402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39" y="1596703"/>
            <a:ext cx="8156299" cy="46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744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Times New Roman</vt:lpstr>
      <vt:lpstr>Verdana</vt:lpstr>
      <vt:lpstr>Verdana</vt:lpstr>
      <vt:lpstr>Banded Design Yellow 16x9</vt:lpstr>
      <vt:lpstr>Pre – operative procedure</vt:lpstr>
      <vt:lpstr>Physical exam of sheep</vt:lpstr>
      <vt:lpstr>Normal vital signs of sheep</vt:lpstr>
      <vt:lpstr>PowerPoint Presentation</vt:lpstr>
      <vt:lpstr>Signalment</vt:lpstr>
      <vt:lpstr>Fasting</vt:lpstr>
      <vt:lpstr>Set-up of Prep Area </vt:lpstr>
      <vt:lpstr>Set-up of OR</vt:lpstr>
      <vt:lpstr>RECOMMENDED HARD SURFACE DISINFECTANTS  (e.g., table tops, equipment)  Always follow manufacturer's instructions for dilution and expiration periods  </vt:lpstr>
      <vt:lpstr>RECOMMENDED SKIN DISINFECTANTS  Alternating disinfectants is more effective than using a single agent.  </vt:lpstr>
      <vt:lpstr>Surgeon Preparation</vt:lpstr>
      <vt:lpstr>Surgical equipment</vt:lpstr>
      <vt:lpstr>PowerPoint Presentation</vt:lpstr>
      <vt:lpstr>Animal preparation before entering the OR.</vt:lpstr>
      <vt:lpstr>Aseptic technique</vt:lpstr>
      <vt:lpstr>PowerPoint Presentation</vt:lpstr>
      <vt:lpstr>Pain management</vt:lpstr>
      <vt:lpstr>Lumbosacral epidural administration</vt:lpstr>
      <vt:lpstr>Endotracheal intubation</vt:lpstr>
      <vt:lpstr>Constant infusion rate </vt:lpstr>
      <vt:lpstr>Checking Anesthetic Depth</vt:lpstr>
      <vt:lpstr>Parameters to Monitor (every 5 minutes)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2017-11-11T20:27:53Z</dcterms:created>
  <dcterms:modified xsi:type="dcterms:W3CDTF">2017-11-12T04:33:24Z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