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2" r:id="rId6"/>
    <p:sldId id="260" r:id="rId7"/>
    <p:sldId id="259" r:id="rId8"/>
    <p:sldId id="261" r:id="rId9"/>
    <p:sldId id="262" r:id="rId10"/>
    <p:sldId id="269" r:id="rId11"/>
    <p:sldId id="264" r:id="rId12"/>
    <p:sldId id="266" r:id="rId13"/>
    <p:sldId id="267" r:id="rId14"/>
    <p:sldId id="265" r:id="rId15"/>
    <p:sldId id="268" r:id="rId16"/>
    <p:sldId id="274" r:id="rId17"/>
    <p:sldId id="273"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42CB1B-A496-45AC-A8F7-457E88CAA80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690274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2CB1B-A496-45AC-A8F7-457E88CAA80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302595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2CB1B-A496-45AC-A8F7-457E88CAA80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355175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2CB1B-A496-45AC-A8F7-457E88CAA80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1538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42CB1B-A496-45AC-A8F7-457E88CAA80D}"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21814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2CB1B-A496-45AC-A8F7-457E88CAA80D}"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94183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2CB1B-A496-45AC-A8F7-457E88CAA80D}"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6844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2CB1B-A496-45AC-A8F7-457E88CAA80D}"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11124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2CB1B-A496-45AC-A8F7-457E88CAA80D}"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354222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42CB1B-A496-45AC-A8F7-457E88CAA80D}"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319804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42CB1B-A496-45AC-A8F7-457E88CAA80D}"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2929C-4728-4B9C-BA21-27969ACD9836}" type="slidenum">
              <a:rPr lang="en-US" smtClean="0"/>
              <a:t>‹#›</a:t>
            </a:fld>
            <a:endParaRPr lang="en-US"/>
          </a:p>
        </p:txBody>
      </p:sp>
    </p:spTree>
    <p:extLst>
      <p:ext uri="{BB962C8B-B14F-4D97-AF65-F5344CB8AC3E}">
        <p14:creationId xmlns:p14="http://schemas.microsoft.com/office/powerpoint/2010/main" val="408898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2CB1B-A496-45AC-A8F7-457E88CAA80D}" type="datetimeFigureOut">
              <a:rPr lang="en-US" smtClean="0"/>
              <a:t>10/22/2017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2929C-4728-4B9C-BA21-27969ACD9836}" type="slidenum">
              <a:rPr lang="en-US" smtClean="0"/>
              <a:t>‹#›</a:t>
            </a:fld>
            <a:endParaRPr lang="en-US"/>
          </a:p>
        </p:txBody>
      </p:sp>
    </p:spTree>
    <p:extLst>
      <p:ext uri="{BB962C8B-B14F-4D97-AF65-F5344CB8AC3E}">
        <p14:creationId xmlns:p14="http://schemas.microsoft.com/office/powerpoint/2010/main" val="12768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z2DhMcOGC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err="1">
                <a:solidFill>
                  <a:srgbClr val="C00000"/>
                </a:solidFill>
                <a:latin typeface="Times New Roman" panose="02020603050405020304" pitchFamily="18" charset="0"/>
                <a:cs typeface="Times New Roman" panose="02020603050405020304" pitchFamily="18" charset="0"/>
              </a:rPr>
              <a:t>H</a:t>
            </a:r>
            <a:r>
              <a:rPr lang="en-US" b="1" i="1" dirty="0" err="1">
                <a:solidFill>
                  <a:srgbClr val="C00000"/>
                </a:solidFill>
                <a:effectLst/>
                <a:latin typeface="Times New Roman" panose="02020603050405020304" pitchFamily="18" charset="0"/>
                <a:cs typeface="Times New Roman" panose="02020603050405020304" pitchFamily="18" charset="0"/>
              </a:rPr>
              <a:t>erniorrhaphy</a:t>
            </a:r>
            <a:r>
              <a:rPr lang="en-US" b="1" i="1" dirty="0">
                <a:solidFill>
                  <a:srgbClr val="C00000"/>
                </a:solidFill>
                <a:effectLst/>
                <a:latin typeface="Times New Roman" panose="02020603050405020304" pitchFamily="18" charset="0"/>
                <a:cs typeface="Times New Roman" panose="02020603050405020304" pitchFamily="18" charset="0"/>
              </a:rPr>
              <a:t> for Big Joe</a:t>
            </a:r>
            <a:endParaRPr lang="en-US" b="1" i="1" dirty="0">
              <a:solidFill>
                <a:srgbClr val="C0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3600" b="1" i="1" dirty="0">
                <a:solidFill>
                  <a:schemeClr val="accent6">
                    <a:lumMod val="50000"/>
                  </a:schemeClr>
                </a:solidFill>
                <a:latin typeface="Times New Roman" panose="02020603050405020304" pitchFamily="18" charset="0"/>
                <a:cs typeface="Times New Roman" panose="02020603050405020304" pitchFamily="18" charset="0"/>
              </a:rPr>
              <a:t>Lab 7</a:t>
            </a:r>
          </a:p>
        </p:txBody>
      </p:sp>
    </p:spTree>
    <p:extLst>
      <p:ext uri="{BB962C8B-B14F-4D97-AF65-F5344CB8AC3E}">
        <p14:creationId xmlns:p14="http://schemas.microsoft.com/office/powerpoint/2010/main" val="228597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27" y="-330200"/>
            <a:ext cx="8229600" cy="1143000"/>
          </a:xfrm>
        </p:spPr>
        <p:txBody>
          <a:bodyPr/>
          <a:lstStyle/>
          <a:p>
            <a:r>
              <a:rPr lang="en-US" b="1" i="1" dirty="0">
                <a:solidFill>
                  <a:srgbClr val="C00000"/>
                </a:solidFill>
                <a:latin typeface="Times New Roman" panose="02020603050405020304" pitchFamily="18" charset="0"/>
                <a:cs typeface="Times New Roman" panose="02020603050405020304" pitchFamily="18" charset="0"/>
              </a:rPr>
              <a:t>Drugs</a:t>
            </a:r>
          </a:p>
        </p:txBody>
      </p:sp>
      <p:sp>
        <p:nvSpPr>
          <p:cNvPr id="3" name="Content Placeholder 2"/>
          <p:cNvSpPr>
            <a:spLocks noGrp="1"/>
          </p:cNvSpPr>
          <p:nvPr>
            <p:ph idx="1"/>
          </p:nvPr>
        </p:nvSpPr>
        <p:spPr>
          <a:xfrm>
            <a:off x="472352" y="2209800"/>
            <a:ext cx="8229600" cy="4525963"/>
          </a:xfrm>
          <a:solidFill>
            <a:schemeClr val="accent1">
              <a:lumMod val="20000"/>
              <a:lumOff val="80000"/>
            </a:schemeClr>
          </a:solidFill>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800" dirty="0">
                <a:latin typeface="Times New Roman" panose="02020603050405020304" pitchFamily="18" charset="0"/>
                <a:cs typeface="Times New Roman" panose="02020603050405020304" pitchFamily="18" charset="0"/>
              </a:rPr>
              <a:t>Additional volumes of Ketamine an Xylazine were given IV intermittently every 30 mins or as needed approx. 1.8ml. </a:t>
            </a:r>
            <a:r>
              <a:rPr lang="en-US" sz="2800" b="1" dirty="0">
                <a:latin typeface="Times New Roman" panose="02020603050405020304" pitchFamily="18" charset="0"/>
                <a:cs typeface="Times New Roman" panose="02020603050405020304" pitchFamily="18" charset="0"/>
              </a:rPr>
              <a:t>Total Ketamine given 14.2ml. Total Xylazine given 10.7ml. </a:t>
            </a:r>
          </a:p>
          <a:p>
            <a:r>
              <a:rPr lang="en-US" sz="2800" b="1" dirty="0">
                <a:latin typeface="Times New Roman" panose="02020603050405020304" pitchFamily="18" charset="0"/>
                <a:cs typeface="Times New Roman" panose="02020603050405020304" pitchFamily="18" charset="0"/>
              </a:rPr>
              <a:t>Total 2 % lidocaine used including for splashing was 28.5 ml not crossing the toxic dose 35.25ml</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89" y="533400"/>
            <a:ext cx="83153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977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74" y="-12700"/>
            <a:ext cx="8229600" cy="1143000"/>
          </a:xfrm>
        </p:spPr>
        <p:txBody>
          <a:bodyPr/>
          <a:lstStyle/>
          <a:p>
            <a:r>
              <a:rPr lang="en-US" b="1" i="1" dirty="0">
                <a:solidFill>
                  <a:srgbClr val="C00000"/>
                </a:solidFill>
                <a:latin typeface="Times New Roman" panose="02020603050405020304" pitchFamily="18" charset="0"/>
                <a:cs typeface="Times New Roman" panose="02020603050405020304" pitchFamily="18" charset="0"/>
              </a:rPr>
              <a:t>Reversal Drug</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4181081318"/>
                  </p:ext>
                </p:extLst>
              </p:nvPr>
            </p:nvGraphicFramePr>
            <p:xfrm>
              <a:off x="609600" y="1143000"/>
              <a:ext cx="7916549" cy="5227535"/>
            </p:xfrm>
            <a:graphic>
              <a:graphicData uri="http://schemas.openxmlformats.org/drawingml/2006/table">
                <a:tbl>
                  <a:tblPr firstRow="1" firstCol="1" bandRow="1">
                    <a:tableStyleId>{08FB837D-C827-4EFA-A057-4D05807E0F7C}</a:tableStyleId>
                  </a:tblPr>
                  <a:tblGrid>
                    <a:gridCol w="11430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066800">
                      <a:extLst>
                        <a:ext uri="{9D8B030D-6E8A-4147-A177-3AD203B41FA5}">
                          <a16:colId xmlns="" xmlns:a16="http://schemas.microsoft.com/office/drawing/2014/main" val="20003"/>
                        </a:ext>
                      </a:extLst>
                    </a:gridCol>
                    <a:gridCol w="2658749">
                      <a:extLst>
                        <a:ext uri="{9D8B030D-6E8A-4147-A177-3AD203B41FA5}">
                          <a16:colId xmlns="" xmlns:a16="http://schemas.microsoft.com/office/drawing/2014/main" val="20004"/>
                        </a:ext>
                      </a:extLst>
                    </a:gridCol>
                  </a:tblGrid>
                  <a:tr h="304800">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Drugs</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Dose/Concentration</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Calculations</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Volume</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Route &amp; Comments</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extLst>
                      <a:ext uri="{0D108BD9-81ED-4DB2-BD59-A6C34878D82A}">
                        <a16:rowId xmlns="" xmlns:a16="http://schemas.microsoft.com/office/drawing/2014/main" val="10000"/>
                      </a:ext>
                    </a:extLst>
                  </a:tr>
                  <a:tr h="853655">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Atropine </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0.54 mg/ml of 0.04mg/kg</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14:m>
                            <m:oMath xmlns:m="http://schemas.openxmlformats.org/officeDocument/2006/math">
                              <m:f>
                                <m:fPr>
                                  <m:ctrlPr>
                                    <a:rPr lang="en-US" sz="1200" i="1" smtClean="0">
                                      <a:effectLst/>
                                      <a:latin typeface="Cambria Math"/>
                                    </a:rPr>
                                  </m:ctrlPr>
                                </m:fPr>
                                <m:num>
                                  <m:r>
                                    <a:rPr lang="en-TT" sz="1200">
                                      <a:effectLst/>
                                      <a:latin typeface="Cambria Math"/>
                                    </a:rPr>
                                    <m:t>𝟎</m:t>
                                  </m:r>
                                  <m:r>
                                    <a:rPr lang="en-TT" sz="1200">
                                      <a:effectLst/>
                                      <a:latin typeface="Cambria Math"/>
                                    </a:rPr>
                                    <m:t>.</m:t>
                                  </m:r>
                                  <m:r>
                                    <a:rPr lang="en-TT" sz="1200">
                                      <a:effectLst/>
                                      <a:latin typeface="Cambria Math"/>
                                    </a:rPr>
                                    <m:t>𝟎𝟒</m:t>
                                  </m:r>
                                  <m:r>
                                    <a:rPr lang="en-TT" sz="1200">
                                      <a:effectLst/>
                                      <a:latin typeface="Cambria Math"/>
                                    </a:rPr>
                                    <m:t> </m:t>
                                  </m:r>
                                  <m:r>
                                    <a:rPr lang="en-TT" sz="1200">
                                      <a:effectLst/>
                                      <a:latin typeface="Cambria Math"/>
                                    </a:rPr>
                                    <m:t>𝒙</m:t>
                                  </m:r>
                                  <m:r>
                                    <a:rPr lang="en-TT" sz="1200">
                                      <a:effectLst/>
                                      <a:latin typeface="Cambria Math"/>
                                    </a:rPr>
                                    <m:t> </m:t>
                                  </m:r>
                                  <m:r>
                                    <a:rPr lang="en-US" sz="1200" smtClean="0">
                                      <a:effectLst/>
                                      <a:latin typeface="Cambria Math"/>
                                    </a:rPr>
                                    <m:t>𝟕𝟎</m:t>
                                  </m:r>
                                  <m:r>
                                    <a:rPr lang="en-US" sz="1200" smtClean="0">
                                      <a:effectLst/>
                                      <a:latin typeface="Cambria Math"/>
                                    </a:rPr>
                                    <m:t>.</m:t>
                                  </m:r>
                                  <m:r>
                                    <a:rPr lang="en-US" sz="1200" smtClean="0">
                                      <a:effectLst/>
                                      <a:latin typeface="Cambria Math"/>
                                    </a:rPr>
                                    <m:t>𝟓</m:t>
                                  </m:r>
                                  <m:r>
                                    <a:rPr lang="en-TT" sz="1200">
                                      <a:effectLst/>
                                      <a:latin typeface="Cambria Math"/>
                                    </a:rPr>
                                    <m:t> </m:t>
                                  </m:r>
                                </m:num>
                                <m:den>
                                  <m:r>
                                    <a:rPr lang="en-TT" sz="1200">
                                      <a:effectLst/>
                                      <a:latin typeface="Cambria Math"/>
                                    </a:rPr>
                                    <m:t>𝟎</m:t>
                                  </m:r>
                                  <m:r>
                                    <a:rPr lang="en-TT" sz="1200">
                                      <a:effectLst/>
                                      <a:latin typeface="Cambria Math"/>
                                    </a:rPr>
                                    <m:t>.</m:t>
                                  </m:r>
                                  <m:r>
                                    <a:rPr lang="en-TT" sz="1200">
                                      <a:effectLst/>
                                      <a:latin typeface="Cambria Math"/>
                                    </a:rPr>
                                    <m:t>𝟓𝟒</m:t>
                                  </m:r>
                                </m:den>
                              </m:f>
                            </m:oMath>
                          </a14:m>
                          <a:r>
                            <a:rPr lang="en-TT" sz="1200" dirty="0">
                              <a:effectLst/>
                              <a:latin typeface="Times New Roman" panose="02020603050405020304" pitchFamily="18" charset="0"/>
                              <a:cs typeface="Times New Roman" panose="02020603050405020304" pitchFamily="18" charset="0"/>
                            </a:rPr>
                            <a:t> = </a:t>
                          </a:r>
                          <a:r>
                            <a:rPr lang="en-TT" sz="1200" dirty="0" err="1">
                              <a:effectLst/>
                              <a:latin typeface="Times New Roman" panose="02020603050405020304" pitchFamily="18" charset="0"/>
                              <a:cs typeface="Times New Roman" panose="02020603050405020304" pitchFamily="18" charset="0"/>
                            </a:rPr>
                            <a:t>5.22ml</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5.2 ml</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IV/IM</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Used for Bradycardia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extLst>
                      <a:ext uri="{0D108BD9-81ED-4DB2-BD59-A6C34878D82A}">
                        <a16:rowId xmlns="" xmlns:a16="http://schemas.microsoft.com/office/drawing/2014/main" val="10001"/>
                      </a:ext>
                    </a:extLst>
                  </a:tr>
                  <a:tr h="1365848">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Epinephrine </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0.1 % of 0.02 mg/kg</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14:m>
                            <m:oMath xmlns:m="http://schemas.openxmlformats.org/officeDocument/2006/math">
                              <m:f>
                                <m:fPr>
                                  <m:ctrlPr>
                                    <a:rPr lang="en-US" sz="1200" i="1" smtClean="0">
                                      <a:effectLst/>
                                      <a:latin typeface="Cambria Math"/>
                                    </a:rPr>
                                  </m:ctrlPr>
                                </m:fPr>
                                <m:num>
                                  <m:r>
                                    <a:rPr lang="en-TT" sz="1200">
                                      <a:effectLst/>
                                      <a:latin typeface="Cambria Math"/>
                                    </a:rPr>
                                    <m:t>𝟎</m:t>
                                  </m:r>
                                  <m:r>
                                    <a:rPr lang="en-TT" sz="1200">
                                      <a:effectLst/>
                                      <a:latin typeface="Cambria Math"/>
                                    </a:rPr>
                                    <m:t>.</m:t>
                                  </m:r>
                                  <m:r>
                                    <a:rPr lang="en-TT" sz="1200">
                                      <a:effectLst/>
                                      <a:latin typeface="Cambria Math"/>
                                    </a:rPr>
                                    <m:t>𝟎𝟐</m:t>
                                  </m:r>
                                  <m:r>
                                    <a:rPr lang="en-TT" sz="1200">
                                      <a:effectLst/>
                                      <a:latin typeface="Cambria Math"/>
                                    </a:rPr>
                                    <m:t> </m:t>
                                  </m:r>
                                  <m:r>
                                    <a:rPr lang="en-TT" sz="1200">
                                      <a:effectLst/>
                                      <a:latin typeface="Cambria Math"/>
                                    </a:rPr>
                                    <m:t>𝒙</m:t>
                                  </m:r>
                                  <m:r>
                                    <a:rPr lang="en-TT" sz="1200">
                                      <a:effectLst/>
                                      <a:latin typeface="Cambria Math"/>
                                    </a:rPr>
                                    <m:t> </m:t>
                                  </m:r>
                                  <m:r>
                                    <a:rPr lang="en-US" sz="1200" smtClean="0">
                                      <a:effectLst/>
                                      <a:latin typeface="Cambria Math"/>
                                    </a:rPr>
                                    <m:t>𝟕𝟎</m:t>
                                  </m:r>
                                  <m:r>
                                    <a:rPr lang="en-US" sz="1200" smtClean="0">
                                      <a:effectLst/>
                                      <a:latin typeface="Cambria Math"/>
                                    </a:rPr>
                                    <m:t>.</m:t>
                                  </m:r>
                                  <m:r>
                                    <a:rPr lang="en-US" sz="1200" smtClean="0">
                                      <a:effectLst/>
                                      <a:latin typeface="Cambria Math"/>
                                    </a:rPr>
                                    <m:t>𝟓</m:t>
                                  </m:r>
                                </m:num>
                                <m:den>
                                  <m:r>
                                    <a:rPr lang="en-TT" sz="1200">
                                      <a:effectLst/>
                                      <a:latin typeface="Cambria Math"/>
                                    </a:rPr>
                                    <m:t>𝟏</m:t>
                                  </m:r>
                                </m:den>
                              </m:f>
                            </m:oMath>
                          </a14:m>
                          <a:r>
                            <a:rPr lang="en-TT" sz="1200" dirty="0">
                              <a:effectLst/>
                              <a:latin typeface="Times New Roman" panose="02020603050405020304" pitchFamily="18" charset="0"/>
                              <a:cs typeface="Times New Roman" panose="02020603050405020304" pitchFamily="18" charset="0"/>
                            </a:rPr>
                            <a:t> = 1.41 ml</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1.4 ml</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IM</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Used for anaphylactic shock</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Signs include respiratory depression, excess salivation, </a:t>
                          </a:r>
                          <a:r>
                            <a:rPr lang="en-TT" sz="1200" dirty="0" err="1">
                              <a:effectLst/>
                              <a:latin typeface="Times New Roman" panose="02020603050405020304" pitchFamily="18" charset="0"/>
                              <a:cs typeface="Times New Roman" panose="02020603050405020304" pitchFamily="18" charset="0"/>
                            </a:rPr>
                            <a:t>urticaria</a:t>
                          </a:r>
                          <a:r>
                            <a:rPr lang="en-TT" sz="1200" dirty="0">
                              <a:effectLst/>
                              <a:latin typeface="Times New Roman" panose="02020603050405020304" pitchFamily="18" charset="0"/>
                              <a:cs typeface="Times New Roman" panose="02020603050405020304" pitchFamily="18" charset="0"/>
                            </a:rPr>
                            <a:t>, rhinitis, facial and limb oedema</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extLst>
                      <a:ext uri="{0D108BD9-81ED-4DB2-BD59-A6C34878D82A}">
                        <a16:rowId xmlns="" xmlns:a16="http://schemas.microsoft.com/office/drawing/2014/main" val="10002"/>
                      </a:ext>
                    </a:extLst>
                  </a:tr>
                  <a:tr h="1916217">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Tolazoline </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10 % of 1 mg/kg – 2 mg/kg (Recommended 2-4 times xylazine dose)</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Lower Limit:</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14:m>
                            <m:oMath xmlns:m="http://schemas.openxmlformats.org/officeDocument/2006/math">
                              <m:f>
                                <m:fPr>
                                  <m:ctrlPr>
                                    <a:rPr lang="en-US" sz="1200" i="1">
                                      <a:effectLst/>
                                      <a:latin typeface="Cambria Math"/>
                                    </a:rPr>
                                  </m:ctrlPr>
                                </m:fPr>
                                <m:num>
                                  <m:r>
                                    <a:rPr lang="en-TT" sz="1200">
                                      <a:effectLst/>
                                      <a:latin typeface="Cambria Math"/>
                                    </a:rPr>
                                    <m:t>𝟏</m:t>
                                  </m:r>
                                  <m:r>
                                    <a:rPr lang="en-TT" sz="1200">
                                      <a:effectLst/>
                                      <a:latin typeface="Cambria Math"/>
                                    </a:rPr>
                                    <m:t> </m:t>
                                  </m:r>
                                  <m:r>
                                    <a:rPr lang="en-TT" sz="1200">
                                      <a:effectLst/>
                                      <a:latin typeface="Cambria Math"/>
                                    </a:rPr>
                                    <m:t>𝒙</m:t>
                                  </m:r>
                                  <m:r>
                                    <a:rPr lang="en-TT" sz="1200">
                                      <a:effectLst/>
                                      <a:latin typeface="Cambria Math"/>
                                    </a:rPr>
                                    <m:t> </m:t>
                                  </m:r>
                                  <m:r>
                                    <a:rPr lang="en-US" sz="1200" smtClean="0">
                                      <a:effectLst/>
                                      <a:latin typeface="Cambria Math"/>
                                    </a:rPr>
                                    <m:t>𝟕𝟎</m:t>
                                  </m:r>
                                  <m:r>
                                    <a:rPr lang="en-US" sz="1200" smtClean="0">
                                      <a:effectLst/>
                                      <a:latin typeface="Cambria Math"/>
                                    </a:rPr>
                                    <m:t>.</m:t>
                                  </m:r>
                                  <m:r>
                                    <a:rPr lang="en-US" sz="1200" smtClean="0">
                                      <a:effectLst/>
                                      <a:latin typeface="Cambria Math"/>
                                    </a:rPr>
                                    <m:t>𝟓</m:t>
                                  </m:r>
                                </m:num>
                                <m:den>
                                  <m:r>
                                    <a:rPr lang="en-TT" sz="1200">
                                      <a:effectLst/>
                                      <a:latin typeface="Cambria Math"/>
                                    </a:rPr>
                                    <m:t>𝟏𝟎𝟎</m:t>
                                  </m:r>
                                </m:den>
                              </m:f>
                            </m:oMath>
                          </a14:m>
                          <a:r>
                            <a:rPr lang="en-TT" sz="1200" dirty="0">
                              <a:effectLst/>
                              <a:latin typeface="Times New Roman" panose="02020603050405020304" pitchFamily="18" charset="0"/>
                              <a:cs typeface="Times New Roman" panose="02020603050405020304" pitchFamily="18" charset="0"/>
                            </a:rPr>
                            <a:t> = 0.705 ml</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Upper limit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14:m>
                            <m:oMath xmlns:m="http://schemas.openxmlformats.org/officeDocument/2006/math">
                              <m:f>
                                <m:fPr>
                                  <m:ctrlPr>
                                    <a:rPr lang="en-US" sz="1200" i="1">
                                      <a:effectLst/>
                                      <a:latin typeface="Cambria Math"/>
                                    </a:rPr>
                                  </m:ctrlPr>
                                </m:fPr>
                                <m:num>
                                  <m:r>
                                    <a:rPr lang="en-TT" sz="1200">
                                      <a:effectLst/>
                                      <a:latin typeface="Cambria Math"/>
                                    </a:rPr>
                                    <m:t>𝟐</m:t>
                                  </m:r>
                                  <m:r>
                                    <a:rPr lang="en-TT" sz="1200">
                                      <a:effectLst/>
                                      <a:latin typeface="Cambria Math"/>
                                    </a:rPr>
                                    <m:t> ×</m:t>
                                  </m:r>
                                  <m:r>
                                    <a:rPr lang="en-US" sz="1200" smtClean="0">
                                      <a:effectLst/>
                                      <a:latin typeface="Cambria Math"/>
                                    </a:rPr>
                                    <m:t>𝟕𝟎</m:t>
                                  </m:r>
                                  <m:r>
                                    <a:rPr lang="en-US" sz="1200" smtClean="0">
                                      <a:effectLst/>
                                      <a:latin typeface="Cambria Math"/>
                                    </a:rPr>
                                    <m:t>.</m:t>
                                  </m:r>
                                  <m:r>
                                    <a:rPr lang="en-US" sz="1200" smtClean="0">
                                      <a:effectLst/>
                                      <a:latin typeface="Cambria Math"/>
                                    </a:rPr>
                                    <m:t>𝟓</m:t>
                                  </m:r>
                                </m:num>
                                <m:den>
                                  <m:r>
                                    <a:rPr lang="en-TT" sz="1200">
                                      <a:effectLst/>
                                      <a:latin typeface="Cambria Math"/>
                                    </a:rPr>
                                    <m:t>𝟏𝟎𝟎</m:t>
                                  </m:r>
                                  <m:r>
                                    <a:rPr lang="en-TT" sz="1200">
                                      <a:effectLst/>
                                      <a:latin typeface="Cambria Math"/>
                                    </a:rPr>
                                    <m:t> </m:t>
                                  </m:r>
                                </m:den>
                              </m:f>
                            </m:oMath>
                          </a14:m>
                          <a:r>
                            <a:rPr lang="en-TT" sz="1200" dirty="0">
                              <a:effectLst/>
                              <a:latin typeface="Times New Roman" panose="02020603050405020304" pitchFamily="18" charset="0"/>
                              <a:cs typeface="Times New Roman" panose="02020603050405020304" pitchFamily="18" charset="0"/>
                            </a:rPr>
                            <a:t> = </a:t>
                          </a:r>
                          <a:r>
                            <a:rPr lang="en-TT" sz="1200" dirty="0" err="1">
                              <a:effectLst/>
                              <a:latin typeface="Times New Roman" panose="02020603050405020304" pitchFamily="18" charset="0"/>
                              <a:cs typeface="Times New Roman" panose="02020603050405020304" pitchFamily="18" charset="0"/>
                            </a:rPr>
                            <a:t>1.41ml</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Lower Limit</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 0.71 ml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Upper limit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1.41 ml</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IV slowly</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Used to reverse </a:t>
                          </a:r>
                          <a:r>
                            <a:rPr lang="en-TT" sz="1200" dirty="0" err="1">
                              <a:effectLst/>
                              <a:latin typeface="Times New Roman" panose="02020603050405020304" pitchFamily="18" charset="0"/>
                              <a:cs typeface="Times New Roman" panose="02020603050405020304" pitchFamily="18" charset="0"/>
                            </a:rPr>
                            <a:t>xylazine</a:t>
                          </a: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cs typeface="Times New Roman" panose="02020603050405020304" pitchFamily="18" charset="0"/>
                            </a:rPr>
                            <a:t>If signs of xylazine toxicity (bradycardia, hypotension and respiratory depression) are seen administer the lower limit, 0.71 ml.</a:t>
                          </a: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If signs continue after some time add 0.71 ml or less to reach the upper limit. BUT do not cross the upper limit.</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extLst>
                      <a:ext uri="{0D108BD9-81ED-4DB2-BD59-A6C34878D82A}">
                        <a16:rowId xmlns="" xmlns:a16="http://schemas.microsoft.com/office/drawing/2014/main" val="10003"/>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4181081318"/>
                  </p:ext>
                </p:extLst>
              </p:nvPr>
            </p:nvGraphicFramePr>
            <p:xfrm>
              <a:off x="609600" y="1143000"/>
              <a:ext cx="7916549" cy="5210644"/>
            </p:xfrm>
            <a:graphic>
              <a:graphicData uri="http://schemas.openxmlformats.org/drawingml/2006/table">
                <a:tbl>
                  <a:tblPr firstRow="1" firstCol="1" bandRow="1">
                    <a:tableStyleId>{08FB837D-C827-4EFA-A057-4D05807E0F7C}</a:tableStyleId>
                  </a:tblPr>
                  <a:tblGrid>
                    <a:gridCol w="1143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658749">
                      <a:extLst>
                        <a:ext uri="{9D8B030D-6E8A-4147-A177-3AD203B41FA5}">
                          <a16:colId xmlns:a16="http://schemas.microsoft.com/office/drawing/2014/main" val="20004"/>
                        </a:ext>
                      </a:extLst>
                    </a:gridCol>
                  </a:tblGrid>
                  <a:tr h="304800">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Drugs</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Dose/Concentration</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Calculations</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Volume</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Route &amp; Comments</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extLst>
                      <a:ext uri="{0D108BD9-81ED-4DB2-BD59-A6C34878D82A}">
                        <a16:rowId xmlns:a16="http://schemas.microsoft.com/office/drawing/2014/main" val="10000"/>
                      </a:ext>
                    </a:extLst>
                  </a:tr>
                  <a:tr h="853655">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Atropine </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0.54 mg/ml of 0.04mg/kg</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endParaRPr lang="en-US"/>
                        </a:p>
                      </a:txBody>
                      <a:tcPr marL="47720" marR="47720" marT="0" marB="0">
                        <a:blipFill>
                          <a:blip r:embed="rId2"/>
                          <a:stretch>
                            <a:fillRect l="-192437" t="-39286" r="-260924" b="-484286"/>
                          </a:stretch>
                        </a:blipFill>
                      </a:tcPr>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5.2 ml</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IV/IM</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Used for Bradycardia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extLst>
                      <a:ext uri="{0D108BD9-81ED-4DB2-BD59-A6C34878D82A}">
                        <a16:rowId xmlns:a16="http://schemas.microsoft.com/office/drawing/2014/main" val="10001"/>
                      </a:ext>
                    </a:extLst>
                  </a:tr>
                  <a:tr h="1682496">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Epinephrine </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0.1 % of 0.02 mg/kg</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endParaRPr lang="en-US"/>
                        </a:p>
                      </a:txBody>
                      <a:tcPr marL="47720" marR="47720" marT="0" marB="0">
                        <a:blipFill>
                          <a:blip r:embed="rId2"/>
                          <a:stretch>
                            <a:fillRect l="-192437" t="-70397" r="-260924" b="-144765"/>
                          </a:stretch>
                        </a:blipFill>
                      </a:tcPr>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1.4 ml</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IM</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Used for anaphylactic shock</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Signs include respiratory depression, excess salivation, </a:t>
                          </a:r>
                          <a:r>
                            <a:rPr lang="en-TT" sz="1200" dirty="0" err="1">
                              <a:effectLst/>
                              <a:latin typeface="Times New Roman" panose="02020603050405020304" pitchFamily="18" charset="0"/>
                              <a:cs typeface="Times New Roman" panose="02020603050405020304" pitchFamily="18" charset="0"/>
                            </a:rPr>
                            <a:t>urticaria</a:t>
                          </a:r>
                          <a:r>
                            <a:rPr lang="en-TT" sz="1200" dirty="0">
                              <a:effectLst/>
                              <a:latin typeface="Times New Roman" panose="02020603050405020304" pitchFamily="18" charset="0"/>
                              <a:cs typeface="Times New Roman" panose="02020603050405020304" pitchFamily="18" charset="0"/>
                            </a:rPr>
                            <a:t>, rhinitis, facial and limb oedema</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extLst>
                      <a:ext uri="{0D108BD9-81ED-4DB2-BD59-A6C34878D82A}">
                        <a16:rowId xmlns:a16="http://schemas.microsoft.com/office/drawing/2014/main" val="10002"/>
                      </a:ext>
                    </a:extLst>
                  </a:tr>
                  <a:tr h="2369693">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Tolazoline </a:t>
                          </a:r>
                          <a:endParaRPr lang="en-US" sz="120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10 % of 1 mg/kg – 2 mg/kg (Recommended 2-4 times xylazine dose)</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endParaRPr lang="en-US"/>
                        </a:p>
                      </a:txBody>
                      <a:tcPr marL="47720" marR="47720" marT="0" marB="0">
                        <a:blipFill>
                          <a:blip r:embed="rId2"/>
                          <a:stretch>
                            <a:fillRect l="-192437" t="-121337" r="-260924" b="-3085"/>
                          </a:stretch>
                        </a:blipFill>
                      </a:tcPr>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Lower Limit</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 0.71 ml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Upper limit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1.41 ml</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IV slowly</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Used to reverse </a:t>
                          </a:r>
                          <a:r>
                            <a:rPr lang="en-TT" sz="1200" dirty="0" err="1">
                              <a:effectLst/>
                              <a:latin typeface="Times New Roman" panose="02020603050405020304" pitchFamily="18" charset="0"/>
                              <a:cs typeface="Times New Roman" panose="02020603050405020304" pitchFamily="18" charset="0"/>
                            </a:rPr>
                            <a:t>xylazine</a:t>
                          </a: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cs typeface="Times New Roman" panose="02020603050405020304" pitchFamily="18" charset="0"/>
                            </a:rPr>
                            <a:t>If signs of xylazine toxicity (bradycardia, hypotension and respiratory depression) are seen administer the lower limit, 0.71 ml.</a:t>
                          </a: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If signs continue after some time add 0.71 ml or less to reach the upper limit. BUT do not cross the upper limit.</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47720" marR="47720" marT="0" marB="0"/>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33518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latin typeface="Times New Roman" panose="02020603050405020304" pitchFamily="18" charset="0"/>
                <a:cs typeface="Times New Roman" panose="02020603050405020304" pitchFamily="18" charset="0"/>
              </a:rPr>
              <a:t>Continuous Infusion Rate</a:t>
            </a:r>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2172447342"/>
                  </p:ext>
                </p:extLst>
              </p:nvPr>
            </p:nvGraphicFramePr>
            <p:xfrm>
              <a:off x="304800" y="1371600"/>
              <a:ext cx="8229600" cy="4407063"/>
            </p:xfrm>
            <a:graphic>
              <a:graphicData uri="http://schemas.openxmlformats.org/drawingml/2006/table">
                <a:tbl>
                  <a:tblPr firstRow="1" bandRow="1">
                    <a:tableStyleId>{00A15C55-8517-42AA-B614-E9B94910E393}</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39634">
                    <a:tc>
                      <a:txBody>
                        <a:bodyPr/>
                        <a:lstStyle/>
                        <a:p>
                          <a:r>
                            <a:rPr lang="en-US" dirty="0"/>
                            <a:t>Drugs</a:t>
                          </a:r>
                        </a:p>
                      </a:txBody>
                      <a:tcPr/>
                    </a:tc>
                    <a:tc>
                      <a:txBody>
                        <a:bodyPr/>
                        <a:lstStyle/>
                        <a:p>
                          <a:r>
                            <a:rPr lang="en-US" dirty="0"/>
                            <a:t>Concentration</a:t>
                          </a:r>
                        </a:p>
                      </a:txBody>
                      <a:tcPr/>
                    </a:tc>
                    <a:tc>
                      <a:txBody>
                        <a:bodyPr/>
                        <a:lstStyle/>
                        <a:p>
                          <a:r>
                            <a:rPr lang="en-US" dirty="0"/>
                            <a:t>Dose</a:t>
                          </a:r>
                        </a:p>
                      </a:txBody>
                      <a:tcPr/>
                    </a:tc>
                    <a:tc>
                      <a:txBody>
                        <a:bodyPr/>
                        <a:lstStyle/>
                        <a:p>
                          <a:r>
                            <a:rPr lang="en-US" dirty="0"/>
                            <a:t>Calculation</a:t>
                          </a:r>
                          <a:r>
                            <a:rPr lang="en-US" baseline="0" dirty="0"/>
                            <a:t> </a:t>
                          </a:r>
                          <a:endParaRPr lang="en-US" dirty="0"/>
                        </a:p>
                      </a:txBody>
                      <a:tcPr/>
                    </a:tc>
                    <a:extLst>
                      <a:ext uri="{0D108BD9-81ED-4DB2-BD59-A6C34878D82A}">
                        <a16:rowId xmlns="" xmlns:a16="http://schemas.microsoft.com/office/drawing/2014/main" val="10000"/>
                      </a:ext>
                    </a:extLst>
                  </a:tr>
                  <a:tr h="1062714">
                    <a:tc>
                      <a:txBody>
                        <a:bodyPr/>
                        <a:lstStyle/>
                        <a:p>
                          <a:r>
                            <a:rPr lang="en-US" dirty="0"/>
                            <a:t>Xylazine</a:t>
                          </a:r>
                        </a:p>
                        <a:p>
                          <a:r>
                            <a:rPr lang="en-US" dirty="0"/>
                            <a:t>IV</a:t>
                          </a:r>
                        </a:p>
                      </a:txBody>
                      <a:tcPr/>
                    </a:tc>
                    <a:tc>
                      <a:txBody>
                        <a:bodyPr/>
                        <a:lstStyle/>
                        <a:p>
                          <a:r>
                            <a:rPr lang="en-US" dirty="0"/>
                            <a:t>20mg/ml</a:t>
                          </a:r>
                        </a:p>
                      </a:txBody>
                      <a:tcPr/>
                    </a:tc>
                    <a:tc>
                      <a:txBody>
                        <a:bodyPr/>
                        <a:lstStyle/>
                        <a:p>
                          <a:r>
                            <a:rPr lang="en-US" dirty="0"/>
                            <a:t>1mg/kg/</a:t>
                          </a:r>
                          <a:r>
                            <a:rPr lang="en-US" dirty="0" err="1"/>
                            <a:t>hr</a:t>
                          </a:r>
                          <a:endParaRPr lang="en-US" dirty="0"/>
                        </a:p>
                      </a:txBody>
                      <a:tcPr/>
                    </a:tc>
                    <a:tc>
                      <a:txBody>
                        <a:bodyPr/>
                        <a:lstStyle/>
                        <a:p>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5</m:t>
                                  </m:r>
                                </m:den>
                              </m:f>
                            </m:oMath>
                          </a14:m>
                          <a:r>
                            <a:rPr lang="en-US" dirty="0"/>
                            <a:t> X</a:t>
                          </a:r>
                          <a:r>
                            <a:rPr lang="en-US" baseline="0" dirty="0"/>
                            <a:t> 1000= 200</a:t>
                          </a:r>
                        </a:p>
                        <a:p>
                          <a:endParaRPr lang="en-US" baseline="0" dirty="0"/>
                        </a:p>
                        <a:p>
                          <a14:m>
                            <m:oMath xmlns:m="http://schemas.openxmlformats.org/officeDocument/2006/math">
                              <m:f>
                                <m:fPr>
                                  <m:ctrlPr>
                                    <a:rPr lang="en-US" i="1" smtClean="0">
                                      <a:latin typeface="Cambria Math"/>
                                    </a:rPr>
                                  </m:ctrlPr>
                                </m:fPr>
                                <m:num>
                                  <m:r>
                                    <a:rPr lang="en-US" b="0" i="1" smtClean="0">
                                      <a:latin typeface="Cambria Math"/>
                                    </a:rPr>
                                    <m:t>200</m:t>
                                  </m:r>
                                </m:num>
                                <m:den>
                                  <m:r>
                                    <a:rPr lang="en-US" b="0" i="1" smtClean="0">
                                      <a:latin typeface="Cambria Math"/>
                                    </a:rPr>
                                    <m:t>20</m:t>
                                  </m:r>
                                </m:den>
                              </m:f>
                            </m:oMath>
                          </a14:m>
                          <a:r>
                            <a:rPr lang="en-US" dirty="0"/>
                            <a:t>= 10ml</a:t>
                          </a:r>
                        </a:p>
                      </a:txBody>
                      <a:tcPr/>
                    </a:tc>
                    <a:extLst>
                      <a:ext uri="{0D108BD9-81ED-4DB2-BD59-A6C34878D82A}">
                        <a16:rowId xmlns="" xmlns:a16="http://schemas.microsoft.com/office/drawing/2014/main" val="10001"/>
                      </a:ext>
                    </a:extLst>
                  </a:tr>
                  <a:tr h="812116">
                    <a:tc>
                      <a:txBody>
                        <a:bodyPr/>
                        <a:lstStyle/>
                        <a:p>
                          <a:r>
                            <a:rPr lang="en-US" dirty="0"/>
                            <a:t>Ketamine</a:t>
                          </a:r>
                        </a:p>
                        <a:p>
                          <a:r>
                            <a:rPr lang="en-US" dirty="0"/>
                            <a:t>IV</a:t>
                          </a:r>
                        </a:p>
                      </a:txBody>
                      <a:tcPr/>
                    </a:tc>
                    <a:tc>
                      <a:txBody>
                        <a:bodyPr/>
                        <a:lstStyle/>
                        <a:p>
                          <a:r>
                            <a:rPr lang="en-US" dirty="0"/>
                            <a:t>100mg/ml</a:t>
                          </a:r>
                        </a:p>
                      </a:txBody>
                      <a:tcPr/>
                    </a:tc>
                    <a:tc>
                      <a:txBody>
                        <a:bodyPr/>
                        <a:lstStyle/>
                        <a:p>
                          <a:r>
                            <a:rPr lang="en-US" dirty="0"/>
                            <a:t>5mg/kg/</a:t>
                          </a:r>
                          <a:r>
                            <a:rPr lang="en-US" dirty="0" err="1"/>
                            <a:t>hr</a:t>
                          </a:r>
                          <a:endParaRPr lang="en-US" dirty="0"/>
                        </a:p>
                      </a:txBody>
                      <a:tcPr/>
                    </a:tc>
                    <a:tc>
                      <a:txBody>
                        <a:bodyPr/>
                        <a:lstStyle/>
                        <a:p>
                          <a14:m>
                            <m:oMath xmlns:m="http://schemas.openxmlformats.org/officeDocument/2006/math">
                              <m:f>
                                <m:fPr>
                                  <m:ctrlPr>
                                    <a:rPr lang="en-US" i="1" smtClean="0">
                                      <a:latin typeface="Cambria Math"/>
                                    </a:rPr>
                                  </m:ctrlPr>
                                </m:fPr>
                                <m:num>
                                  <m:r>
                                    <a:rPr lang="en-US" b="0" i="1" smtClean="0">
                                      <a:latin typeface="Cambria Math"/>
                                    </a:rPr>
                                    <m:t>5</m:t>
                                  </m:r>
                                </m:num>
                                <m:den>
                                  <m:r>
                                    <a:rPr lang="en-US" b="0" i="1" smtClean="0">
                                      <a:latin typeface="Cambria Math"/>
                                    </a:rPr>
                                    <m:t>5 </m:t>
                                  </m:r>
                                </m:den>
                              </m:f>
                            </m:oMath>
                          </a14:m>
                          <a:r>
                            <a:rPr lang="en-US" dirty="0"/>
                            <a:t> X 1000 = </a:t>
                          </a:r>
                          <a:r>
                            <a:rPr lang="en-US" dirty="0" smtClean="0"/>
                            <a:t>1000</a:t>
                          </a:r>
                        </a:p>
                        <a:p>
                          <a:endParaRPr lang="en-US" dirty="0"/>
                        </a:p>
                        <a:p>
                          <a14:m>
                            <m:oMath xmlns:m="http://schemas.openxmlformats.org/officeDocument/2006/math">
                              <m:f>
                                <m:fPr>
                                  <m:ctrlPr>
                                    <a:rPr lang="en-US" i="1" smtClean="0">
                                      <a:latin typeface="Cambria Math"/>
                                    </a:rPr>
                                  </m:ctrlPr>
                                </m:fPr>
                                <m:num>
                                  <m:r>
                                    <a:rPr lang="en-US" b="0" i="1" smtClean="0">
                                      <a:latin typeface="Cambria Math"/>
                                    </a:rPr>
                                    <m:t>1000</m:t>
                                  </m:r>
                                </m:num>
                                <m:den>
                                  <m:r>
                                    <a:rPr lang="en-US" b="0" i="1" smtClean="0">
                                      <a:latin typeface="Cambria Math"/>
                                    </a:rPr>
                                    <m:t>100</m:t>
                                  </m:r>
                                </m:den>
                              </m:f>
                            </m:oMath>
                          </a14:m>
                          <a:r>
                            <a:rPr lang="en-US" dirty="0"/>
                            <a:t> = 10ml</a:t>
                          </a:r>
                        </a:p>
                      </a:txBody>
                      <a:tcPr/>
                    </a:tc>
                    <a:extLst>
                      <a:ext uri="{0D108BD9-81ED-4DB2-BD59-A6C34878D82A}">
                        <a16:rowId xmlns="" xmlns:a16="http://schemas.microsoft.com/office/drawing/2014/main" val="10002"/>
                      </a:ext>
                    </a:extLst>
                  </a:tr>
                  <a:tr h="1747936">
                    <a:tc>
                      <a:txBody>
                        <a:bodyPr/>
                        <a:lstStyle/>
                        <a:p>
                          <a:r>
                            <a:rPr lang="en-US" dirty="0"/>
                            <a:t>Lidocaine </a:t>
                          </a:r>
                        </a:p>
                        <a:p>
                          <a:r>
                            <a:rPr lang="en-US" dirty="0"/>
                            <a:t>IV</a:t>
                          </a:r>
                        </a:p>
                      </a:txBody>
                      <a:tcPr/>
                    </a:tc>
                    <a:tc>
                      <a:txBody>
                        <a:bodyPr/>
                        <a:lstStyle/>
                        <a:p>
                          <a:r>
                            <a:rPr lang="en-US" dirty="0"/>
                            <a:t>20mg/ml</a:t>
                          </a:r>
                        </a:p>
                      </a:txBody>
                      <a:tcPr/>
                    </a:tc>
                    <a:tc>
                      <a:txBody>
                        <a:bodyPr/>
                        <a:lstStyle/>
                        <a:p>
                          <a:r>
                            <a:rPr lang="en-US" dirty="0"/>
                            <a:t>1mg/kg/</a:t>
                          </a:r>
                          <a:r>
                            <a:rPr lang="en-US" dirty="0" err="1"/>
                            <a:t>hr</a:t>
                          </a:r>
                          <a:endParaRPr lang="en-US" dirty="0"/>
                        </a:p>
                      </a:txBody>
                      <a:tcPr/>
                    </a:tc>
                    <a:tc>
                      <a:txBody>
                        <a:bodyPr/>
                        <a:lstStyle/>
                        <a:p>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5</m:t>
                                  </m:r>
                                </m:den>
                              </m:f>
                            </m:oMath>
                          </a14:m>
                          <a:r>
                            <a:rPr lang="en-US" dirty="0"/>
                            <a:t> X</a:t>
                          </a:r>
                          <a:r>
                            <a:rPr lang="en-US" baseline="0" dirty="0"/>
                            <a:t> 1000= </a:t>
                          </a:r>
                          <a:r>
                            <a:rPr lang="en-US" baseline="0" dirty="0" smtClean="0"/>
                            <a:t>200</a:t>
                          </a:r>
                        </a:p>
                        <a:p>
                          <a:endParaRPr lang="en-US" baseline="0" dirty="0"/>
                        </a:p>
                        <a:p>
                          <a14:m>
                            <m:oMath xmlns:m="http://schemas.openxmlformats.org/officeDocument/2006/math">
                              <m:f>
                                <m:fPr>
                                  <m:ctrlPr>
                                    <a:rPr lang="en-US" i="1" smtClean="0">
                                      <a:latin typeface="Cambria Math"/>
                                    </a:rPr>
                                  </m:ctrlPr>
                                </m:fPr>
                                <m:num>
                                  <m:r>
                                    <a:rPr lang="en-US" b="0" i="1" smtClean="0">
                                      <a:latin typeface="Cambria Math"/>
                                    </a:rPr>
                                    <m:t>2000</m:t>
                                  </m:r>
                                </m:num>
                                <m:den>
                                  <m:r>
                                    <a:rPr lang="en-US" b="0" i="1" smtClean="0">
                                      <a:latin typeface="Cambria Math"/>
                                    </a:rPr>
                                    <m:t>200</m:t>
                                  </m:r>
                                </m:den>
                              </m:f>
                            </m:oMath>
                          </a14:m>
                          <a:r>
                            <a:rPr lang="en-US" dirty="0"/>
                            <a:t> = 10 ml</a:t>
                          </a:r>
                        </a:p>
                      </a:txBody>
                      <a:tcPr/>
                    </a:tc>
                    <a:extLst>
                      <a:ext uri="{0D108BD9-81ED-4DB2-BD59-A6C34878D82A}">
                        <a16:rowId xmlns="" xmlns:a16="http://schemas.microsoft.com/office/drawing/2014/main" val="10003"/>
                      </a:ext>
                    </a:extLst>
                  </a:tr>
                </a:tbl>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2172447342"/>
                  </p:ext>
                </p:extLst>
              </p:nvPr>
            </p:nvGraphicFramePr>
            <p:xfrm>
              <a:off x="304800" y="1371600"/>
              <a:ext cx="8229600" cy="4407063"/>
            </p:xfrm>
            <a:graphic>
              <a:graphicData uri="http://schemas.openxmlformats.org/drawingml/2006/table">
                <a:tbl>
                  <a:tblPr firstRow="1" bandRow="1">
                    <a:tableStyleId>{00A15C55-8517-42AA-B614-E9B94910E393}</a:tableStyleId>
                  </a:tblPr>
                  <a:tblGrid>
                    <a:gridCol w="2057400">
                      <a:extLst>
                        <a:ext uri="{9D8B030D-6E8A-4147-A177-3AD203B41FA5}">
                          <a16:colId xmlns="" xmlns:a16="http://schemas.microsoft.com/office/drawing/2014/main" xmlns:a14="http://schemas.microsoft.com/office/drawing/2010/main" val="20000"/>
                        </a:ext>
                      </a:extLst>
                    </a:gridCol>
                    <a:gridCol w="2057400">
                      <a:extLst>
                        <a:ext uri="{9D8B030D-6E8A-4147-A177-3AD203B41FA5}">
                          <a16:colId xmlns="" xmlns:a16="http://schemas.microsoft.com/office/drawing/2014/main" xmlns:a14="http://schemas.microsoft.com/office/drawing/2010/main" val="20001"/>
                        </a:ext>
                      </a:extLst>
                    </a:gridCol>
                    <a:gridCol w="2057400">
                      <a:extLst>
                        <a:ext uri="{9D8B030D-6E8A-4147-A177-3AD203B41FA5}">
                          <a16:colId xmlns="" xmlns:a16="http://schemas.microsoft.com/office/drawing/2014/main" xmlns:a14="http://schemas.microsoft.com/office/drawing/2010/main" val="20002"/>
                        </a:ext>
                      </a:extLst>
                    </a:gridCol>
                    <a:gridCol w="2057400">
                      <a:extLst>
                        <a:ext uri="{9D8B030D-6E8A-4147-A177-3AD203B41FA5}">
                          <a16:colId xmlns="" xmlns:a16="http://schemas.microsoft.com/office/drawing/2014/main" xmlns:a14="http://schemas.microsoft.com/office/drawing/2010/main" val="20003"/>
                        </a:ext>
                      </a:extLst>
                    </a:gridCol>
                  </a:tblGrid>
                  <a:tr h="365760">
                    <a:tc>
                      <a:txBody>
                        <a:bodyPr/>
                        <a:lstStyle/>
                        <a:p>
                          <a:r>
                            <a:rPr lang="en-US" dirty="0"/>
                            <a:t>Drugs</a:t>
                          </a:r>
                        </a:p>
                      </a:txBody>
                      <a:tcPr/>
                    </a:tc>
                    <a:tc>
                      <a:txBody>
                        <a:bodyPr/>
                        <a:lstStyle/>
                        <a:p>
                          <a:r>
                            <a:rPr lang="en-US" dirty="0"/>
                            <a:t>Concentration</a:t>
                          </a:r>
                        </a:p>
                      </a:txBody>
                      <a:tcPr/>
                    </a:tc>
                    <a:tc>
                      <a:txBody>
                        <a:bodyPr/>
                        <a:lstStyle/>
                        <a:p>
                          <a:r>
                            <a:rPr lang="en-US" dirty="0"/>
                            <a:t>Dose</a:t>
                          </a:r>
                        </a:p>
                      </a:txBody>
                      <a:tcPr/>
                    </a:tc>
                    <a:tc>
                      <a:txBody>
                        <a:bodyPr/>
                        <a:lstStyle/>
                        <a:p>
                          <a:r>
                            <a:rPr lang="en-US" dirty="0"/>
                            <a:t>Calculation</a:t>
                          </a:r>
                          <a:r>
                            <a:rPr lang="en-US" baseline="0" dirty="0"/>
                            <a:t> </a:t>
                          </a:r>
                          <a:endParaRPr lang="en-US" dirty="0"/>
                        </a:p>
                      </a:txBody>
                      <a:tcPr/>
                    </a:tc>
                    <a:extLst>
                      <a:ext uri="{0D108BD9-81ED-4DB2-BD59-A6C34878D82A}">
                        <a16:rowId xmlns="" xmlns:a16="http://schemas.microsoft.com/office/drawing/2014/main" xmlns:a14="http://schemas.microsoft.com/office/drawing/2010/main" val="10000"/>
                      </a:ext>
                    </a:extLst>
                  </a:tr>
                  <a:tr h="1144461">
                    <a:tc>
                      <a:txBody>
                        <a:bodyPr/>
                        <a:lstStyle/>
                        <a:p>
                          <a:r>
                            <a:rPr lang="en-US" dirty="0"/>
                            <a:t>Xylazine</a:t>
                          </a:r>
                        </a:p>
                        <a:p>
                          <a:r>
                            <a:rPr lang="en-US" dirty="0"/>
                            <a:t>IV</a:t>
                          </a:r>
                        </a:p>
                      </a:txBody>
                      <a:tcPr/>
                    </a:tc>
                    <a:tc>
                      <a:txBody>
                        <a:bodyPr/>
                        <a:lstStyle/>
                        <a:p>
                          <a:r>
                            <a:rPr lang="en-US" dirty="0"/>
                            <a:t>20mg/ml</a:t>
                          </a:r>
                        </a:p>
                      </a:txBody>
                      <a:tcPr/>
                    </a:tc>
                    <a:tc>
                      <a:txBody>
                        <a:bodyPr/>
                        <a:lstStyle/>
                        <a:p>
                          <a:r>
                            <a:rPr lang="en-US" dirty="0"/>
                            <a:t>1mg/kg/</a:t>
                          </a:r>
                          <a:r>
                            <a:rPr lang="en-US" dirty="0" err="1"/>
                            <a:t>hr</a:t>
                          </a:r>
                          <a:endParaRPr lang="en-US" dirty="0"/>
                        </a:p>
                      </a:txBody>
                      <a:tcPr/>
                    </a:tc>
                    <a:tc>
                      <a:txBody>
                        <a:bodyPr/>
                        <a:lstStyle/>
                        <a:p>
                          <a:endParaRPr lang="en-US"/>
                        </a:p>
                      </a:txBody>
                      <a:tcPr>
                        <a:blipFill rotWithShape="1">
                          <a:blip r:embed="rId2"/>
                          <a:stretch>
                            <a:fillRect l="-300593" t="-34574" b="-252660"/>
                          </a:stretch>
                        </a:blipFill>
                      </a:tcPr>
                    </a:tc>
                    <a:extLst>
                      <a:ext uri="{0D108BD9-81ED-4DB2-BD59-A6C34878D82A}">
                        <a16:rowId xmlns="" xmlns:a16="http://schemas.microsoft.com/office/drawing/2014/main" xmlns:a14="http://schemas.microsoft.com/office/drawing/2010/main" val="10001"/>
                      </a:ext>
                    </a:extLst>
                  </a:tr>
                  <a:tr h="1148906">
                    <a:tc>
                      <a:txBody>
                        <a:bodyPr/>
                        <a:lstStyle/>
                        <a:p>
                          <a:r>
                            <a:rPr lang="en-US" dirty="0"/>
                            <a:t>Ketamine</a:t>
                          </a:r>
                        </a:p>
                        <a:p>
                          <a:r>
                            <a:rPr lang="en-US" dirty="0"/>
                            <a:t>IV</a:t>
                          </a:r>
                        </a:p>
                      </a:txBody>
                      <a:tcPr/>
                    </a:tc>
                    <a:tc>
                      <a:txBody>
                        <a:bodyPr/>
                        <a:lstStyle/>
                        <a:p>
                          <a:r>
                            <a:rPr lang="en-US" dirty="0"/>
                            <a:t>100mg/ml</a:t>
                          </a:r>
                        </a:p>
                      </a:txBody>
                      <a:tcPr/>
                    </a:tc>
                    <a:tc>
                      <a:txBody>
                        <a:bodyPr/>
                        <a:lstStyle/>
                        <a:p>
                          <a:r>
                            <a:rPr lang="en-US" dirty="0"/>
                            <a:t>5mg/kg/</a:t>
                          </a:r>
                          <a:r>
                            <a:rPr lang="en-US" dirty="0" err="1"/>
                            <a:t>hr</a:t>
                          </a:r>
                          <a:endParaRPr lang="en-US" dirty="0"/>
                        </a:p>
                      </a:txBody>
                      <a:tcPr/>
                    </a:tc>
                    <a:tc>
                      <a:txBody>
                        <a:bodyPr/>
                        <a:lstStyle/>
                        <a:p>
                          <a:endParaRPr lang="en-US"/>
                        </a:p>
                      </a:txBody>
                      <a:tcPr>
                        <a:blipFill rotWithShape="1">
                          <a:blip r:embed="rId2"/>
                          <a:stretch>
                            <a:fillRect l="-300593" t="-134574" b="-152660"/>
                          </a:stretch>
                        </a:blipFill>
                      </a:tcPr>
                    </a:tc>
                    <a:extLst>
                      <a:ext uri="{0D108BD9-81ED-4DB2-BD59-A6C34878D82A}">
                        <a16:rowId xmlns="" xmlns:a16="http://schemas.microsoft.com/office/drawing/2014/main" xmlns:a14="http://schemas.microsoft.com/office/drawing/2010/main" val="10002"/>
                      </a:ext>
                    </a:extLst>
                  </a:tr>
                  <a:tr h="1747936">
                    <a:tc>
                      <a:txBody>
                        <a:bodyPr/>
                        <a:lstStyle/>
                        <a:p>
                          <a:r>
                            <a:rPr lang="en-US" dirty="0"/>
                            <a:t>Lidocaine </a:t>
                          </a:r>
                        </a:p>
                        <a:p>
                          <a:r>
                            <a:rPr lang="en-US" dirty="0"/>
                            <a:t>IV</a:t>
                          </a:r>
                        </a:p>
                      </a:txBody>
                      <a:tcPr/>
                    </a:tc>
                    <a:tc>
                      <a:txBody>
                        <a:bodyPr/>
                        <a:lstStyle/>
                        <a:p>
                          <a:r>
                            <a:rPr lang="en-US" dirty="0"/>
                            <a:t>20mg/ml</a:t>
                          </a:r>
                        </a:p>
                      </a:txBody>
                      <a:tcPr/>
                    </a:tc>
                    <a:tc>
                      <a:txBody>
                        <a:bodyPr/>
                        <a:lstStyle/>
                        <a:p>
                          <a:r>
                            <a:rPr lang="en-US" dirty="0"/>
                            <a:t>1mg/kg/</a:t>
                          </a:r>
                          <a:r>
                            <a:rPr lang="en-US" dirty="0" err="1"/>
                            <a:t>hr</a:t>
                          </a:r>
                          <a:endParaRPr lang="en-US" dirty="0"/>
                        </a:p>
                      </a:txBody>
                      <a:tcPr/>
                    </a:tc>
                    <a:tc>
                      <a:txBody>
                        <a:bodyPr/>
                        <a:lstStyle/>
                        <a:p>
                          <a:endParaRPr lang="en-US"/>
                        </a:p>
                      </a:txBody>
                      <a:tcPr>
                        <a:blipFill rotWithShape="1">
                          <a:blip r:embed="rId2"/>
                          <a:stretch>
                            <a:fillRect l="-300593" t="-153659"/>
                          </a:stretch>
                        </a:blipFill>
                      </a:tcPr>
                    </a:tc>
                    <a:extLst>
                      <a:ext uri="{0D108BD9-81ED-4DB2-BD59-A6C34878D82A}">
                        <a16:rowId xmlns="" xmlns:a16="http://schemas.microsoft.com/office/drawing/2014/main" xmlns:a14="http://schemas.microsoft.com/office/drawing/2010/main" val="10003"/>
                      </a:ext>
                    </a:extLst>
                  </a:tr>
                </a:tbl>
              </a:graphicData>
            </a:graphic>
          </p:graphicFrame>
        </mc:Fallback>
      </mc:AlternateContent>
    </p:spTree>
    <p:extLst>
      <p:ext uri="{BB962C8B-B14F-4D97-AF65-F5344CB8AC3E}">
        <p14:creationId xmlns:p14="http://schemas.microsoft.com/office/powerpoint/2010/main" val="99128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latin typeface="Times New Roman" panose="02020603050405020304" pitchFamily="18" charset="0"/>
                <a:cs typeface="Times New Roman" panose="02020603050405020304" pitchFamily="18" charset="0"/>
              </a:rPr>
              <a:t>Drip Rate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r>
                  <a:rPr lang="en-TT" b="1" dirty="0">
                    <a:effectLst/>
                    <a:latin typeface="Times New Roman"/>
                    <a:ea typeface="Calibri"/>
                    <a:cs typeface="Times New Roman"/>
                  </a:rPr>
                  <a:t>Drip rate = </a:t>
                </a:r>
                <a:endParaRPr lang="en-TT" b="1" i="1" dirty="0">
                  <a:latin typeface="Times New Roman"/>
                  <a:cs typeface="Times New Roman"/>
                </a:endParaRPr>
              </a:p>
              <a:p>
                <a:pPr marL="0" marR="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f>
                        <m:fPr>
                          <m:ctrlPr>
                            <a:rPr lang="en-US" sz="2000" i="1">
                              <a:solidFill>
                                <a:prstClr val="black"/>
                              </a:solidFill>
                              <a:latin typeface="Cambria Math"/>
                              <a:cs typeface="Times New Roman" panose="02020603050405020304" pitchFamily="18" charset="0"/>
                            </a:rPr>
                          </m:ctrlPr>
                        </m:fPr>
                        <m:num>
                          <m:r>
                            <m:rPr>
                              <m:nor/>
                            </m:rPr>
                            <a:rPr lang="en-TT" sz="2000" b="1" dirty="0">
                              <a:solidFill>
                                <a:prstClr val="black"/>
                              </a:solidFill>
                              <a:latin typeface="Times New Roman"/>
                              <a:ea typeface="Calibri"/>
                              <a:cs typeface="Times New Roman"/>
                            </a:rPr>
                            <m:t>{</m:t>
                          </m:r>
                          <m:r>
                            <m:rPr>
                              <m:nor/>
                            </m:rPr>
                            <a:rPr lang="en-TT" sz="2000" b="1" dirty="0">
                              <a:solidFill>
                                <a:prstClr val="black"/>
                              </a:solidFill>
                              <a:latin typeface="Times New Roman"/>
                              <a:ea typeface="Calibri"/>
                              <a:cs typeface="Times New Roman"/>
                            </a:rPr>
                            <m:t>Weight</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of</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animal</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kg</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Fluid</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rate</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ml</m:t>
                          </m:r>
                          <m:r>
                            <m:rPr>
                              <m:nor/>
                            </m:rPr>
                            <a:rPr lang="en-TT" sz="2000" b="1" dirty="0">
                              <a:solidFill>
                                <a:prstClr val="black"/>
                              </a:solidFill>
                              <a:latin typeface="Times New Roman"/>
                              <a:ea typeface="Calibri"/>
                              <a:cs typeface="Times New Roman"/>
                            </a:rPr>
                            <m:t>/</m:t>
                          </m:r>
                          <m:r>
                            <m:rPr>
                              <m:nor/>
                            </m:rPr>
                            <a:rPr lang="en-TT" sz="2000" b="1" dirty="0">
                              <a:solidFill>
                                <a:prstClr val="black"/>
                              </a:solidFill>
                              <a:latin typeface="Times New Roman"/>
                              <a:ea typeface="Calibri"/>
                              <a:cs typeface="Times New Roman"/>
                            </a:rPr>
                            <m:t>kg</m:t>
                          </m:r>
                          <m:r>
                            <m:rPr>
                              <m:nor/>
                            </m:rPr>
                            <a:rPr lang="en-TT" sz="2000" b="1" dirty="0">
                              <a:solidFill>
                                <a:prstClr val="black"/>
                              </a:solidFill>
                              <a:latin typeface="Times New Roman"/>
                              <a:ea typeface="Calibri"/>
                              <a:cs typeface="Times New Roman"/>
                            </a:rPr>
                            <m:t>/</m:t>
                          </m:r>
                          <m:r>
                            <m:rPr>
                              <m:nor/>
                            </m:rPr>
                            <a:rPr lang="en-TT" sz="2000" b="1" dirty="0">
                              <a:solidFill>
                                <a:prstClr val="black"/>
                              </a:solidFill>
                              <a:latin typeface="Times New Roman"/>
                              <a:ea typeface="Calibri"/>
                              <a:cs typeface="Times New Roman"/>
                            </a:rPr>
                            <m:t>hr</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Drip</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factor</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drop</m:t>
                          </m:r>
                          <m:r>
                            <m:rPr>
                              <m:nor/>
                            </m:rPr>
                            <a:rPr lang="en-TT" sz="2000" b="1" dirty="0">
                              <a:solidFill>
                                <a:prstClr val="black"/>
                              </a:solidFill>
                              <a:latin typeface="Times New Roman"/>
                              <a:ea typeface="Calibri"/>
                              <a:cs typeface="Times New Roman"/>
                            </a:rPr>
                            <m:t>/</m:t>
                          </m:r>
                          <m:r>
                            <m:rPr>
                              <m:nor/>
                            </m:rPr>
                            <a:rPr lang="en-TT" sz="2000" b="1" dirty="0">
                              <a:solidFill>
                                <a:prstClr val="black"/>
                              </a:solidFill>
                              <a:latin typeface="Times New Roman"/>
                              <a:ea typeface="Calibri"/>
                              <a:cs typeface="Times New Roman"/>
                            </a:rPr>
                            <m:t>ml</m:t>
                          </m:r>
                          <m:r>
                            <m:rPr>
                              <m:nor/>
                            </m:rPr>
                            <a:rPr lang="en-TT" sz="2000" b="1" dirty="0">
                              <a:solidFill>
                                <a:prstClr val="black"/>
                              </a:solidFill>
                              <a:latin typeface="Times New Roman"/>
                              <a:ea typeface="Calibri"/>
                              <a:cs typeface="Times New Roman"/>
                            </a:rPr>
                            <m:t>)}</m:t>
                          </m:r>
                        </m:num>
                        <m:den>
                          <m:r>
                            <m:rPr>
                              <m:nor/>
                            </m:rPr>
                            <a:rPr lang="en-TT" sz="2000" b="1" dirty="0">
                              <a:solidFill>
                                <a:prstClr val="black"/>
                              </a:solidFill>
                              <a:latin typeface="Times New Roman"/>
                              <a:ea typeface="Calibri"/>
                              <a:cs typeface="Times New Roman"/>
                            </a:rPr>
                            <m:t>{60 (</m:t>
                          </m:r>
                          <m:r>
                            <m:rPr>
                              <m:nor/>
                            </m:rPr>
                            <a:rPr lang="en-TT" sz="2000" b="1" dirty="0">
                              <a:solidFill>
                                <a:prstClr val="black"/>
                              </a:solidFill>
                              <a:latin typeface="Times New Roman"/>
                              <a:ea typeface="Calibri"/>
                              <a:cs typeface="Times New Roman"/>
                            </a:rPr>
                            <m:t>min</m:t>
                          </m:r>
                          <m:r>
                            <m:rPr>
                              <m:nor/>
                            </m:rPr>
                            <a:rPr lang="en-TT" sz="2000" b="1" dirty="0">
                              <a:solidFill>
                                <a:prstClr val="black"/>
                              </a:solidFill>
                              <a:latin typeface="Times New Roman"/>
                              <a:ea typeface="Calibri"/>
                              <a:cs typeface="Times New Roman"/>
                            </a:rPr>
                            <m:t>/</m:t>
                          </m:r>
                          <m:r>
                            <m:rPr>
                              <m:nor/>
                            </m:rPr>
                            <a:rPr lang="en-TT" sz="2000" b="1" dirty="0">
                              <a:solidFill>
                                <a:prstClr val="black"/>
                              </a:solidFill>
                              <a:latin typeface="Times New Roman"/>
                              <a:ea typeface="Calibri"/>
                              <a:cs typeface="Times New Roman"/>
                            </a:rPr>
                            <m:t>hr</m:t>
                          </m:r>
                          <m:r>
                            <m:rPr>
                              <m:nor/>
                            </m:rPr>
                            <a:rPr lang="en-TT" sz="2000" b="1" dirty="0">
                              <a:solidFill>
                                <a:prstClr val="black"/>
                              </a:solidFill>
                              <a:latin typeface="Times New Roman"/>
                              <a:ea typeface="Calibri"/>
                              <a:cs typeface="Times New Roman"/>
                            </a:rPr>
                            <m:t>) </m:t>
                          </m:r>
                          <m:r>
                            <m:rPr>
                              <m:nor/>
                            </m:rPr>
                            <a:rPr lang="en-TT" sz="2000" b="1" dirty="0">
                              <a:solidFill>
                                <a:prstClr val="black"/>
                              </a:solidFill>
                              <a:latin typeface="Times New Roman"/>
                              <a:ea typeface="Calibri"/>
                              <a:cs typeface="Times New Roman"/>
                            </a:rPr>
                            <m:t>×</m:t>
                          </m:r>
                          <m:r>
                            <m:rPr>
                              <m:nor/>
                            </m:rPr>
                            <a:rPr lang="en-TT" sz="2000" b="1" dirty="0">
                              <a:solidFill>
                                <a:prstClr val="black"/>
                              </a:solidFill>
                              <a:latin typeface="Times New Roman"/>
                              <a:ea typeface="Calibri"/>
                              <a:cs typeface="Times New Roman"/>
                            </a:rPr>
                            <m:t> 60 (</m:t>
                          </m:r>
                          <m:r>
                            <m:rPr>
                              <m:nor/>
                            </m:rPr>
                            <a:rPr lang="en-TT" sz="2000" b="1" dirty="0">
                              <a:solidFill>
                                <a:prstClr val="black"/>
                              </a:solidFill>
                              <a:latin typeface="Times New Roman"/>
                              <a:ea typeface="Calibri"/>
                              <a:cs typeface="Times New Roman"/>
                            </a:rPr>
                            <m:t>seconds</m:t>
                          </m:r>
                          <m:r>
                            <m:rPr>
                              <m:nor/>
                            </m:rPr>
                            <a:rPr lang="en-TT" sz="2000" b="1" dirty="0">
                              <a:solidFill>
                                <a:prstClr val="black"/>
                              </a:solidFill>
                              <a:latin typeface="Times New Roman"/>
                              <a:ea typeface="Calibri"/>
                              <a:cs typeface="Times New Roman"/>
                            </a:rPr>
                            <m:t>/</m:t>
                          </m:r>
                          <m:r>
                            <m:rPr>
                              <m:nor/>
                            </m:rPr>
                            <a:rPr lang="en-TT" sz="2000" b="1" dirty="0">
                              <a:solidFill>
                                <a:prstClr val="black"/>
                              </a:solidFill>
                              <a:latin typeface="Times New Roman"/>
                              <a:ea typeface="Calibri"/>
                              <a:cs typeface="Times New Roman"/>
                            </a:rPr>
                            <m:t>min</m:t>
                          </m:r>
                          <m:r>
                            <m:rPr>
                              <m:nor/>
                            </m:rPr>
                            <a:rPr lang="en-TT" sz="2000" b="1" dirty="0">
                              <a:solidFill>
                                <a:prstClr val="black"/>
                              </a:solidFill>
                              <a:latin typeface="Times New Roman"/>
                              <a:ea typeface="Calibri"/>
                              <a:cs typeface="Times New Roman"/>
                            </a:rPr>
                            <m:t>)}</m:t>
                          </m:r>
                          <m:r>
                            <m:rPr>
                              <m:nor/>
                            </m:rPr>
                            <a:rPr lang="en-US" sz="1500" dirty="0">
                              <a:solidFill>
                                <a:prstClr val="black"/>
                              </a:solidFill>
                              <a:ea typeface="Calibri"/>
                              <a:cs typeface="Times New Roman"/>
                            </a:rPr>
                            <m:t> </m:t>
                          </m:r>
                        </m:den>
                      </m:f>
                    </m:oMath>
                  </m:oMathPara>
                </a14:m>
                <a:endParaRPr lang="en-US"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TT" dirty="0">
                    <a:effectLst/>
                    <a:latin typeface="Times New Roman"/>
                    <a:ea typeface="Calibri"/>
                  </a:rPr>
                  <a:t>Drip Rate </a:t>
                </a:r>
                <a14:m>
                  <m:oMath xmlns:m="http://schemas.openxmlformats.org/officeDocument/2006/math">
                    <m:f>
                      <m:fPr>
                        <m:ctrlPr>
                          <a:rPr lang="en-TT" i="1" smtClean="0">
                            <a:effectLst/>
                            <a:latin typeface="Cambria Math"/>
                          </a:rPr>
                        </m:ctrlPr>
                      </m:fPr>
                      <m:num>
                        <m:r>
                          <m:rPr>
                            <m:nor/>
                          </m:rPr>
                          <a:rPr lang="en-TT" dirty="0">
                            <a:solidFill>
                              <a:prstClr val="black"/>
                            </a:solidFill>
                            <a:latin typeface="Times New Roman"/>
                            <a:ea typeface="Calibri"/>
                          </a:rPr>
                          <m:t>{</m:t>
                        </m:r>
                        <m:r>
                          <m:rPr>
                            <m:nor/>
                          </m:rPr>
                          <a:rPr lang="en-US" b="0" i="0" dirty="0" smtClean="0">
                            <a:solidFill>
                              <a:prstClr val="black"/>
                            </a:solidFill>
                            <a:latin typeface="Times New Roman"/>
                            <a:ea typeface="Calibri"/>
                          </a:rPr>
                          <m:t>70.5</m:t>
                        </m:r>
                        <m:r>
                          <m:rPr>
                            <m:nor/>
                          </m:rPr>
                          <a:rPr lang="en-TT" dirty="0">
                            <a:solidFill>
                              <a:prstClr val="black"/>
                            </a:solidFill>
                            <a:latin typeface="Times New Roman"/>
                            <a:ea typeface="Calibri"/>
                          </a:rPr>
                          <m:t> (</m:t>
                        </m:r>
                        <m:r>
                          <m:rPr>
                            <m:nor/>
                          </m:rPr>
                          <a:rPr lang="en-TT" dirty="0">
                            <a:solidFill>
                              <a:prstClr val="black"/>
                            </a:solidFill>
                            <a:latin typeface="Times New Roman"/>
                            <a:ea typeface="Calibri"/>
                          </a:rPr>
                          <m:t>kg</m:t>
                        </m:r>
                        <m:r>
                          <m:rPr>
                            <m:nor/>
                          </m:rPr>
                          <a:rPr lang="en-TT" dirty="0">
                            <a:solidFill>
                              <a:prstClr val="black"/>
                            </a:solidFill>
                            <a:latin typeface="Times New Roman"/>
                            <a:ea typeface="Calibri"/>
                          </a:rPr>
                          <m:t>) </m:t>
                        </m:r>
                        <m:r>
                          <m:rPr>
                            <m:nor/>
                          </m:rPr>
                          <a:rPr lang="en-TT" dirty="0">
                            <a:solidFill>
                              <a:prstClr val="black"/>
                            </a:solidFill>
                            <a:latin typeface="Times New Roman"/>
                            <a:ea typeface="Calibri"/>
                          </a:rPr>
                          <m:t>×</m:t>
                        </m:r>
                        <m:r>
                          <m:rPr>
                            <m:nor/>
                          </m:rPr>
                          <a:rPr lang="en-TT" dirty="0">
                            <a:solidFill>
                              <a:prstClr val="black"/>
                            </a:solidFill>
                            <a:latin typeface="Times New Roman"/>
                            <a:ea typeface="Calibri"/>
                          </a:rPr>
                          <m:t> 5 (</m:t>
                        </m:r>
                        <m:r>
                          <m:rPr>
                            <m:nor/>
                          </m:rPr>
                          <a:rPr lang="en-TT" dirty="0">
                            <a:solidFill>
                              <a:prstClr val="black"/>
                            </a:solidFill>
                            <a:latin typeface="Times New Roman"/>
                            <a:ea typeface="Calibri"/>
                          </a:rPr>
                          <m:t>ml</m:t>
                        </m:r>
                        <m:r>
                          <m:rPr>
                            <m:nor/>
                          </m:rPr>
                          <a:rPr lang="en-TT" dirty="0">
                            <a:solidFill>
                              <a:prstClr val="black"/>
                            </a:solidFill>
                            <a:latin typeface="Times New Roman"/>
                            <a:ea typeface="Calibri"/>
                          </a:rPr>
                          <m:t>/</m:t>
                        </m:r>
                        <m:r>
                          <m:rPr>
                            <m:nor/>
                          </m:rPr>
                          <a:rPr lang="en-TT" dirty="0">
                            <a:solidFill>
                              <a:prstClr val="black"/>
                            </a:solidFill>
                            <a:latin typeface="Times New Roman"/>
                            <a:ea typeface="Calibri"/>
                          </a:rPr>
                          <m:t>kg</m:t>
                        </m:r>
                        <m:r>
                          <m:rPr>
                            <m:nor/>
                          </m:rPr>
                          <a:rPr lang="en-TT" dirty="0">
                            <a:solidFill>
                              <a:prstClr val="black"/>
                            </a:solidFill>
                            <a:latin typeface="Times New Roman"/>
                            <a:ea typeface="Calibri"/>
                          </a:rPr>
                          <m:t>/</m:t>
                        </m:r>
                        <m:r>
                          <m:rPr>
                            <m:nor/>
                          </m:rPr>
                          <a:rPr lang="en-TT" dirty="0">
                            <a:solidFill>
                              <a:prstClr val="black"/>
                            </a:solidFill>
                            <a:latin typeface="Times New Roman"/>
                            <a:ea typeface="Calibri"/>
                          </a:rPr>
                          <m:t>hr</m:t>
                        </m:r>
                        <m:r>
                          <m:rPr>
                            <m:nor/>
                          </m:rPr>
                          <a:rPr lang="en-TT" dirty="0">
                            <a:solidFill>
                              <a:prstClr val="black"/>
                            </a:solidFill>
                            <a:latin typeface="Times New Roman"/>
                            <a:ea typeface="Calibri"/>
                          </a:rPr>
                          <m:t>) </m:t>
                        </m:r>
                        <m:r>
                          <m:rPr>
                            <m:nor/>
                          </m:rPr>
                          <a:rPr lang="en-TT" dirty="0">
                            <a:solidFill>
                              <a:prstClr val="black"/>
                            </a:solidFill>
                            <a:latin typeface="Times New Roman"/>
                            <a:ea typeface="Calibri"/>
                          </a:rPr>
                          <m:t>×</m:t>
                        </m:r>
                        <m:r>
                          <m:rPr>
                            <m:nor/>
                          </m:rPr>
                          <a:rPr lang="en-TT" dirty="0">
                            <a:solidFill>
                              <a:prstClr val="black"/>
                            </a:solidFill>
                            <a:latin typeface="Times New Roman"/>
                            <a:ea typeface="Calibri"/>
                          </a:rPr>
                          <m:t> 20 (</m:t>
                        </m:r>
                        <m:r>
                          <m:rPr>
                            <m:nor/>
                          </m:rPr>
                          <a:rPr lang="en-TT" dirty="0">
                            <a:solidFill>
                              <a:prstClr val="black"/>
                            </a:solidFill>
                            <a:latin typeface="Times New Roman"/>
                            <a:ea typeface="Calibri"/>
                          </a:rPr>
                          <m:t>drop</m:t>
                        </m:r>
                        <m:r>
                          <m:rPr>
                            <m:nor/>
                          </m:rPr>
                          <a:rPr lang="en-TT" dirty="0">
                            <a:solidFill>
                              <a:prstClr val="black"/>
                            </a:solidFill>
                            <a:latin typeface="Times New Roman"/>
                            <a:ea typeface="Calibri"/>
                          </a:rPr>
                          <m:t>/</m:t>
                        </m:r>
                        <m:r>
                          <m:rPr>
                            <m:nor/>
                          </m:rPr>
                          <a:rPr lang="en-TT" dirty="0">
                            <a:solidFill>
                              <a:prstClr val="black"/>
                            </a:solidFill>
                            <a:latin typeface="Times New Roman"/>
                            <a:ea typeface="Calibri"/>
                          </a:rPr>
                          <m:t>ml</m:t>
                        </m:r>
                        <m:r>
                          <m:rPr>
                            <m:nor/>
                          </m:rPr>
                          <a:rPr lang="en-TT" dirty="0">
                            <a:solidFill>
                              <a:prstClr val="black"/>
                            </a:solidFill>
                            <a:latin typeface="Times New Roman"/>
                            <a:ea typeface="Calibri"/>
                          </a:rPr>
                          <m:t>)}</m:t>
                        </m:r>
                      </m:num>
                      <m:den>
                        <m:r>
                          <m:rPr>
                            <m:nor/>
                          </m:rPr>
                          <a:rPr lang="en-TT" dirty="0">
                            <a:solidFill>
                              <a:prstClr val="black"/>
                            </a:solidFill>
                            <a:latin typeface="Times New Roman"/>
                            <a:ea typeface="Calibri"/>
                          </a:rPr>
                          <m:t>{60 (</m:t>
                        </m:r>
                        <m:r>
                          <m:rPr>
                            <m:nor/>
                          </m:rPr>
                          <a:rPr lang="en-TT" dirty="0">
                            <a:solidFill>
                              <a:prstClr val="black"/>
                            </a:solidFill>
                            <a:latin typeface="Times New Roman"/>
                            <a:ea typeface="Calibri"/>
                          </a:rPr>
                          <m:t>min</m:t>
                        </m:r>
                        <m:r>
                          <m:rPr>
                            <m:nor/>
                          </m:rPr>
                          <a:rPr lang="en-TT" dirty="0">
                            <a:solidFill>
                              <a:prstClr val="black"/>
                            </a:solidFill>
                            <a:latin typeface="Times New Roman"/>
                            <a:ea typeface="Calibri"/>
                          </a:rPr>
                          <m:t>/</m:t>
                        </m:r>
                        <m:r>
                          <m:rPr>
                            <m:nor/>
                          </m:rPr>
                          <a:rPr lang="en-TT" dirty="0">
                            <a:solidFill>
                              <a:prstClr val="black"/>
                            </a:solidFill>
                            <a:latin typeface="Times New Roman"/>
                            <a:ea typeface="Calibri"/>
                          </a:rPr>
                          <m:t>hr</m:t>
                        </m:r>
                        <m:r>
                          <m:rPr>
                            <m:nor/>
                          </m:rPr>
                          <a:rPr lang="en-TT" dirty="0">
                            <a:solidFill>
                              <a:prstClr val="black"/>
                            </a:solidFill>
                            <a:latin typeface="Times New Roman"/>
                            <a:ea typeface="Calibri"/>
                          </a:rPr>
                          <m:t>) </m:t>
                        </m:r>
                        <m:r>
                          <m:rPr>
                            <m:nor/>
                          </m:rPr>
                          <a:rPr lang="en-TT" dirty="0">
                            <a:solidFill>
                              <a:prstClr val="black"/>
                            </a:solidFill>
                            <a:latin typeface="Times New Roman"/>
                            <a:ea typeface="Calibri"/>
                          </a:rPr>
                          <m:t>×</m:t>
                        </m:r>
                        <m:r>
                          <m:rPr>
                            <m:nor/>
                          </m:rPr>
                          <a:rPr lang="en-TT" dirty="0">
                            <a:solidFill>
                              <a:prstClr val="black"/>
                            </a:solidFill>
                            <a:latin typeface="Times New Roman"/>
                            <a:ea typeface="Calibri"/>
                          </a:rPr>
                          <m:t> 60 (</m:t>
                        </m:r>
                        <m:r>
                          <m:rPr>
                            <m:nor/>
                          </m:rPr>
                          <a:rPr lang="en-TT" dirty="0">
                            <a:solidFill>
                              <a:prstClr val="black"/>
                            </a:solidFill>
                            <a:latin typeface="Times New Roman"/>
                            <a:ea typeface="Calibri"/>
                          </a:rPr>
                          <m:t>seconds</m:t>
                        </m:r>
                        <m:r>
                          <m:rPr>
                            <m:nor/>
                          </m:rPr>
                          <a:rPr lang="en-TT" dirty="0">
                            <a:solidFill>
                              <a:prstClr val="black"/>
                            </a:solidFill>
                            <a:latin typeface="Times New Roman"/>
                            <a:ea typeface="Calibri"/>
                          </a:rPr>
                          <m:t>/</m:t>
                        </m:r>
                        <m:r>
                          <m:rPr>
                            <m:nor/>
                          </m:rPr>
                          <a:rPr lang="en-TT" dirty="0">
                            <a:solidFill>
                              <a:prstClr val="black"/>
                            </a:solidFill>
                            <a:latin typeface="Times New Roman"/>
                            <a:ea typeface="Calibri"/>
                          </a:rPr>
                          <m:t>min</m:t>
                        </m:r>
                        <m:r>
                          <m:rPr>
                            <m:nor/>
                          </m:rPr>
                          <a:rPr lang="en-TT" dirty="0">
                            <a:solidFill>
                              <a:prstClr val="black"/>
                            </a:solidFill>
                            <a:latin typeface="Times New Roman"/>
                            <a:ea typeface="Calibri"/>
                          </a:rPr>
                          <m:t>)}</m:t>
                        </m:r>
                        <m:r>
                          <m:rPr>
                            <m:nor/>
                          </m:rPr>
                          <a:rPr lang="en-US" b="0" i="0" dirty="0" smtClean="0">
                            <a:solidFill>
                              <a:prstClr val="black"/>
                            </a:solidFill>
                            <a:latin typeface="Times New Roman"/>
                            <a:ea typeface="Calibri"/>
                          </a:rPr>
                          <m:t> </m:t>
                        </m:r>
                        <m:r>
                          <m:rPr>
                            <m:nor/>
                          </m:rPr>
                          <a:rPr lang="en-US" dirty="0">
                            <a:solidFill>
                              <a:prstClr val="black"/>
                            </a:solidFill>
                            <a:latin typeface="Times New Roman" panose="02020603050405020304" pitchFamily="18" charset="0"/>
                            <a:cs typeface="Times New Roman" panose="02020603050405020304" pitchFamily="18" charset="0"/>
                          </a:rPr>
                          <m:t> </m:t>
                        </m:r>
                      </m:den>
                    </m:f>
                  </m:oMath>
                </a14:m>
                <a:endParaRPr lang="en-US"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dirty="0">
                    <a:latin typeface="Times New Roman" panose="02020603050405020304" pitchFamily="18" charset="0"/>
                    <a:cs typeface="Times New Roman" panose="02020603050405020304" pitchFamily="18" charset="0"/>
                  </a:rPr>
                  <a:t>= 1.95 drops/second ~ 2 drops/second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213"/>
                </a:stretch>
              </a:blipFill>
            </p:spPr>
            <p:txBody>
              <a:bodyPr/>
              <a:lstStyle/>
              <a:p>
                <a:r>
                  <a:rPr lang="en-TT">
                    <a:noFill/>
                  </a:rPr>
                  <a:t> </a:t>
                </a:r>
              </a:p>
            </p:txBody>
          </p:sp>
        </mc:Fallback>
      </mc:AlternateContent>
    </p:spTree>
    <p:extLst>
      <p:ext uri="{BB962C8B-B14F-4D97-AF65-F5344CB8AC3E}">
        <p14:creationId xmlns:p14="http://schemas.microsoft.com/office/powerpoint/2010/main" val="12384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b="1" i="1" dirty="0">
                <a:solidFill>
                  <a:srgbClr val="C00000"/>
                </a:solidFill>
                <a:latin typeface="Times New Roman" panose="02020603050405020304" pitchFamily="18" charset="0"/>
                <a:cs typeface="Times New Roman" panose="02020603050405020304" pitchFamily="18" charset="0"/>
              </a:rPr>
              <a:t>Preparation for Surgery</a:t>
            </a:r>
          </a:p>
        </p:txBody>
      </p:sp>
      <p:sp>
        <p:nvSpPr>
          <p:cNvPr id="3" name="Content Placeholder 2"/>
          <p:cNvSpPr>
            <a:spLocks noGrp="1"/>
          </p:cNvSpPr>
          <p:nvPr>
            <p:ph idx="1"/>
          </p:nvPr>
        </p:nvSpPr>
        <p:spPr>
          <a:xfrm>
            <a:off x="381000" y="914400"/>
            <a:ext cx="8229600" cy="4525963"/>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The snare was place around Big Joe’s snout, then he was moved from the hospital pen to the large animal unit.</a:t>
            </a:r>
          </a:p>
          <a:p>
            <a:r>
              <a:rPr lang="en-US" dirty="0">
                <a:latin typeface="Times New Roman" panose="02020603050405020304" pitchFamily="18" charset="0"/>
                <a:cs typeface="Times New Roman" panose="02020603050405020304" pitchFamily="18" charset="0"/>
              </a:rPr>
              <a:t>He was then placed unto an electrical scale and weighed. (70.5kg)</a:t>
            </a:r>
          </a:p>
          <a:p>
            <a:r>
              <a:rPr lang="en-US" dirty="0">
                <a:latin typeface="Times New Roman" panose="02020603050405020304" pitchFamily="18" charset="0"/>
                <a:cs typeface="Times New Roman" panose="02020603050405020304" pitchFamily="18" charset="0"/>
              </a:rPr>
              <a:t>After which, he was restrained and then sedated using Xylazine (3.5ml) and ketamine(3.5 ml)injections. Following that he was given Flunixin (3.1ml) and Pen-strep (</a:t>
            </a:r>
            <a:r>
              <a:rPr lang="en-US" dirty="0" err="1">
                <a:latin typeface="Times New Roman" panose="02020603050405020304" pitchFamily="18" charset="0"/>
                <a:cs typeface="Times New Roman" panose="02020603050405020304" pitchFamily="18" charset="0"/>
              </a:rPr>
              <a:t>7.1ml</a:t>
            </a:r>
            <a:r>
              <a:rPr lang="en-US" dirty="0">
                <a:latin typeface="Times New Roman" panose="02020603050405020304" pitchFamily="18" charset="0"/>
                <a:cs typeface="Times New Roman" panose="02020603050405020304" pitchFamily="18" charset="0"/>
              </a:rPr>
              <a:t>) on the opposite side of the neck. These loading volumes of drugs were administered IM via the neck muscle. </a:t>
            </a:r>
          </a:p>
          <a:p>
            <a:r>
              <a:rPr lang="en-US" dirty="0">
                <a:latin typeface="Times New Roman" panose="02020603050405020304" pitchFamily="18" charset="0"/>
                <a:cs typeface="Times New Roman" panose="02020603050405020304" pitchFamily="18" charset="0"/>
              </a:rPr>
              <a:t>The smegma was extruded from the prepuce.</a:t>
            </a:r>
          </a:p>
          <a:p>
            <a:r>
              <a:rPr lang="en-US" dirty="0">
                <a:latin typeface="Times New Roman" panose="02020603050405020304" pitchFamily="18" charset="0"/>
                <a:cs typeface="Times New Roman" panose="02020603050405020304" pitchFamily="18" charset="0"/>
              </a:rPr>
              <a:t>After 8 minutes, he was turned into dorsal recumbency and a wide margin around the hernia was clipped as clean as possible. </a:t>
            </a:r>
          </a:p>
          <a:p>
            <a:r>
              <a:rPr lang="en-US" dirty="0">
                <a:latin typeface="Times New Roman" panose="02020603050405020304" pitchFamily="18" charset="0"/>
                <a:cs typeface="Times New Roman" panose="02020603050405020304" pitchFamily="18" charset="0"/>
              </a:rPr>
              <a:t>Following that chlorohexidine solution in water was used to wipe the area with unsterile gauze.</a:t>
            </a:r>
          </a:p>
          <a:p>
            <a:r>
              <a:rPr lang="en-US" dirty="0">
                <a:latin typeface="Times New Roman" panose="02020603050405020304" pitchFamily="18" charset="0"/>
                <a:cs typeface="Times New Roman" panose="02020603050405020304" pitchFamily="18" charset="0"/>
              </a:rPr>
              <a:t>Big Joe was placed onto the trolley in lateral recumbency and rolled to the large animal theatre. </a:t>
            </a:r>
          </a:p>
        </p:txBody>
      </p:sp>
    </p:spTree>
    <p:extLst>
      <p:ext uri="{BB962C8B-B14F-4D97-AF65-F5344CB8AC3E}">
        <p14:creationId xmlns:p14="http://schemas.microsoft.com/office/powerpoint/2010/main" val="10939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latin typeface="Times New Roman" panose="02020603050405020304" pitchFamily="18" charset="0"/>
                <a:cs typeface="Times New Roman" panose="02020603050405020304" pitchFamily="18" charset="0"/>
              </a:rPr>
              <a:t>Preparation for Surgery</a:t>
            </a:r>
          </a:p>
        </p:txBody>
      </p:sp>
      <p:sp>
        <p:nvSpPr>
          <p:cNvPr id="3" name="Content Placeholder 2"/>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Upon reaching the large animal theatre, Big Joe was transferred onto the operating table in dorsal recumbency. His hind legs were stretched out and tied with a double half-hitch knot to the table to secure him. </a:t>
            </a:r>
          </a:p>
          <a:p>
            <a:r>
              <a:rPr lang="en-US" dirty="0">
                <a:latin typeface="Times New Roman" panose="02020603050405020304" pitchFamily="18" charset="0"/>
                <a:cs typeface="Times New Roman" panose="02020603050405020304" pitchFamily="18" charset="0"/>
              </a:rPr>
              <a:t>Also a saline bag was place underneath his head for support.</a:t>
            </a:r>
          </a:p>
          <a:p>
            <a:r>
              <a:rPr lang="en-US" dirty="0">
                <a:latin typeface="Times New Roman" panose="02020603050405020304" pitchFamily="18" charset="0"/>
                <a:cs typeface="Times New Roman" panose="02020603050405020304" pitchFamily="18" charset="0"/>
              </a:rPr>
              <a:t>Then the ear vein was accessed to place a catheter in, so the IV line could be attached with the saline bag to the animal.</a:t>
            </a:r>
          </a:p>
          <a:p>
            <a:r>
              <a:rPr lang="en-US" dirty="0">
                <a:latin typeface="Times New Roman" panose="02020603050405020304" pitchFamily="18" charset="0"/>
                <a:cs typeface="Times New Roman" panose="02020603050405020304" pitchFamily="18" charset="0"/>
              </a:rPr>
              <a:t>After securing the IV line, ketamine (</a:t>
            </a:r>
            <a:r>
              <a:rPr lang="en-US" dirty="0" smtClean="0">
                <a:latin typeface="Times New Roman" panose="02020603050405020304" pitchFamily="18" charset="0"/>
                <a:cs typeface="Times New Roman" panose="02020603050405020304" pitchFamily="18" charset="0"/>
              </a:rPr>
              <a:t>3.5 ml</a:t>
            </a:r>
            <a:r>
              <a:rPr lang="en-US" dirty="0">
                <a:latin typeface="Times New Roman" panose="02020603050405020304" pitchFamily="18" charset="0"/>
                <a:cs typeface="Times New Roman" panose="02020603050405020304" pitchFamily="18" charset="0"/>
              </a:rPr>
              <a:t>) and lidocaine (</a:t>
            </a:r>
            <a:r>
              <a:rPr lang="en-US" dirty="0" smtClean="0">
                <a:latin typeface="Times New Roman" panose="02020603050405020304" pitchFamily="18" charset="0"/>
                <a:cs typeface="Times New Roman" panose="02020603050405020304" pitchFamily="18" charset="0"/>
              </a:rPr>
              <a:t>3.5 ml</a:t>
            </a:r>
            <a:r>
              <a:rPr lang="en-US" dirty="0">
                <a:latin typeface="Times New Roman" panose="02020603050405020304" pitchFamily="18" charset="0"/>
                <a:cs typeface="Times New Roman" panose="02020603050405020304" pitchFamily="18" charset="0"/>
              </a:rPr>
              <a:t>) was slowly injected into the line.</a:t>
            </a:r>
          </a:p>
          <a:p>
            <a:r>
              <a:rPr lang="en-US" dirty="0">
                <a:latin typeface="Times New Roman" panose="02020603050405020304" pitchFamily="18" charset="0"/>
                <a:cs typeface="Times New Roman" panose="02020603050405020304" pitchFamily="18" charset="0"/>
              </a:rPr>
              <a:t>The surgeons began their scrubbing of the surgery site, using chlorohexidine solution, Iodine and sterile gauze.</a:t>
            </a:r>
          </a:p>
          <a:p>
            <a:r>
              <a:rPr lang="en-US" dirty="0">
                <a:latin typeface="Times New Roman" panose="02020603050405020304" pitchFamily="18" charset="0"/>
                <a:cs typeface="Times New Roman" panose="02020603050405020304" pitchFamily="18" charset="0"/>
              </a:rPr>
              <a:t>Following that Big Joe was draped and now ready for the surgery to begin. </a:t>
            </a:r>
          </a:p>
        </p:txBody>
      </p:sp>
    </p:spTree>
    <p:extLst>
      <p:ext uri="{BB962C8B-B14F-4D97-AF65-F5344CB8AC3E}">
        <p14:creationId xmlns:p14="http://schemas.microsoft.com/office/powerpoint/2010/main" val="352674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C00000"/>
                </a:solidFill>
                <a:latin typeface="Times New Roman" panose="02020603050405020304" pitchFamily="18" charset="0"/>
                <a:cs typeface="Times New Roman" panose="02020603050405020304" pitchFamily="18" charset="0"/>
              </a:rPr>
              <a:t>Preparation for surgery- sedated and ready for clipping</a:t>
            </a:r>
            <a:endParaRPr lang="en-US" b="1" i="1" dirty="0">
              <a:solidFill>
                <a:srgbClr val="C0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80670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solidFill>
                  <a:srgbClr val="C00000"/>
                </a:solidFill>
                <a:latin typeface="Times New Roman" panose="02020603050405020304" pitchFamily="18" charset="0"/>
                <a:cs typeface="Times New Roman" panose="02020603050405020304" pitchFamily="18" charset="0"/>
              </a:rPr>
              <a:t>Preparation  for surgery: </a:t>
            </a:r>
            <a:r>
              <a:rPr lang="en-US" sz="2800" b="1" i="1" dirty="0" smtClean="0">
                <a:solidFill>
                  <a:srgbClr val="C00000"/>
                </a:solidFill>
                <a:latin typeface="Times New Roman" panose="02020603050405020304" pitchFamily="18" charset="0"/>
                <a:cs typeface="Times New Roman" panose="02020603050405020304" pitchFamily="18" charset="0"/>
              </a:rPr>
              <a:t>Scrubbing video. (please press play)</a:t>
            </a:r>
            <a:endParaRPr lang="en-US" sz="2800" b="1" i="1" dirty="0">
              <a:solidFill>
                <a:srgbClr val="C00000"/>
              </a:solidFill>
              <a:latin typeface="Times New Roman" panose="02020603050405020304" pitchFamily="18" charset="0"/>
              <a:cs typeface="Times New Roman" panose="02020603050405020304" pitchFamily="18" charset="0"/>
            </a:endParaRPr>
          </a:p>
        </p:txBody>
      </p:sp>
      <p:pic>
        <p:nvPicPr>
          <p:cNvPr id="4" name="Scrubbing.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00200" y="1219200"/>
            <a:ext cx="5410200" cy="4906963"/>
          </a:xfrm>
        </p:spPr>
      </p:pic>
    </p:spTree>
    <p:extLst>
      <p:ext uri="{BB962C8B-B14F-4D97-AF65-F5344CB8AC3E}">
        <p14:creationId xmlns:p14="http://schemas.microsoft.com/office/powerpoint/2010/main" val="23797033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solidFill>
                  <a:srgbClr val="C00000"/>
                </a:solidFill>
                <a:latin typeface="Times New Roman" panose="02020603050405020304" pitchFamily="18" charset="0"/>
                <a:cs typeface="Times New Roman" panose="02020603050405020304" pitchFamily="18" charset="0"/>
              </a:rPr>
              <a:t>Preparation for surgery: Big Joe scrubbed and draped</a:t>
            </a:r>
            <a:r>
              <a:rPr lang="en-US" sz="2800" b="1" i="1" dirty="0" smtClean="0">
                <a:solidFill>
                  <a:srgbClr val="C00000"/>
                </a:solidFill>
                <a:latin typeface="Times New Roman" panose="02020603050405020304" pitchFamily="18" charset="0"/>
                <a:cs typeface="Times New Roman" panose="02020603050405020304" pitchFamily="18" charset="0"/>
              </a:rPr>
              <a:t>.(video please press play)</a:t>
            </a:r>
            <a:endParaRPr lang="en-US" sz="2800" b="1" i="1" dirty="0">
              <a:solidFill>
                <a:srgbClr val="C00000"/>
              </a:solidFill>
              <a:latin typeface="Times New Roman" panose="02020603050405020304" pitchFamily="18" charset="0"/>
              <a:cs typeface="Times New Roman" panose="02020603050405020304" pitchFamily="18" charset="0"/>
            </a:endParaRPr>
          </a:p>
        </p:txBody>
      </p:sp>
      <p:pic>
        <p:nvPicPr>
          <p:cNvPr id="4" name="ready for surgery .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09800" y="1600200"/>
            <a:ext cx="4724400" cy="4525963"/>
          </a:xfrm>
        </p:spPr>
      </p:pic>
    </p:spTree>
    <p:extLst>
      <p:ext uri="{BB962C8B-B14F-4D97-AF65-F5344CB8AC3E}">
        <p14:creationId xmlns:p14="http://schemas.microsoft.com/office/powerpoint/2010/main" val="31702885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latin typeface="Times New Roman" panose="02020603050405020304" pitchFamily="18" charset="0"/>
                <a:cs typeface="Times New Roman" panose="02020603050405020304" pitchFamily="18" charset="0"/>
              </a:rPr>
              <a:t>Indication</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A hernia is formed by the protrusion of certain abdominal organs through an acquired or congenital opening in the abdominal wall. The hernia always has three constituents present which include the hernia ring; the hernia sac which is composed of the peritoneum; and hernia contents which may include a loop of intestine or a portion of the uterus, stomach or </a:t>
            </a:r>
            <a:r>
              <a:rPr lang="en-US" dirty="0" err="1">
                <a:latin typeface="Times New Roman" panose="02020603050405020304" pitchFamily="18" charset="0"/>
                <a:cs typeface="Times New Roman" panose="02020603050405020304" pitchFamily="18" charset="0"/>
              </a:rPr>
              <a:t>omentum</a:t>
            </a:r>
            <a:r>
              <a:rPr lang="en-US" dirty="0">
                <a:latin typeface="Times New Roman" panose="02020603050405020304" pitchFamily="18" charset="0"/>
                <a:cs typeface="Times New Roman" panose="02020603050405020304" pitchFamily="18" charset="0"/>
              </a:rPr>
              <a:t>. According to their location, hernias are classified as umbilical, inguinal, scrotal</a:t>
            </a:r>
          </a:p>
        </p:txBody>
      </p:sp>
    </p:spTree>
    <p:extLst>
      <p:ext uri="{BB962C8B-B14F-4D97-AF65-F5344CB8AC3E}">
        <p14:creationId xmlns:p14="http://schemas.microsoft.com/office/powerpoint/2010/main" val="235170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latin typeface="Times New Roman" panose="02020603050405020304" pitchFamily="18" charset="0"/>
                <a:cs typeface="Times New Roman" panose="02020603050405020304" pitchFamily="18" charset="0"/>
              </a:rPr>
              <a:t>Equipment </a:t>
            </a:r>
          </a:p>
        </p:txBody>
      </p:sp>
      <p:sp>
        <p:nvSpPr>
          <p:cNvPr id="3" name="Content Placeholder 2"/>
          <p:cNvSpPr>
            <a:spLocks noGrp="1"/>
          </p:cNvSpPr>
          <p:nvPr>
            <p:ph idx="1"/>
          </p:nvPr>
        </p:nvSpPr>
        <p:spPr/>
        <p:txBody>
          <a:bodyPr numCol="2">
            <a:normAutofit fontScale="55000" lnSpcReduction="20000"/>
          </a:bodyPr>
          <a:lstStyle/>
          <a:p>
            <a:r>
              <a:rPr lang="en-US" dirty="0">
                <a:latin typeface="Times New Roman" panose="02020603050405020304" pitchFamily="18" charset="0"/>
                <a:cs typeface="Times New Roman" panose="02020603050405020304" pitchFamily="18" charset="0"/>
              </a:rPr>
              <a:t>Hog snare</a:t>
            </a:r>
          </a:p>
          <a:p>
            <a:r>
              <a:rPr lang="en-US" dirty="0">
                <a:latin typeface="Times New Roman" panose="02020603050405020304" pitchFamily="18" charset="0"/>
                <a:cs typeface="Times New Roman" panose="02020603050405020304" pitchFamily="18" charset="0"/>
              </a:rPr>
              <a:t>Rope/Halter</a:t>
            </a:r>
          </a:p>
          <a:p>
            <a:r>
              <a:rPr lang="en-US" dirty="0">
                <a:latin typeface="Times New Roman" panose="02020603050405020304" pitchFamily="18" charset="0"/>
                <a:cs typeface="Times New Roman" panose="02020603050405020304" pitchFamily="18" charset="0"/>
              </a:rPr>
              <a:t>Electrical Scale</a:t>
            </a:r>
          </a:p>
          <a:p>
            <a:r>
              <a:rPr lang="en-US" dirty="0">
                <a:latin typeface="Times New Roman" panose="02020603050405020304" pitchFamily="18" charset="0"/>
                <a:cs typeface="Times New Roman" panose="02020603050405020304" pitchFamily="18" charset="0"/>
              </a:rPr>
              <a:t>Cotton Gauze</a:t>
            </a:r>
          </a:p>
          <a:p>
            <a:r>
              <a:rPr lang="en-US" dirty="0">
                <a:latin typeface="Times New Roman" panose="02020603050405020304" pitchFamily="18" charset="0"/>
                <a:cs typeface="Times New Roman" panose="02020603050405020304" pitchFamily="18" charset="0"/>
              </a:rPr>
              <a:t>Electrical Clippers</a:t>
            </a:r>
          </a:p>
          <a:p>
            <a:r>
              <a:rPr lang="en-US" dirty="0">
                <a:latin typeface="Times New Roman" panose="02020603050405020304" pitchFamily="18" charset="0"/>
                <a:cs typeface="Times New Roman" panose="02020603050405020304" pitchFamily="18" charset="0"/>
              </a:rPr>
              <a:t>Thermometer</a:t>
            </a:r>
          </a:p>
          <a:p>
            <a:r>
              <a:rPr lang="en-US" dirty="0">
                <a:latin typeface="Times New Roman" panose="02020603050405020304" pitchFamily="18" charset="0"/>
                <a:cs typeface="Times New Roman" panose="02020603050405020304" pitchFamily="18" charset="0"/>
              </a:rPr>
              <a:t>Stethoscope</a:t>
            </a:r>
          </a:p>
          <a:p>
            <a:pPr lvl="0"/>
            <a:r>
              <a:rPr lang="en-US" dirty="0">
                <a:solidFill>
                  <a:prstClr val="black"/>
                </a:solidFill>
                <a:latin typeface="Times New Roman" panose="02020603050405020304" pitchFamily="18" charset="0"/>
                <a:cs typeface="Times New Roman" panose="02020603050405020304" pitchFamily="18" charset="0"/>
              </a:rPr>
              <a:t>Sterilize Surgical Pack</a:t>
            </a:r>
          </a:p>
          <a:p>
            <a:pPr lvl="0"/>
            <a:r>
              <a:rPr lang="en-US" dirty="0">
                <a:solidFill>
                  <a:prstClr val="black"/>
                </a:solidFill>
                <a:latin typeface="Times New Roman" panose="02020603050405020304" pitchFamily="18" charset="0"/>
                <a:cs typeface="Times New Roman" panose="02020603050405020304" pitchFamily="18" charset="0"/>
              </a:rPr>
              <a:t>Needles and Syringes</a:t>
            </a:r>
          </a:p>
          <a:p>
            <a:pPr lvl="0"/>
            <a:r>
              <a:rPr lang="en-US" dirty="0">
                <a:solidFill>
                  <a:prstClr val="black"/>
                </a:solidFill>
                <a:latin typeface="Times New Roman" panose="02020603050405020304" pitchFamily="18" charset="0"/>
                <a:cs typeface="Times New Roman" panose="02020603050405020304" pitchFamily="18" charset="0"/>
              </a:rPr>
              <a:t>Scrubs &amp; Covered toe shoes</a:t>
            </a:r>
          </a:p>
          <a:p>
            <a:pPr lvl="0"/>
            <a:r>
              <a:rPr lang="en-US" dirty="0">
                <a:solidFill>
                  <a:prstClr val="black"/>
                </a:solidFill>
                <a:latin typeface="Times New Roman" panose="02020603050405020304" pitchFamily="18" charset="0"/>
                <a:cs typeface="Times New Roman" panose="02020603050405020304" pitchFamily="18" charset="0"/>
              </a:rPr>
              <a:t>Gloves, surgical mask, hair net and shoe covers.</a:t>
            </a:r>
          </a:p>
          <a:p>
            <a:pPr lvl="0"/>
            <a:r>
              <a:rPr lang="en-US" dirty="0">
                <a:solidFill>
                  <a:prstClr val="black"/>
                </a:solidFill>
                <a:latin typeface="Times New Roman" panose="02020603050405020304" pitchFamily="18" charset="0"/>
                <a:cs typeface="Times New Roman" panose="02020603050405020304" pitchFamily="18" charset="0"/>
              </a:rPr>
              <a:t>7 % Iodine, 70% Alcohol, </a:t>
            </a:r>
            <a:r>
              <a:rPr lang="en-US" dirty="0" err="1">
                <a:solidFill>
                  <a:prstClr val="black"/>
                </a:solidFill>
                <a:latin typeface="Times New Roman" panose="02020603050405020304" pitchFamily="18" charset="0"/>
                <a:cs typeface="Times New Roman" panose="02020603050405020304" pitchFamily="18" charset="0"/>
              </a:rPr>
              <a:t>Chlorohex</a:t>
            </a:r>
            <a:r>
              <a:rPr lang="en-US" dirty="0">
                <a:solidFill>
                  <a:prstClr val="black"/>
                </a:solidFill>
                <a:latin typeface="Times New Roman" panose="02020603050405020304" pitchFamily="18" charset="0"/>
                <a:cs typeface="Times New Roman" panose="02020603050405020304" pitchFamily="18" charset="0"/>
              </a:rPr>
              <a:t> scrub</a:t>
            </a:r>
          </a:p>
          <a:p>
            <a:pPr lvl="0"/>
            <a:r>
              <a:rPr lang="en-US" dirty="0">
                <a:solidFill>
                  <a:prstClr val="black"/>
                </a:solidFill>
                <a:latin typeface="Times New Roman" panose="02020603050405020304" pitchFamily="18" charset="0"/>
                <a:cs typeface="Times New Roman" panose="02020603050405020304" pitchFamily="18" charset="0"/>
              </a:rPr>
              <a:t>Sterilize Basic Surgery pack</a:t>
            </a:r>
          </a:p>
          <a:p>
            <a:pPr lvl="0"/>
            <a:r>
              <a:rPr lang="en-US" dirty="0">
                <a:solidFill>
                  <a:prstClr val="black"/>
                </a:solidFill>
                <a:latin typeface="Times New Roman" panose="02020603050405020304" pitchFamily="18" charset="0"/>
                <a:cs typeface="Times New Roman" panose="02020603050405020304" pitchFamily="18" charset="0"/>
              </a:rPr>
              <a:t>1.0 Catgut, 2.0 </a:t>
            </a:r>
            <a:r>
              <a:rPr lang="en-US" dirty="0" err="1">
                <a:solidFill>
                  <a:prstClr val="black"/>
                </a:solidFill>
                <a:latin typeface="Times New Roman" panose="02020603050405020304" pitchFamily="18" charset="0"/>
                <a:cs typeface="Times New Roman" panose="02020603050405020304" pitchFamily="18" charset="0"/>
              </a:rPr>
              <a:t>Lactomer</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polysorb</a:t>
            </a:r>
            <a:r>
              <a:rPr lang="en-US" dirty="0">
                <a:solidFill>
                  <a:prstClr val="black"/>
                </a:solidFill>
                <a:latin typeface="Times New Roman" panose="02020603050405020304" pitchFamily="18" charset="0"/>
                <a:cs typeface="Times New Roman" panose="02020603050405020304" pitchFamily="18" charset="0"/>
              </a:rPr>
              <a:t>), 2.0 Nylon</a:t>
            </a:r>
          </a:p>
          <a:p>
            <a:pPr lvl="0"/>
            <a:r>
              <a:rPr lang="en-US" dirty="0">
                <a:solidFill>
                  <a:prstClr val="black"/>
                </a:solidFill>
                <a:latin typeface="Times New Roman" panose="02020603050405020304" pitchFamily="18" charset="0"/>
                <a:cs typeface="Times New Roman" panose="02020603050405020304" pitchFamily="18" charset="0"/>
              </a:rPr>
              <a:t>Saline drip bag and stand</a:t>
            </a:r>
          </a:p>
          <a:p>
            <a:pPr lvl="0"/>
            <a:r>
              <a:rPr lang="en-US" dirty="0">
                <a:solidFill>
                  <a:prstClr val="black"/>
                </a:solidFill>
                <a:latin typeface="Times New Roman" panose="02020603050405020304" pitchFamily="18" charset="0"/>
                <a:cs typeface="Times New Roman" panose="02020603050405020304" pitchFamily="18" charset="0"/>
              </a:rPr>
              <a:t>Surgical tape</a:t>
            </a:r>
          </a:p>
          <a:p>
            <a:pPr lvl="0"/>
            <a:r>
              <a:rPr lang="en-US" dirty="0">
                <a:solidFill>
                  <a:prstClr val="black"/>
                </a:solidFill>
                <a:latin typeface="Times New Roman" panose="02020603050405020304" pitchFamily="18" charset="0"/>
                <a:cs typeface="Times New Roman" panose="02020603050405020304" pitchFamily="18" charset="0"/>
              </a:rPr>
              <a:t>Head rest (saline drip bag)</a:t>
            </a:r>
          </a:p>
          <a:p>
            <a:pPr lvl="0"/>
            <a:r>
              <a:rPr lang="en-US" dirty="0">
                <a:solidFill>
                  <a:prstClr val="black"/>
                </a:solidFill>
                <a:latin typeface="Times New Roman" panose="02020603050405020304" pitchFamily="18" charset="0"/>
                <a:cs typeface="Times New Roman" panose="02020603050405020304" pitchFamily="18" charset="0"/>
              </a:rPr>
              <a:t>IV catheter 18”</a:t>
            </a:r>
          </a:p>
          <a:p>
            <a:pPr lvl="0"/>
            <a:r>
              <a:rPr lang="en-US" dirty="0">
                <a:solidFill>
                  <a:prstClr val="black"/>
                </a:solidFill>
                <a:latin typeface="Times New Roman" panose="02020603050405020304" pitchFamily="18" charset="0"/>
                <a:cs typeface="Times New Roman" panose="02020603050405020304" pitchFamily="18" charset="0"/>
              </a:rPr>
              <a:t>Extra Large Hemostat (Doyen Intestinal)</a:t>
            </a:r>
          </a:p>
          <a:p>
            <a:pPr lvl="0"/>
            <a:r>
              <a:rPr lang="en-US" dirty="0">
                <a:solidFill>
                  <a:prstClr val="black"/>
                </a:solidFill>
                <a:latin typeface="Times New Roman" panose="02020603050405020304" pitchFamily="18" charset="0"/>
                <a:cs typeface="Times New Roman" panose="02020603050405020304" pitchFamily="18" charset="0"/>
              </a:rPr>
              <a:t>Forceps</a:t>
            </a:r>
          </a:p>
          <a:p>
            <a:pPr lvl="0"/>
            <a:r>
              <a:rPr lang="en-US" dirty="0">
                <a:solidFill>
                  <a:prstClr val="black"/>
                </a:solidFill>
                <a:latin typeface="Times New Roman" panose="02020603050405020304" pitchFamily="18" charset="0"/>
                <a:cs typeface="Times New Roman" panose="02020603050405020304" pitchFamily="18" charset="0"/>
              </a:rPr>
              <a:t>Trolley (transportation)</a:t>
            </a:r>
          </a:p>
          <a:p>
            <a:pPr lvl="0"/>
            <a:r>
              <a:rPr lang="en-US" dirty="0">
                <a:solidFill>
                  <a:prstClr val="black"/>
                </a:solidFill>
                <a:latin typeface="Times New Roman" panose="02020603050405020304" pitchFamily="18" charset="0"/>
                <a:cs typeface="Times New Roman" panose="02020603050405020304" pitchFamily="18" charset="0"/>
              </a:rPr>
              <a:t>Pulse oximeter</a:t>
            </a:r>
          </a:p>
          <a:p>
            <a:pPr lvl="0"/>
            <a:r>
              <a:rPr lang="en-US" dirty="0">
                <a:solidFill>
                  <a:prstClr val="black"/>
                </a:solidFill>
                <a:latin typeface="Times New Roman" panose="02020603050405020304" pitchFamily="18" charset="0"/>
                <a:cs typeface="Times New Roman" panose="02020603050405020304" pitchFamily="18" charset="0"/>
              </a:rPr>
              <a:t>Heating pad</a:t>
            </a:r>
          </a:p>
          <a:p>
            <a:pPr lvl="0"/>
            <a:r>
              <a:rPr lang="en-US" dirty="0" err="1">
                <a:solidFill>
                  <a:prstClr val="black"/>
                </a:solidFill>
                <a:latin typeface="Times New Roman" panose="02020603050405020304" pitchFamily="18" charset="0"/>
                <a:cs typeface="Times New Roman" panose="02020603050405020304" pitchFamily="18" charset="0"/>
              </a:rPr>
              <a:t>Tetravet</a:t>
            </a:r>
            <a:r>
              <a:rPr lang="en-US" dirty="0">
                <a:solidFill>
                  <a:prstClr val="black"/>
                </a:solidFill>
                <a:latin typeface="Times New Roman" panose="02020603050405020304" pitchFamily="18" charset="0"/>
                <a:cs typeface="Times New Roman" panose="02020603050405020304" pitchFamily="18" charset="0"/>
              </a:rPr>
              <a:t> Antibiotic spray</a:t>
            </a:r>
          </a:p>
          <a:p>
            <a:pPr lvl="0"/>
            <a:r>
              <a:rPr lang="en-US" dirty="0">
                <a:solidFill>
                  <a:prstClr val="black"/>
                </a:solidFill>
                <a:latin typeface="Times New Roman" panose="02020603050405020304" pitchFamily="18" charset="0"/>
                <a:cs typeface="Times New Roman" panose="02020603050405020304" pitchFamily="18" charset="0"/>
              </a:rPr>
              <a:t>Silver Bandage spray</a:t>
            </a:r>
          </a:p>
          <a:p>
            <a:pPr lvl="0"/>
            <a:r>
              <a:rPr lang="en-US" dirty="0" err="1">
                <a:solidFill>
                  <a:prstClr val="black"/>
                </a:solidFill>
                <a:latin typeface="Times New Roman" panose="02020603050405020304" pitchFamily="18" charset="0"/>
                <a:cs typeface="Times New Roman" panose="02020603050405020304" pitchFamily="18" charset="0"/>
              </a:rPr>
              <a:t>Metabicheras</a:t>
            </a:r>
            <a:r>
              <a:rPr lang="en-US" dirty="0">
                <a:solidFill>
                  <a:prstClr val="black"/>
                </a:solidFill>
                <a:latin typeface="Times New Roman" panose="02020603050405020304" pitchFamily="18" charset="0"/>
                <a:cs typeface="Times New Roman" panose="02020603050405020304" pitchFamily="18" charset="0"/>
              </a:rPr>
              <a:t> forte dodge (</a:t>
            </a:r>
            <a:r>
              <a:rPr lang="en-US" dirty="0" err="1">
                <a:solidFill>
                  <a:prstClr val="black"/>
                </a:solidFill>
                <a:latin typeface="Times New Roman" panose="02020603050405020304" pitchFamily="18" charset="0"/>
                <a:cs typeface="Times New Roman" panose="02020603050405020304" pitchFamily="18" charset="0"/>
              </a:rPr>
              <a:t>larvicidal</a:t>
            </a:r>
            <a:r>
              <a:rPr lang="en-US" dirty="0">
                <a:solidFill>
                  <a:prstClr val="black"/>
                </a:solidFill>
                <a:latin typeface="Times New Roman" panose="02020603050405020304" pitchFamily="18" charset="0"/>
                <a:cs typeface="Times New Roman" panose="02020603050405020304" pitchFamily="18" charset="0"/>
              </a:rPr>
              <a:t>)</a:t>
            </a:r>
          </a:p>
          <a:p>
            <a:pPr lvl="0"/>
            <a:r>
              <a:rPr lang="en-US" dirty="0" err="1">
                <a:solidFill>
                  <a:prstClr val="black"/>
                </a:solidFill>
                <a:latin typeface="Times New Roman" panose="02020603050405020304" pitchFamily="18" charset="0"/>
                <a:cs typeface="Times New Roman" panose="02020603050405020304" pitchFamily="18" charset="0"/>
              </a:rPr>
              <a:t>Hep</a:t>
            </a:r>
            <a:r>
              <a:rPr lang="en-US" dirty="0">
                <a:solidFill>
                  <a:prstClr val="black"/>
                </a:solidFill>
                <a:latin typeface="Times New Roman" panose="02020603050405020304" pitchFamily="18" charset="0"/>
                <a:cs typeface="Times New Roman" panose="02020603050405020304" pitchFamily="18" charset="0"/>
              </a:rPr>
              <a:t>-saline solution.</a:t>
            </a:r>
          </a:p>
        </p:txBody>
      </p:sp>
    </p:spTree>
    <p:extLst>
      <p:ext uri="{BB962C8B-B14F-4D97-AF65-F5344CB8AC3E}">
        <p14:creationId xmlns:p14="http://schemas.microsoft.com/office/powerpoint/2010/main" val="24981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latin typeface="Times New Roman" panose="02020603050405020304" pitchFamily="18" charset="0"/>
                <a:cs typeface="Times New Roman" panose="02020603050405020304" pitchFamily="18" charset="0"/>
              </a:rPr>
              <a:t>Signalment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Name: Big Joe</a:t>
            </a:r>
          </a:p>
          <a:p>
            <a:r>
              <a:rPr lang="en-US" dirty="0">
                <a:latin typeface="Times New Roman" panose="02020603050405020304" pitchFamily="18" charset="0"/>
                <a:cs typeface="Times New Roman" panose="02020603050405020304" pitchFamily="18" charset="0"/>
              </a:rPr>
              <a:t>Sex: male</a:t>
            </a:r>
          </a:p>
          <a:p>
            <a:r>
              <a:rPr lang="en-US" dirty="0">
                <a:latin typeface="Times New Roman" panose="02020603050405020304" pitchFamily="18" charset="0"/>
                <a:cs typeface="Times New Roman" panose="02020603050405020304" pitchFamily="18" charset="0"/>
              </a:rPr>
              <a:t>Weight: 70.5kg</a:t>
            </a:r>
          </a:p>
          <a:p>
            <a:r>
              <a:rPr lang="en-US" dirty="0">
                <a:latin typeface="Times New Roman" panose="02020603050405020304" pitchFamily="18" charset="0"/>
                <a:cs typeface="Times New Roman" panose="02020603050405020304" pitchFamily="18" charset="0"/>
              </a:rPr>
              <a:t>Species: Porcine</a:t>
            </a:r>
          </a:p>
          <a:p>
            <a:r>
              <a:rPr lang="en-US" dirty="0">
                <a:latin typeface="Times New Roman" panose="02020603050405020304" pitchFamily="18" charset="0"/>
                <a:cs typeface="Times New Roman" panose="02020603050405020304" pitchFamily="18" charset="0"/>
              </a:rPr>
              <a:t>Breed: Yorkshire </a:t>
            </a:r>
          </a:p>
          <a:p>
            <a:r>
              <a:rPr lang="en-US" dirty="0">
                <a:latin typeface="Times New Roman" panose="02020603050405020304" pitchFamily="18" charset="0"/>
                <a:cs typeface="Times New Roman" panose="02020603050405020304" pitchFamily="18" charset="0"/>
              </a:rPr>
              <a:t>ASA grade: 1</a:t>
            </a:r>
          </a:p>
          <a:p>
            <a:r>
              <a:rPr lang="en-US" dirty="0">
                <a:latin typeface="Times New Roman" panose="02020603050405020304" pitchFamily="18" charset="0"/>
                <a:cs typeface="Times New Roman" panose="02020603050405020304" pitchFamily="18" charset="0"/>
              </a:rPr>
              <a:t>Body condition score: 3/5</a:t>
            </a:r>
          </a:p>
        </p:txBody>
      </p:sp>
    </p:spTree>
    <p:extLst>
      <p:ext uri="{BB962C8B-B14F-4D97-AF65-F5344CB8AC3E}">
        <p14:creationId xmlns:p14="http://schemas.microsoft.com/office/powerpoint/2010/main" val="341876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7800"/>
            <a:ext cx="5486400" cy="609600"/>
          </a:xfrm>
        </p:spPr>
        <p:txBody>
          <a:bodyPr>
            <a:normAutofit/>
          </a:bodyPr>
          <a:lstStyle/>
          <a:p>
            <a:r>
              <a:rPr lang="en-US" dirty="0">
                <a:latin typeface="Times New Roman" panose="02020603050405020304" pitchFamily="18" charset="0"/>
                <a:cs typeface="Times New Roman" panose="02020603050405020304" pitchFamily="18" charset="0"/>
              </a:rPr>
              <a:t>Body condition scoring chart for pigs</a:t>
            </a:r>
          </a:p>
        </p:txBody>
      </p:sp>
      <p:pic>
        <p:nvPicPr>
          <p:cNvPr id="1026"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2449" t="8004" r="45526" b="11524"/>
          <a:stretch/>
        </p:blipFill>
        <p:spPr bwMode="auto">
          <a:xfrm>
            <a:off x="1787235" y="228600"/>
            <a:ext cx="529936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17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latin typeface="Times New Roman" panose="02020603050405020304" pitchFamily="18" charset="0"/>
                <a:cs typeface="Times New Roman" panose="02020603050405020304" pitchFamily="18" charset="0"/>
              </a:rPr>
              <a:t>Distance Examination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Big Joe was Bright, Alert and Responsive </a:t>
            </a:r>
          </a:p>
          <a:p>
            <a:r>
              <a:rPr lang="en-US" dirty="0">
                <a:latin typeface="Times New Roman" panose="02020603050405020304" pitchFamily="18" charset="0"/>
                <a:cs typeface="Times New Roman" panose="02020603050405020304" pitchFamily="18" charset="0"/>
              </a:rPr>
              <a:t>He was very inquisitive.</a:t>
            </a:r>
          </a:p>
          <a:p>
            <a:r>
              <a:rPr lang="en-US" dirty="0">
                <a:latin typeface="Times New Roman" panose="02020603050405020304" pitchFamily="18" charset="0"/>
                <a:cs typeface="Times New Roman" panose="02020603050405020304" pitchFamily="18" charset="0"/>
              </a:rPr>
              <a:t>There was a large mass near the genital area</a:t>
            </a:r>
          </a:p>
        </p:txBody>
      </p:sp>
    </p:spTree>
    <p:extLst>
      <p:ext uri="{BB962C8B-B14F-4D97-AF65-F5344CB8AC3E}">
        <p14:creationId xmlns:p14="http://schemas.microsoft.com/office/powerpoint/2010/main" val="409510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C00000"/>
                </a:solidFill>
                <a:latin typeface="Times New Roman" panose="02020603050405020304" pitchFamily="18" charset="0"/>
                <a:cs typeface="Times New Roman" panose="02020603050405020304" pitchFamily="18" charset="0"/>
              </a:rPr>
              <a:t>Physical Examination</a:t>
            </a:r>
          </a:p>
        </p:txBody>
      </p:sp>
      <p:sp>
        <p:nvSpPr>
          <p:cNvPr id="3" name="Content Placeholder 2"/>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hlinkClick r:id="rId2"/>
              </a:rPr>
              <a:t>https://www.youtube.com/watch?v=cz2DhMcOGCk</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Youtube</a:t>
            </a:r>
            <a:r>
              <a:rPr lang="en-US" dirty="0">
                <a:latin typeface="Times New Roman" panose="02020603050405020304" pitchFamily="18" charset="0"/>
                <a:cs typeface="Times New Roman" panose="02020603050405020304" pitchFamily="18" charset="0"/>
              </a:rPr>
              <a:t> video above is on Physical examination of pigs.</a:t>
            </a:r>
          </a:p>
          <a:p>
            <a:pPr marL="0" marR="0" algn="just">
              <a:lnSpc>
                <a:spcPct val="115000"/>
              </a:lnSpc>
              <a:spcBef>
                <a:spcPts val="0"/>
              </a:spcBef>
              <a:spcAft>
                <a:spcPts val="1000"/>
              </a:spcAft>
            </a:pPr>
            <a:r>
              <a:rPr lang="en-029" dirty="0">
                <a:effectLst/>
                <a:latin typeface="Calisto MT"/>
                <a:ea typeface="Calibri"/>
                <a:cs typeface="Times New Roman"/>
              </a:rPr>
              <a:t>Upon physical examination of the mid-ventral abdomen revealed a warm, soft but firm swelling confined to the preputial area. A 4cm (two finger widths) opening was palpated along the midline beneath the preputial swelling.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Temperature 39 ºC</a:t>
            </a:r>
          </a:p>
          <a:p>
            <a:r>
              <a:rPr lang="en-US" dirty="0">
                <a:latin typeface="Times New Roman" panose="02020603050405020304" pitchFamily="18" charset="0"/>
                <a:cs typeface="Times New Roman" panose="02020603050405020304" pitchFamily="18" charset="0"/>
              </a:rPr>
              <a:t>Pulse rate: 100 bpm</a:t>
            </a:r>
          </a:p>
          <a:p>
            <a:r>
              <a:rPr lang="en-US" dirty="0" err="1">
                <a:latin typeface="Times New Roman" panose="02020603050405020304" pitchFamily="18" charset="0"/>
                <a:cs typeface="Times New Roman" panose="02020603050405020304" pitchFamily="18" charset="0"/>
              </a:rPr>
              <a:t>Resp</a:t>
            </a:r>
            <a:r>
              <a:rPr lang="en-US" dirty="0">
                <a:latin typeface="Times New Roman" panose="02020603050405020304" pitchFamily="18" charset="0"/>
                <a:cs typeface="Times New Roman" panose="02020603050405020304" pitchFamily="18" charset="0"/>
              </a:rPr>
              <a:t> Rate: 40 </a:t>
            </a:r>
          </a:p>
          <a:p>
            <a:r>
              <a:rPr lang="en-US" dirty="0">
                <a:latin typeface="Times New Roman" panose="02020603050405020304" pitchFamily="18" charset="0"/>
                <a:cs typeface="Times New Roman" panose="02020603050405020304" pitchFamily="18" charset="0"/>
              </a:rPr>
              <a:t>Capillary Reflex Time: ˂ 2 sec</a:t>
            </a:r>
          </a:p>
          <a:p>
            <a:r>
              <a:rPr lang="en-US" dirty="0">
                <a:latin typeface="Times New Roman" panose="02020603050405020304" pitchFamily="18" charset="0"/>
                <a:cs typeface="Times New Roman" panose="02020603050405020304" pitchFamily="18" charset="0"/>
              </a:rPr>
              <a:t>Weight 70.5kg</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32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i="1" dirty="0">
                <a:solidFill>
                  <a:srgbClr val="C00000"/>
                </a:solidFill>
                <a:latin typeface="Times New Roman" panose="02020603050405020304" pitchFamily="18" charset="0"/>
                <a:cs typeface="Times New Roman" panose="02020603050405020304" pitchFamily="18" charset="0"/>
              </a:rPr>
              <a:t>Drugs</a:t>
            </a:r>
          </a:p>
        </p:txBody>
      </p:sp>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idx="1"/>
                <p:extLst>
                  <p:ext uri="{D42A27DB-BD31-4B8C-83A1-F6EECF244321}">
                    <p14:modId xmlns:p14="http://schemas.microsoft.com/office/powerpoint/2010/main" val="3598062846"/>
                  </p:ext>
                </p:extLst>
              </p:nvPr>
            </p:nvGraphicFramePr>
            <p:xfrm>
              <a:off x="457200" y="1117600"/>
              <a:ext cx="8153400" cy="5250815"/>
            </p:xfrm>
            <a:graphic>
              <a:graphicData uri="http://schemas.openxmlformats.org/drawingml/2006/table">
                <a:tbl>
                  <a:tblPr firstRow="1" firstCol="1" bandRow="1">
                    <a:tableStyleId>{3C2FFA5D-87B4-456A-9821-1D502468CF0F}</a:tableStyleId>
                  </a:tblPr>
                  <a:tblGrid>
                    <a:gridCol w="1219200">
                      <a:extLst>
                        <a:ext uri="{9D8B030D-6E8A-4147-A177-3AD203B41FA5}">
                          <a16:colId xmlns="" xmlns:a16="http://schemas.microsoft.com/office/drawing/2014/main" val="20000"/>
                        </a:ext>
                      </a:extLst>
                    </a:gridCol>
                    <a:gridCol w="1415415">
                      <a:extLst>
                        <a:ext uri="{9D8B030D-6E8A-4147-A177-3AD203B41FA5}">
                          <a16:colId xmlns="" xmlns:a16="http://schemas.microsoft.com/office/drawing/2014/main" val="20001"/>
                        </a:ext>
                      </a:extLst>
                    </a:gridCol>
                    <a:gridCol w="1389597">
                      <a:extLst>
                        <a:ext uri="{9D8B030D-6E8A-4147-A177-3AD203B41FA5}">
                          <a16:colId xmlns="" xmlns:a16="http://schemas.microsoft.com/office/drawing/2014/main" val="20002"/>
                        </a:ext>
                      </a:extLst>
                    </a:gridCol>
                    <a:gridCol w="1173004">
                      <a:extLst>
                        <a:ext uri="{9D8B030D-6E8A-4147-A177-3AD203B41FA5}">
                          <a16:colId xmlns="" xmlns:a16="http://schemas.microsoft.com/office/drawing/2014/main" val="20003"/>
                        </a:ext>
                      </a:extLst>
                    </a:gridCol>
                    <a:gridCol w="1160940">
                      <a:extLst>
                        <a:ext uri="{9D8B030D-6E8A-4147-A177-3AD203B41FA5}">
                          <a16:colId xmlns="" xmlns:a16="http://schemas.microsoft.com/office/drawing/2014/main" val="20004"/>
                        </a:ext>
                      </a:extLst>
                    </a:gridCol>
                    <a:gridCol w="1795244">
                      <a:extLst>
                        <a:ext uri="{9D8B030D-6E8A-4147-A177-3AD203B41FA5}">
                          <a16:colId xmlns="" xmlns:a16="http://schemas.microsoft.com/office/drawing/2014/main" val="20005"/>
                        </a:ext>
                      </a:extLst>
                    </a:gridCol>
                  </a:tblGrid>
                  <a:tr h="206047">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Drugs</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Dose/ Concentration</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Calculations</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Volume per site</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Withdrawal Time</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Route &amp;Comments</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extLst>
                      <a:ext uri="{0D108BD9-81ED-4DB2-BD59-A6C34878D82A}">
                        <a16:rowId xmlns="" xmlns:a16="http://schemas.microsoft.com/office/drawing/2014/main" val="10000"/>
                      </a:ext>
                    </a:extLst>
                  </a:tr>
                  <a:tr h="387141">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Anaesthetic/ Sedative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a:rPr>
                                    </m:ctrlPr>
                                  </m:fPr>
                                  <m:num>
                                    <m:r>
                                      <a:rPr lang="en-TT" sz="1200">
                                        <a:effectLst/>
                                        <a:latin typeface="Cambria Math"/>
                                      </a:rPr>
                                      <m:t>𝑾𝒆𝒊𝒈𝒉𝒕</m:t>
                                    </m:r>
                                    <m:r>
                                      <a:rPr lang="en-TT" sz="1200">
                                        <a:effectLst/>
                                        <a:latin typeface="Cambria Math"/>
                                      </a:rPr>
                                      <m:t> </m:t>
                                    </m:r>
                                    <m:r>
                                      <a:rPr lang="en-TT" sz="1200">
                                        <a:effectLst/>
                                        <a:latin typeface="Cambria Math"/>
                                      </a:rPr>
                                      <m:t>𝒙</m:t>
                                    </m:r>
                                    <m:r>
                                      <a:rPr lang="en-TT" sz="1200">
                                        <a:effectLst/>
                                        <a:latin typeface="Cambria Math"/>
                                      </a:rPr>
                                      <m:t> </m:t>
                                    </m:r>
                                    <m:r>
                                      <a:rPr lang="en-TT" sz="1200">
                                        <a:effectLst/>
                                        <a:latin typeface="Cambria Math"/>
                                      </a:rPr>
                                      <m:t>𝑫𝒐𝒔𝒆</m:t>
                                    </m:r>
                                  </m:num>
                                  <m:den>
                                    <m:r>
                                      <a:rPr lang="en-TT" sz="1200">
                                        <a:effectLst/>
                                        <a:latin typeface="Cambria Math"/>
                                      </a:rPr>
                                      <m:t>𝑪𝒐𝒏𝒄𝒆𝒏𝒕𝒓𝒂𝒕𝒊𝒐𝒏</m:t>
                                    </m:r>
                                  </m:den>
                                </m:f>
                              </m:oMath>
                            </m:oMathPara>
                          </a14:m>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extLst>
                      <a:ext uri="{0D108BD9-81ED-4DB2-BD59-A6C34878D82A}">
                        <a16:rowId xmlns="" xmlns:a16="http://schemas.microsoft.com/office/drawing/2014/main" val="10001"/>
                      </a:ext>
                    </a:extLst>
                  </a:tr>
                  <a:tr h="4055012">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Lidocaine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Toxic dose*: 2% of 10 mg/kg </a:t>
                          </a: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Recommended Max dose for pig: (half toxic dose*)</a:t>
                          </a: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2% of 5 mg/kg</a:t>
                          </a: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Recommended </a:t>
                          </a:r>
                          <a:r>
                            <a:rPr lang="en-TT" sz="1200" u="sng" dirty="0">
                              <a:effectLst/>
                              <a:latin typeface="Times New Roman" panose="02020603050405020304" pitchFamily="18" charset="0"/>
                              <a:cs typeface="Times New Roman" panose="02020603050405020304" pitchFamily="18" charset="0"/>
                            </a:rPr>
                            <a:t>Loading dose</a:t>
                          </a:r>
                          <a:r>
                            <a:rPr lang="en-TT" sz="1200" dirty="0">
                              <a:effectLst/>
                              <a:latin typeface="Times New Roman" panose="02020603050405020304" pitchFamily="18" charset="0"/>
                              <a:cs typeface="Times New Roman" panose="02020603050405020304" pitchFamily="18" charset="0"/>
                            </a:rPr>
                            <a:t> for cow: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2% of 1 mg/kg</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Toxic Dose*</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14:m>
                            <m:oMath xmlns:m="http://schemas.openxmlformats.org/officeDocument/2006/math">
                              <m:f>
                                <m:fPr>
                                  <m:ctrlPr>
                                    <a:rPr lang="en-US" sz="1200" i="1">
                                      <a:effectLst/>
                                      <a:latin typeface="Cambria Math"/>
                                    </a:rPr>
                                  </m:ctrlPr>
                                </m:fPr>
                                <m:num>
                                  <m:r>
                                    <a:rPr lang="en-US" sz="1200" smtClean="0">
                                      <a:effectLst/>
                                      <a:latin typeface="Cambria Math"/>
                                    </a:rPr>
                                    <m:t>𝟕𝟎</m:t>
                                  </m:r>
                                  <m:r>
                                    <a:rPr lang="en-US" sz="1200" smtClean="0">
                                      <a:effectLst/>
                                      <a:latin typeface="Cambria Math"/>
                                    </a:rPr>
                                    <m:t>.</m:t>
                                  </m:r>
                                  <m:r>
                                    <a:rPr lang="en-US" sz="1200" smtClean="0">
                                      <a:effectLst/>
                                      <a:latin typeface="Cambria Math"/>
                                    </a:rPr>
                                    <m:t>𝟓</m:t>
                                  </m:r>
                                  <m:r>
                                    <a:rPr lang="en-US" sz="1200" smtClean="0">
                                      <a:effectLst/>
                                      <a:latin typeface="Cambria Math"/>
                                    </a:rPr>
                                    <m:t> </m:t>
                                  </m:r>
                                  <m:r>
                                    <a:rPr lang="en-TT" sz="1200">
                                      <a:effectLst/>
                                      <a:latin typeface="Cambria Math"/>
                                    </a:rPr>
                                    <m:t>𝒙</m:t>
                                  </m:r>
                                  <m:r>
                                    <a:rPr lang="en-TT" sz="1200">
                                      <a:effectLst/>
                                      <a:latin typeface="Cambria Math"/>
                                    </a:rPr>
                                    <m:t> </m:t>
                                  </m:r>
                                  <m:r>
                                    <a:rPr lang="en-TT" sz="1200">
                                      <a:effectLst/>
                                      <a:latin typeface="Cambria Math"/>
                                    </a:rPr>
                                    <m:t>𝟏𝟎</m:t>
                                  </m:r>
                                </m:num>
                                <m:den>
                                  <m:r>
                                    <a:rPr lang="en-TT" sz="1200">
                                      <a:effectLst/>
                                      <a:latin typeface="Cambria Math"/>
                                    </a:rPr>
                                    <m:t>𝟐𝟎</m:t>
                                  </m:r>
                                </m:den>
                              </m:f>
                            </m:oMath>
                          </a14:m>
                          <a:r>
                            <a:rPr lang="en-TT" sz="1200" dirty="0">
                              <a:effectLst/>
                              <a:latin typeface="Times New Roman" panose="02020603050405020304" pitchFamily="18" charset="0"/>
                              <a:cs typeface="Times New Roman" panose="02020603050405020304" pitchFamily="18" charset="0"/>
                            </a:rPr>
                            <a:t> = 35.25ml</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Maximum Vol can be administered*:</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14:m>
                            <m:oMath xmlns:m="http://schemas.openxmlformats.org/officeDocument/2006/math">
                              <m:f>
                                <m:fPr>
                                  <m:ctrlPr>
                                    <a:rPr lang="en-US" sz="1200" i="1">
                                      <a:effectLst/>
                                      <a:latin typeface="Cambria Math"/>
                                    </a:rPr>
                                  </m:ctrlPr>
                                </m:fPr>
                                <m:num>
                                  <m:r>
                                    <a:rPr lang="en-US" sz="1200" smtClean="0">
                                      <a:effectLst/>
                                      <a:latin typeface="Cambria Math"/>
                                    </a:rPr>
                                    <m:t>𝟕𝟎</m:t>
                                  </m:r>
                                  <m:r>
                                    <a:rPr lang="en-US" sz="1200" smtClean="0">
                                      <a:effectLst/>
                                      <a:latin typeface="Cambria Math"/>
                                    </a:rPr>
                                    <m:t>.</m:t>
                                  </m:r>
                                  <m:r>
                                    <a:rPr lang="en-US" sz="1200" smtClean="0">
                                      <a:effectLst/>
                                      <a:latin typeface="Cambria Math"/>
                                    </a:rPr>
                                    <m:t>𝟓</m:t>
                                  </m:r>
                                  <m:r>
                                    <a:rPr lang="en-TT" sz="1200">
                                      <a:effectLst/>
                                      <a:latin typeface="Cambria Math"/>
                                    </a:rPr>
                                    <m:t>𝒙</m:t>
                                  </m:r>
                                  <m:r>
                                    <a:rPr lang="en-TT" sz="1200">
                                      <a:effectLst/>
                                      <a:latin typeface="Cambria Math"/>
                                    </a:rPr>
                                    <m:t> </m:t>
                                  </m:r>
                                  <m:r>
                                    <a:rPr lang="en-TT" sz="1200">
                                      <a:effectLst/>
                                      <a:latin typeface="Cambria Math"/>
                                    </a:rPr>
                                    <m:t>𝟓</m:t>
                                  </m:r>
                                </m:num>
                                <m:den>
                                  <m:r>
                                    <a:rPr lang="en-TT" sz="1200">
                                      <a:effectLst/>
                                      <a:latin typeface="Cambria Math"/>
                                    </a:rPr>
                                    <m:t>𝟐𝟎</m:t>
                                  </m:r>
                                </m:den>
                              </m:f>
                            </m:oMath>
                          </a14:m>
                          <a:r>
                            <a:rPr lang="en-TT" sz="1200" dirty="0">
                              <a:effectLst/>
                              <a:latin typeface="Times New Roman" panose="02020603050405020304" pitchFamily="18" charset="0"/>
                              <a:cs typeface="Times New Roman" panose="02020603050405020304" pitchFamily="18" charset="0"/>
                            </a:rPr>
                            <a:t> = 17.6 ml</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u="sng" dirty="0">
                              <a:effectLst/>
                              <a:latin typeface="Times New Roman" panose="02020603050405020304" pitchFamily="18" charset="0"/>
                              <a:cs typeface="Times New Roman" panose="02020603050405020304" pitchFamily="18" charset="0"/>
                            </a:rPr>
                            <a:t>Loading dose:</a:t>
                          </a:r>
                          <a:endParaRPr lang="en-US" sz="1200" u="sng"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14:m>
                            <m:oMath xmlns:m="http://schemas.openxmlformats.org/officeDocument/2006/math">
                              <m:f>
                                <m:fPr>
                                  <m:ctrlPr>
                                    <a:rPr lang="en-US" sz="1200" i="1">
                                      <a:effectLst/>
                                      <a:latin typeface="Cambria Math"/>
                                    </a:rPr>
                                  </m:ctrlPr>
                                </m:fPr>
                                <m:num>
                                  <m:r>
                                    <a:rPr lang="en-US" sz="1200" smtClean="0">
                                      <a:effectLst/>
                                      <a:latin typeface="Cambria Math"/>
                                    </a:rPr>
                                    <m:t>𝟕𝟎</m:t>
                                  </m:r>
                                  <m:r>
                                    <a:rPr lang="en-US" sz="1200" smtClean="0">
                                      <a:effectLst/>
                                      <a:latin typeface="Cambria Math"/>
                                    </a:rPr>
                                    <m:t>.</m:t>
                                  </m:r>
                                  <m:r>
                                    <a:rPr lang="en-US" sz="1200" smtClean="0">
                                      <a:effectLst/>
                                      <a:latin typeface="Cambria Math"/>
                                    </a:rPr>
                                    <m:t>𝟓</m:t>
                                  </m:r>
                                  <m:r>
                                    <a:rPr lang="en-US" sz="1200" smtClean="0">
                                      <a:effectLst/>
                                      <a:latin typeface="Cambria Math"/>
                                    </a:rPr>
                                    <m:t> </m:t>
                                  </m:r>
                                  <m:r>
                                    <a:rPr lang="en-TT" sz="1200">
                                      <a:effectLst/>
                                      <a:latin typeface="Cambria Math"/>
                                    </a:rPr>
                                    <m:t>𝒙</m:t>
                                  </m:r>
                                  <m:r>
                                    <a:rPr lang="en-TT" sz="1200">
                                      <a:effectLst/>
                                      <a:latin typeface="Cambria Math"/>
                                    </a:rPr>
                                    <m:t> </m:t>
                                  </m:r>
                                  <m:r>
                                    <a:rPr lang="en-TT" sz="1200">
                                      <a:effectLst/>
                                      <a:latin typeface="Cambria Math"/>
                                    </a:rPr>
                                    <m:t>𝟏</m:t>
                                  </m:r>
                                </m:num>
                                <m:den>
                                  <m:r>
                                    <a:rPr lang="en-TT" sz="1200">
                                      <a:effectLst/>
                                      <a:latin typeface="Cambria Math"/>
                                    </a:rPr>
                                    <m:t>𝟐𝟎</m:t>
                                  </m:r>
                                </m:den>
                              </m:f>
                            </m:oMath>
                          </a14:m>
                          <a:r>
                            <a:rPr lang="en-TT" sz="1200" dirty="0">
                              <a:effectLst/>
                              <a:latin typeface="Times New Roman" panose="02020603050405020304" pitchFamily="18" charset="0"/>
                              <a:cs typeface="Times New Roman" panose="02020603050405020304" pitchFamily="18" charset="0"/>
                            </a:rPr>
                            <a:t> = </a:t>
                          </a:r>
                          <a:r>
                            <a:rPr lang="en-TT" sz="1200" dirty="0" err="1">
                              <a:effectLst/>
                              <a:latin typeface="Times New Roman" panose="02020603050405020304" pitchFamily="18" charset="0"/>
                              <a:cs typeface="Times New Roman" panose="02020603050405020304" pitchFamily="18" charset="0"/>
                            </a:rPr>
                            <a:t>3.53ml</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Splash dose:</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10 ml Lidocaine + 10 ml Saline = 20 ml mixture</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u="sng" dirty="0">
                              <a:effectLst/>
                              <a:latin typeface="Times New Roman" panose="02020603050405020304" pitchFamily="18" charset="0"/>
                              <a:cs typeface="Times New Roman" panose="02020603050405020304" pitchFamily="18" charset="0"/>
                            </a:rPr>
                            <a:t>Loading dose:  </a:t>
                          </a:r>
                          <a:endParaRPr lang="en-US" sz="1200" u="sng"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3.5 ml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4 days for meat</a:t>
                          </a:r>
                          <a:endParaRPr lang="en-US" sz="1200" dirty="0">
                            <a:effectLst/>
                            <a:latin typeface="Times New Roman" panose="02020603050405020304" pitchFamily="18" charset="0"/>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IV for loading dose</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SC for splash dose</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Onset: 15 min</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Duration: 60 min</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TT" sz="1200" u="sng" dirty="0">
                              <a:effectLst/>
                              <a:latin typeface="Times New Roman" panose="02020603050405020304" pitchFamily="18" charset="0"/>
                              <a:cs typeface="Times New Roman" panose="02020603050405020304" pitchFamily="18" charset="0"/>
                            </a:rPr>
                            <a:t>Note</a:t>
                          </a:r>
                          <a:r>
                            <a:rPr lang="en-TT" sz="1200" dirty="0">
                              <a:effectLst/>
                              <a:latin typeface="Times New Roman" panose="02020603050405020304" pitchFamily="18" charset="0"/>
                              <a:cs typeface="Times New Roman" panose="02020603050405020304" pitchFamily="18" charset="0"/>
                            </a:rPr>
                            <a:t>: Splash dose of Lidocaine was administered intermittently when the animal exhibited signs of pain over the incision site. </a:t>
                          </a:r>
                        </a:p>
                        <a:p>
                          <a:pPr marL="0" marR="0">
                            <a:lnSpc>
                              <a:spcPct val="115000"/>
                            </a:lnSpc>
                            <a:spcBef>
                              <a:spcPts val="0"/>
                            </a:spcBef>
                            <a:spcAft>
                              <a:spcPts val="1000"/>
                            </a:spcAft>
                          </a:pPr>
                          <a:r>
                            <a:rPr lang="en-TT" sz="1200" u="sng" dirty="0">
                              <a:effectLst/>
                              <a:latin typeface="Times New Roman" panose="02020603050405020304" pitchFamily="18" charset="0"/>
                              <a:ea typeface="Calibri"/>
                              <a:cs typeface="Times New Roman" panose="02020603050405020304" pitchFamily="18" charset="0"/>
                            </a:rPr>
                            <a:t>*Note: </a:t>
                          </a:r>
                          <a:r>
                            <a:rPr lang="en-TT" sz="1200" dirty="0">
                              <a:effectLst/>
                              <a:latin typeface="Times New Roman" panose="02020603050405020304" pitchFamily="18" charset="0"/>
                              <a:ea typeface="Calibri"/>
                              <a:cs typeface="Times New Roman" panose="02020603050405020304" pitchFamily="18" charset="0"/>
                            </a:rPr>
                            <a:t>this is the toxic dose for Ruminants but was used as a guideline for the pig, even though pigs can tolerate more Lidocaine.</a:t>
                          </a:r>
                        </a:p>
                        <a:p>
                          <a:pPr marL="0" marR="0">
                            <a:lnSpc>
                              <a:spcPct val="115000"/>
                            </a:lnSpc>
                            <a:spcBef>
                              <a:spcPts val="0"/>
                            </a:spcBef>
                            <a:spcAft>
                              <a:spcPts val="1000"/>
                            </a:spcAft>
                          </a:pP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extLst>
                      <a:ext uri="{0D108BD9-81ED-4DB2-BD59-A6C34878D82A}">
                        <a16:rowId xmlns="" xmlns:a16="http://schemas.microsoft.com/office/drawing/2014/main" val="10002"/>
                      </a:ext>
                    </a:extLst>
                  </a:tr>
                </a:tbl>
              </a:graphicData>
            </a:graphic>
          </p:graphicFrame>
        </mc:Choice>
        <mc:Fallback xmlns="">
          <p:graphicFrame>
            <p:nvGraphicFramePr>
              <p:cNvPr id="7" name="Content Placeholder 6"/>
              <p:cNvGraphicFramePr>
                <a:graphicFrameLocks noGrp="1"/>
              </p:cNvGraphicFramePr>
              <p:nvPr>
                <p:ph idx="1"/>
                <p:extLst>
                  <p:ext uri="{D42A27DB-BD31-4B8C-83A1-F6EECF244321}">
                    <p14:modId xmlns:p14="http://schemas.microsoft.com/office/powerpoint/2010/main" val="3598062846"/>
                  </p:ext>
                </p:extLst>
              </p:nvPr>
            </p:nvGraphicFramePr>
            <p:xfrm>
              <a:off x="457200" y="1117600"/>
              <a:ext cx="8153400" cy="5284597"/>
            </p:xfrm>
            <a:graphic>
              <a:graphicData uri="http://schemas.openxmlformats.org/drawingml/2006/table">
                <a:tbl>
                  <a:tblPr firstRow="1" firstCol="1" bandRow="1">
                    <a:tableStyleId>{3C2FFA5D-87B4-456A-9821-1D502468CF0F}</a:tableStyleId>
                  </a:tblPr>
                  <a:tblGrid>
                    <a:gridCol w="1219200">
                      <a:extLst>
                        <a:ext uri="{9D8B030D-6E8A-4147-A177-3AD203B41FA5}">
                          <a16:colId xmlns:a16="http://schemas.microsoft.com/office/drawing/2014/main" val="20000"/>
                        </a:ext>
                      </a:extLst>
                    </a:gridCol>
                    <a:gridCol w="1415415">
                      <a:extLst>
                        <a:ext uri="{9D8B030D-6E8A-4147-A177-3AD203B41FA5}">
                          <a16:colId xmlns:a16="http://schemas.microsoft.com/office/drawing/2014/main" val="20001"/>
                        </a:ext>
                      </a:extLst>
                    </a:gridCol>
                    <a:gridCol w="1389597">
                      <a:extLst>
                        <a:ext uri="{9D8B030D-6E8A-4147-A177-3AD203B41FA5}">
                          <a16:colId xmlns:a16="http://schemas.microsoft.com/office/drawing/2014/main" val="20002"/>
                        </a:ext>
                      </a:extLst>
                    </a:gridCol>
                    <a:gridCol w="1173004">
                      <a:extLst>
                        <a:ext uri="{9D8B030D-6E8A-4147-A177-3AD203B41FA5}">
                          <a16:colId xmlns:a16="http://schemas.microsoft.com/office/drawing/2014/main" val="20003"/>
                        </a:ext>
                      </a:extLst>
                    </a:gridCol>
                    <a:gridCol w="1160940">
                      <a:extLst>
                        <a:ext uri="{9D8B030D-6E8A-4147-A177-3AD203B41FA5}">
                          <a16:colId xmlns:a16="http://schemas.microsoft.com/office/drawing/2014/main" val="20004"/>
                        </a:ext>
                      </a:extLst>
                    </a:gridCol>
                    <a:gridCol w="1795244">
                      <a:extLst>
                        <a:ext uri="{9D8B030D-6E8A-4147-A177-3AD203B41FA5}">
                          <a16:colId xmlns:a16="http://schemas.microsoft.com/office/drawing/2014/main" val="20005"/>
                        </a:ext>
                      </a:extLst>
                    </a:gridCol>
                  </a:tblGrid>
                  <a:tr h="420624">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Drugs</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Dose/ Concentration</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Calculations</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Volume per site</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Withdrawal Time</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Route &amp;Comments</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extLst>
                      <a:ext uri="{0D108BD9-81ED-4DB2-BD59-A6C34878D82A}">
                        <a16:rowId xmlns:a16="http://schemas.microsoft.com/office/drawing/2014/main" val="10000"/>
                      </a:ext>
                    </a:extLst>
                  </a:tr>
                  <a:tr h="420624">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Anaesthetic/ Sedative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endParaRPr lang="en-US"/>
                        </a:p>
                      </a:txBody>
                      <a:tcPr marL="53526" marR="53526" marT="0" marB="0">
                        <a:blipFill>
                          <a:blip r:embed="rId2"/>
                          <a:stretch>
                            <a:fillRect l="-192982" t="-108696" r="-301316" b="-1075362"/>
                          </a:stretch>
                        </a:blipFill>
                      </a:tcPr>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extLst>
                      <a:ext uri="{0D108BD9-81ED-4DB2-BD59-A6C34878D82A}">
                        <a16:rowId xmlns:a16="http://schemas.microsoft.com/office/drawing/2014/main" val="10001"/>
                      </a:ext>
                    </a:extLst>
                  </a:tr>
                  <a:tr h="4443349">
                    <a:tc>
                      <a:txBody>
                        <a:bodyPr/>
                        <a:lstStyle/>
                        <a:p>
                          <a:pPr marL="0" marR="0">
                            <a:lnSpc>
                              <a:spcPct val="115000"/>
                            </a:lnSpc>
                            <a:spcBef>
                              <a:spcPts val="0"/>
                            </a:spcBef>
                            <a:spcAft>
                              <a:spcPts val="0"/>
                            </a:spcAft>
                          </a:pPr>
                          <a:r>
                            <a:rPr lang="en-TT" sz="1200">
                              <a:effectLst/>
                              <a:latin typeface="Times New Roman" panose="02020603050405020304" pitchFamily="18" charset="0"/>
                              <a:cs typeface="Times New Roman" panose="02020603050405020304" pitchFamily="18" charset="0"/>
                            </a:rPr>
                            <a:t>Lidocaine </a:t>
                          </a:r>
                          <a:endParaRPr lang="en-US" sz="120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Toxic dose*: 2% of 10 mg/kg </a:t>
                          </a: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Recommended Max dose for pig: (half toxic dose*)</a:t>
                          </a: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2% of 5 mg/kg</a:t>
                          </a: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Recommended </a:t>
                          </a:r>
                          <a:r>
                            <a:rPr lang="en-TT" sz="1200" u="sng" dirty="0">
                              <a:effectLst/>
                              <a:latin typeface="Times New Roman" panose="02020603050405020304" pitchFamily="18" charset="0"/>
                              <a:cs typeface="Times New Roman" panose="02020603050405020304" pitchFamily="18" charset="0"/>
                            </a:rPr>
                            <a:t>Loading dose</a:t>
                          </a:r>
                          <a:r>
                            <a:rPr lang="en-TT" sz="1200" dirty="0">
                              <a:effectLst/>
                              <a:latin typeface="Times New Roman" panose="02020603050405020304" pitchFamily="18" charset="0"/>
                              <a:cs typeface="Times New Roman" panose="02020603050405020304" pitchFamily="18" charset="0"/>
                            </a:rPr>
                            <a:t> for cow: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2% of 1 mg/kg</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endParaRPr lang="en-US"/>
                        </a:p>
                      </a:txBody>
                      <a:tcPr marL="53526" marR="53526" marT="0" marB="0">
                        <a:blipFill>
                          <a:blip r:embed="rId2"/>
                          <a:stretch>
                            <a:fillRect l="-192982" t="-19726" r="-301316" b="-1644"/>
                          </a:stretch>
                        </a:blipFill>
                      </a:tcPr>
                    </a:tc>
                    <a:tc>
                      <a:txBody>
                        <a:bodyPr/>
                        <a:lstStyle/>
                        <a:p>
                          <a:pPr marL="0" marR="0">
                            <a:lnSpc>
                              <a:spcPct val="115000"/>
                            </a:lnSpc>
                            <a:spcBef>
                              <a:spcPts val="0"/>
                            </a:spcBef>
                            <a:spcAft>
                              <a:spcPts val="0"/>
                            </a:spcAft>
                          </a:pPr>
                          <a:r>
                            <a:rPr lang="en-TT" sz="1200" u="sng" dirty="0">
                              <a:effectLst/>
                              <a:latin typeface="Times New Roman" panose="02020603050405020304" pitchFamily="18" charset="0"/>
                              <a:cs typeface="Times New Roman" panose="02020603050405020304" pitchFamily="18" charset="0"/>
                            </a:rPr>
                            <a:t>Loading dose:  </a:t>
                          </a:r>
                          <a:endParaRPr lang="en-US" sz="1200" u="sng"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3.5 ml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4 days for meat</a:t>
                          </a:r>
                          <a:endParaRPr lang="en-US" sz="1200" dirty="0">
                            <a:effectLst/>
                            <a:latin typeface="Times New Roman" panose="02020603050405020304" pitchFamily="18" charset="0"/>
                            <a:cs typeface="Times New Roman" panose="02020603050405020304" pitchFamily="18" charset="0"/>
                          </a:endParaRPr>
                        </a:p>
                      </a:txBody>
                      <a:tcPr marL="53526" marR="53526" marT="0" marB="0"/>
                    </a:tc>
                    <a:tc>
                      <a:txBody>
                        <a:bodyPr/>
                        <a:lstStyle/>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IV for loading dose</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SC for splash dose</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Onset: 15 min</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Duration: 60 min</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TT" sz="1200" u="sng" dirty="0">
                              <a:effectLst/>
                              <a:latin typeface="Times New Roman" panose="02020603050405020304" pitchFamily="18" charset="0"/>
                              <a:cs typeface="Times New Roman" panose="02020603050405020304" pitchFamily="18" charset="0"/>
                            </a:rPr>
                            <a:t>Note</a:t>
                          </a:r>
                          <a:r>
                            <a:rPr lang="en-TT" sz="1200" dirty="0">
                              <a:effectLst/>
                              <a:latin typeface="Times New Roman" panose="02020603050405020304" pitchFamily="18" charset="0"/>
                              <a:cs typeface="Times New Roman" panose="02020603050405020304" pitchFamily="18" charset="0"/>
                            </a:rPr>
                            <a:t>: Splash dose of Lidocaine was administered intermittently when the animal exhibited signs of pain over the incision site. </a:t>
                          </a:r>
                        </a:p>
                        <a:p>
                          <a:pPr marL="0" marR="0">
                            <a:lnSpc>
                              <a:spcPct val="115000"/>
                            </a:lnSpc>
                            <a:spcBef>
                              <a:spcPts val="0"/>
                            </a:spcBef>
                            <a:spcAft>
                              <a:spcPts val="1000"/>
                            </a:spcAft>
                          </a:pPr>
                          <a:r>
                            <a:rPr lang="en-TT" sz="1200" u="sng" dirty="0">
                              <a:effectLst/>
                              <a:latin typeface="Times New Roman" panose="02020603050405020304" pitchFamily="18" charset="0"/>
                              <a:ea typeface="Calibri"/>
                              <a:cs typeface="Times New Roman" panose="02020603050405020304" pitchFamily="18" charset="0"/>
                            </a:rPr>
                            <a:t>*Note: </a:t>
                          </a:r>
                          <a:r>
                            <a:rPr lang="en-TT" sz="1200" dirty="0">
                              <a:effectLst/>
                              <a:latin typeface="Times New Roman" panose="02020603050405020304" pitchFamily="18" charset="0"/>
                              <a:ea typeface="Calibri"/>
                              <a:cs typeface="Times New Roman" panose="02020603050405020304" pitchFamily="18" charset="0"/>
                            </a:rPr>
                            <a:t>this is the toxic dose for Ruminants but was used as a guideline for the pig, even though pigs can tolerate more Lidocaine.</a:t>
                          </a:r>
                        </a:p>
                        <a:p>
                          <a:pPr marL="0" marR="0">
                            <a:lnSpc>
                              <a:spcPct val="115000"/>
                            </a:lnSpc>
                            <a:spcBef>
                              <a:spcPts val="0"/>
                            </a:spcBef>
                            <a:spcAft>
                              <a:spcPts val="1000"/>
                            </a:spcAft>
                          </a:pPr>
                          <a:endParaRPr lang="en-US" sz="1200" dirty="0">
                            <a:effectLst/>
                            <a:latin typeface="Times New Roman" panose="02020603050405020304" pitchFamily="18" charset="0"/>
                            <a:ea typeface="Calibri"/>
                            <a:cs typeface="Times New Roman" panose="02020603050405020304" pitchFamily="18" charset="0"/>
                          </a:endParaRPr>
                        </a:p>
                      </a:txBody>
                      <a:tcPr marL="53526" marR="53526" marT="0" marB="0"/>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00754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i="1" dirty="0">
                <a:solidFill>
                  <a:srgbClr val="C00000"/>
                </a:solidFill>
                <a:latin typeface="Times New Roman" panose="02020603050405020304" pitchFamily="18" charset="0"/>
                <a:cs typeface="Times New Roman" panose="02020603050405020304" pitchFamily="18" charset="0"/>
              </a:rPr>
              <a:t>Drugs</a:t>
            </a:r>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1274085370"/>
                  </p:ext>
                </p:extLst>
              </p:nvPr>
            </p:nvGraphicFramePr>
            <p:xfrm>
              <a:off x="457200" y="914400"/>
              <a:ext cx="8229600" cy="5612637"/>
            </p:xfrm>
            <a:graphic>
              <a:graphicData uri="http://schemas.openxmlformats.org/drawingml/2006/table">
                <a:tbl>
                  <a:tblPr firstRow="1" firstCol="1" bandRow="1">
                    <a:tableStyleId>{3C2FFA5D-87B4-456A-9821-1D502468CF0F}</a:tableStyleId>
                  </a:tblPr>
                  <a:tblGrid>
                    <a:gridCol w="1110831">
                      <a:extLst>
                        <a:ext uri="{9D8B030D-6E8A-4147-A177-3AD203B41FA5}">
                          <a16:colId xmlns="" xmlns:a16="http://schemas.microsoft.com/office/drawing/2014/main" val="20000"/>
                        </a:ext>
                      </a:extLst>
                    </a:gridCol>
                    <a:gridCol w="1360782">
                      <a:extLst>
                        <a:ext uri="{9D8B030D-6E8A-4147-A177-3AD203B41FA5}">
                          <a16:colId xmlns="" xmlns:a16="http://schemas.microsoft.com/office/drawing/2014/main" val="20001"/>
                        </a:ext>
                      </a:extLst>
                    </a:gridCol>
                    <a:gridCol w="1625537">
                      <a:extLst>
                        <a:ext uri="{9D8B030D-6E8A-4147-A177-3AD203B41FA5}">
                          <a16:colId xmlns="" xmlns:a16="http://schemas.microsoft.com/office/drawing/2014/main" val="20002"/>
                        </a:ext>
                      </a:extLst>
                    </a:gridCol>
                    <a:gridCol w="1372169">
                      <a:extLst>
                        <a:ext uri="{9D8B030D-6E8A-4147-A177-3AD203B41FA5}">
                          <a16:colId xmlns="" xmlns:a16="http://schemas.microsoft.com/office/drawing/2014/main" val="20003"/>
                        </a:ext>
                      </a:extLst>
                    </a:gridCol>
                    <a:gridCol w="1210469">
                      <a:extLst>
                        <a:ext uri="{9D8B030D-6E8A-4147-A177-3AD203B41FA5}">
                          <a16:colId xmlns="" xmlns:a16="http://schemas.microsoft.com/office/drawing/2014/main" val="20004"/>
                        </a:ext>
                      </a:extLst>
                    </a:gridCol>
                    <a:gridCol w="1549812">
                      <a:extLst>
                        <a:ext uri="{9D8B030D-6E8A-4147-A177-3AD203B41FA5}">
                          <a16:colId xmlns="" xmlns:a16="http://schemas.microsoft.com/office/drawing/2014/main" val="20005"/>
                        </a:ext>
                      </a:extLst>
                    </a:gridCol>
                  </a:tblGrid>
                  <a:tr h="838199">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Drugs</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Dose/ Concentration</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Calculations</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Volume per site</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Withdrawal Time</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Route &amp;Comments</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extLst>
                      <a:ext uri="{0D108BD9-81ED-4DB2-BD59-A6C34878D82A}">
                        <a16:rowId xmlns="" xmlns:a16="http://schemas.microsoft.com/office/drawing/2014/main" val="10000"/>
                      </a:ext>
                    </a:extLst>
                  </a:tr>
                  <a:tr h="685800">
                    <a:tc>
                      <a:txBody>
                        <a:bodyPr/>
                        <a:lstStyle/>
                        <a:p>
                          <a:pPr marL="0" marR="0">
                            <a:lnSpc>
                              <a:spcPct val="115000"/>
                            </a:lnSpc>
                            <a:spcBef>
                              <a:spcPts val="0"/>
                            </a:spcBef>
                            <a:spcAft>
                              <a:spcPts val="0"/>
                            </a:spcAft>
                          </a:pPr>
                          <a:r>
                            <a:rPr lang="en-TT" sz="1400">
                              <a:effectLst/>
                              <a:latin typeface="Times New Roman" panose="02020603050405020304" pitchFamily="18" charset="0"/>
                              <a:cs typeface="Times New Roman" panose="02020603050405020304" pitchFamily="18" charset="0"/>
                            </a:rPr>
                            <a:t>Anaesthetic/ Sedative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300" i="1">
                                        <a:effectLst/>
                                        <a:latin typeface="Cambria Math"/>
                                      </a:rPr>
                                    </m:ctrlPr>
                                  </m:fPr>
                                  <m:num>
                                    <m:r>
                                      <a:rPr lang="en-TT" sz="1300">
                                        <a:effectLst/>
                                        <a:latin typeface="Cambria Math"/>
                                      </a:rPr>
                                      <m:t>𝑾𝒆𝒊𝒈𝒉𝒕</m:t>
                                    </m:r>
                                    <m:r>
                                      <a:rPr lang="en-TT" sz="1300">
                                        <a:effectLst/>
                                        <a:latin typeface="Cambria Math"/>
                                      </a:rPr>
                                      <m:t> </m:t>
                                    </m:r>
                                    <m:r>
                                      <a:rPr lang="en-TT" sz="1300">
                                        <a:effectLst/>
                                        <a:latin typeface="Cambria Math"/>
                                      </a:rPr>
                                      <m:t>𝒙</m:t>
                                    </m:r>
                                    <m:r>
                                      <a:rPr lang="en-TT" sz="1300">
                                        <a:effectLst/>
                                        <a:latin typeface="Cambria Math"/>
                                      </a:rPr>
                                      <m:t> </m:t>
                                    </m:r>
                                    <m:r>
                                      <a:rPr lang="en-TT" sz="1300">
                                        <a:effectLst/>
                                        <a:latin typeface="Cambria Math"/>
                                      </a:rPr>
                                      <m:t>𝑫𝒐𝒔𝒆</m:t>
                                    </m:r>
                                  </m:num>
                                  <m:den>
                                    <m:r>
                                      <a:rPr lang="en-TT" sz="1300">
                                        <a:effectLst/>
                                        <a:latin typeface="Cambria Math"/>
                                      </a:rPr>
                                      <m:t>𝑪𝒐𝒏𝒄𝒆𝒏𝒕𝒓𝒂𝒕𝒊𝒐𝒏</m:t>
                                    </m:r>
                                  </m:den>
                                </m:f>
                              </m:oMath>
                            </m:oMathPara>
                          </a14:m>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extLst>
                      <a:ext uri="{0D108BD9-81ED-4DB2-BD59-A6C34878D82A}">
                        <a16:rowId xmlns="" xmlns:a16="http://schemas.microsoft.com/office/drawing/2014/main" val="10001"/>
                      </a:ext>
                    </a:extLst>
                  </a:tr>
                  <a:tr h="1600200">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Xylazine</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Recommended Loading dose 2% of 1.0 mg/kg </a:t>
                          </a:r>
                          <a:r>
                            <a:rPr lang="en-TT" sz="1600" dirty="0">
                              <a:effectLst/>
                              <a:latin typeface="Times New Roman" panose="02020603050405020304" pitchFamily="18" charset="0"/>
                              <a:cs typeface="Times New Roman" panose="02020603050405020304" pitchFamily="18" charset="0"/>
                            </a:rPr>
                            <a:t>ʱ </a:t>
                          </a:r>
                          <a:endParaRPr lang="en-US" sz="11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Loading Dose: </a:t>
                          </a:r>
                          <a14:m>
                            <m:oMath xmlns:m="http://schemas.openxmlformats.org/officeDocument/2006/math">
                              <m:f>
                                <m:fPr>
                                  <m:ctrlPr>
                                    <a:rPr lang="en-US" sz="1300" i="1">
                                      <a:effectLst/>
                                      <a:latin typeface="Cambria Math"/>
                                    </a:rPr>
                                  </m:ctrlPr>
                                </m:fPr>
                                <m:num>
                                  <m:r>
                                    <a:rPr lang="en-US" sz="1300" smtClean="0">
                                      <a:effectLst/>
                                      <a:latin typeface="Cambria Math"/>
                                    </a:rPr>
                                    <m:t>𝟕𝟎</m:t>
                                  </m:r>
                                  <m:r>
                                    <a:rPr lang="en-US" sz="1300" smtClean="0">
                                      <a:effectLst/>
                                      <a:latin typeface="Cambria Math"/>
                                    </a:rPr>
                                    <m:t>.</m:t>
                                  </m:r>
                                  <m:r>
                                    <a:rPr lang="en-US" sz="1300" smtClean="0">
                                      <a:effectLst/>
                                      <a:latin typeface="Cambria Math"/>
                                    </a:rPr>
                                    <m:t>𝟓</m:t>
                                  </m:r>
                                  <m:r>
                                    <a:rPr lang="en-TT" sz="1300">
                                      <a:effectLst/>
                                      <a:latin typeface="Cambria Math"/>
                                    </a:rPr>
                                    <m:t>𝒙</m:t>
                                  </m:r>
                                  <m:r>
                                    <a:rPr lang="en-TT" sz="1300">
                                      <a:effectLst/>
                                      <a:latin typeface="Cambria Math"/>
                                    </a:rPr>
                                    <m:t> </m:t>
                                  </m:r>
                                  <m:r>
                                    <a:rPr lang="en-US" sz="1300" b="0" i="1" smtClean="0">
                                      <a:effectLst/>
                                      <a:latin typeface="Cambria Math"/>
                                    </a:rPr>
                                    <m:t>1</m:t>
                                  </m:r>
                                </m:num>
                                <m:den>
                                  <m:r>
                                    <a:rPr lang="en-TT" sz="1300">
                                      <a:effectLst/>
                                      <a:latin typeface="Cambria Math"/>
                                    </a:rPr>
                                    <m:t>𝟐𝟎</m:t>
                                  </m:r>
                                </m:den>
                              </m:f>
                            </m:oMath>
                          </a14:m>
                          <a:r>
                            <a:rPr lang="en-TT" sz="1300" dirty="0">
                              <a:effectLst/>
                              <a:latin typeface="Times New Roman" panose="02020603050405020304" pitchFamily="18" charset="0"/>
                              <a:cs typeface="Times New Roman" panose="02020603050405020304" pitchFamily="18" charset="0"/>
                            </a:rPr>
                            <a:t> = 3.53 ml</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solidFill>
                          <a:schemeClr val="tx2">
                            <a:lumMod val="20000"/>
                            <a:lumOff val="80000"/>
                          </a:schemeClr>
                        </a:solidFill>
                      </a:tcPr>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Loading Dose: </a:t>
                          </a: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3.5 ml</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solidFill>
                          <a:schemeClr val="tx2">
                            <a:lumMod val="20000"/>
                            <a:lumOff val="80000"/>
                          </a:schemeClr>
                        </a:solidFill>
                      </a:tcPr>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4 days for </a:t>
                          </a:r>
                          <a:r>
                            <a:rPr lang="en-TT" sz="1300" dirty="0" smtClean="0">
                              <a:effectLst/>
                              <a:latin typeface="Times New Roman" panose="02020603050405020304" pitchFamily="18" charset="0"/>
                              <a:cs typeface="Times New Roman" panose="02020603050405020304" pitchFamily="18" charset="0"/>
                            </a:rPr>
                            <a:t>meat</a:t>
                          </a:r>
                          <a:endParaRPr lang="en-US" sz="1000" dirty="0">
                            <a:effectLst/>
                            <a:latin typeface="Times New Roman" panose="02020603050405020304" pitchFamily="18" charset="0"/>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IM</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Onset: 10 min</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Duration: 45 min</a:t>
                          </a:r>
                        </a:p>
                        <a:p>
                          <a:pPr marL="0" marR="0">
                            <a:lnSpc>
                              <a:spcPct val="115000"/>
                            </a:lnSpc>
                            <a:spcBef>
                              <a:spcPts val="0"/>
                            </a:spcBef>
                            <a:spcAft>
                              <a:spcPts val="0"/>
                            </a:spcAft>
                          </a:pPr>
                          <a:endParaRPr lang="en-TT" sz="13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TT" sz="1400" u="sng" dirty="0">
                              <a:effectLst/>
                              <a:latin typeface="Times New Roman" panose="02020603050405020304" pitchFamily="18" charset="0"/>
                              <a:ea typeface="Calibri"/>
                              <a:cs typeface="Times New Roman" panose="02020603050405020304" pitchFamily="18" charset="0"/>
                            </a:rPr>
                            <a:t>ʱ</a:t>
                          </a:r>
                          <a:r>
                            <a:rPr lang="en-TT" sz="1050" u="sng" dirty="0">
                              <a:effectLst/>
                              <a:latin typeface="Times New Roman" panose="02020603050405020304" pitchFamily="18" charset="0"/>
                              <a:ea typeface="Calibri"/>
                              <a:cs typeface="Times New Roman" panose="02020603050405020304" pitchFamily="18" charset="0"/>
                            </a:rPr>
                            <a:t> Note</a:t>
                          </a:r>
                          <a:r>
                            <a:rPr lang="en-TT" sz="1000" dirty="0">
                              <a:effectLst/>
                              <a:latin typeface="Times New Roman" panose="02020603050405020304" pitchFamily="18" charset="0"/>
                              <a:ea typeface="Calibri"/>
                              <a:cs typeface="Times New Roman" panose="02020603050405020304" pitchFamily="18" charset="0"/>
                            </a:rPr>
                            <a:t>: 1.0 mg/kg was the actual volume used in the surgery, but it is recommended that for the loading dose for pigs of Xylazine is 2.0 mg/kg</a:t>
                          </a:r>
                        </a:p>
                        <a:p>
                          <a:pPr marL="0" marR="0">
                            <a:lnSpc>
                              <a:spcPct val="115000"/>
                            </a:lnSpc>
                            <a:spcBef>
                              <a:spcPts val="0"/>
                            </a:spcBef>
                            <a:spcAft>
                              <a:spcPts val="0"/>
                            </a:spcAft>
                          </a:pP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extLst>
                      <a:ext uri="{0D108BD9-81ED-4DB2-BD59-A6C34878D82A}">
                        <a16:rowId xmlns="" xmlns:a16="http://schemas.microsoft.com/office/drawing/2014/main" val="10002"/>
                      </a:ext>
                    </a:extLst>
                  </a:tr>
                  <a:tr h="1880362">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Ketamine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Recommended Loading Dose 10% of 5 mg/kg</a:t>
                          </a:r>
                          <a:endParaRPr lang="en-US" sz="100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Loading Dose:</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14:m>
                            <m:oMath xmlns:m="http://schemas.openxmlformats.org/officeDocument/2006/math">
                              <m:f>
                                <m:fPr>
                                  <m:ctrlPr>
                                    <a:rPr lang="en-US" sz="1300" i="1">
                                      <a:effectLst/>
                                      <a:latin typeface="Cambria Math"/>
                                    </a:rPr>
                                  </m:ctrlPr>
                                </m:fPr>
                                <m:num>
                                  <m:r>
                                    <a:rPr lang="en-US" sz="1300" b="0" i="0" smtClean="0">
                                      <a:effectLst/>
                                      <a:latin typeface="Cambria Math"/>
                                    </a:rPr>
                                    <m:t>70.5</m:t>
                                  </m:r>
                                  <m:r>
                                    <a:rPr lang="en-TT" sz="1300">
                                      <a:effectLst/>
                                      <a:latin typeface="Cambria Math"/>
                                    </a:rPr>
                                    <m:t> </m:t>
                                  </m:r>
                                  <m:r>
                                    <a:rPr lang="en-TT" sz="1300">
                                      <a:effectLst/>
                                      <a:latin typeface="Cambria Math"/>
                                    </a:rPr>
                                    <m:t>𝒙</m:t>
                                  </m:r>
                                  <m:r>
                                    <a:rPr lang="en-US" sz="1300" b="0" i="0" smtClean="0">
                                      <a:effectLst/>
                                      <a:latin typeface="Cambria Math"/>
                                    </a:rPr>
                                    <m:t> 5</m:t>
                                  </m:r>
                                  <m:r>
                                    <a:rPr lang="en-TT" sz="1300">
                                      <a:effectLst/>
                                      <a:latin typeface="Cambria Math"/>
                                    </a:rPr>
                                    <m:t> </m:t>
                                  </m:r>
                                </m:num>
                                <m:den>
                                  <m:r>
                                    <a:rPr lang="en-TT" sz="1300">
                                      <a:effectLst/>
                                      <a:latin typeface="Cambria Math"/>
                                    </a:rPr>
                                    <m:t>𝟏𝟎𝟎</m:t>
                                  </m:r>
                                </m:den>
                              </m:f>
                            </m:oMath>
                          </a14:m>
                          <a:r>
                            <a:rPr lang="en-TT" sz="1300" dirty="0">
                              <a:effectLst/>
                              <a:latin typeface="Times New Roman" panose="02020603050405020304" pitchFamily="18" charset="0"/>
                              <a:cs typeface="Times New Roman" panose="02020603050405020304" pitchFamily="18" charset="0"/>
                            </a:rPr>
                            <a:t> =  </a:t>
                          </a:r>
                          <a:r>
                            <a:rPr lang="en-TT" sz="1300" dirty="0" smtClean="0">
                              <a:effectLst/>
                              <a:latin typeface="Times New Roman" panose="02020603050405020304" pitchFamily="18" charset="0"/>
                              <a:cs typeface="Times New Roman" panose="02020603050405020304" pitchFamily="18" charset="0"/>
                            </a:rPr>
                            <a:t>3.53 ml</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Loading Dose:  </a:t>
                          </a: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3.5ml</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3 days for </a:t>
                          </a:r>
                          <a:r>
                            <a:rPr lang="en-TT" sz="1300" dirty="0" smtClean="0">
                              <a:effectLst/>
                              <a:latin typeface="Times New Roman" panose="02020603050405020304" pitchFamily="18" charset="0"/>
                              <a:cs typeface="Times New Roman" panose="02020603050405020304" pitchFamily="18" charset="0"/>
                            </a:rPr>
                            <a:t>meat</a:t>
                          </a:r>
                          <a:endParaRPr lang="en-US" sz="1000" dirty="0">
                            <a:effectLst/>
                            <a:latin typeface="Times New Roman" panose="02020603050405020304" pitchFamily="18" charset="0"/>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IM</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Onset: 10 min</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Duration: 45 min</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extLst>
                      <a:ext uri="{0D108BD9-81ED-4DB2-BD59-A6C34878D82A}">
                        <a16:rowId xmlns="" xmlns:a16="http://schemas.microsoft.com/office/drawing/2014/main" val="10003"/>
                      </a:ext>
                    </a:extLst>
                  </a:tr>
                </a:tbl>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1274085370"/>
                  </p:ext>
                </p:extLst>
              </p:nvPr>
            </p:nvGraphicFramePr>
            <p:xfrm>
              <a:off x="457200" y="914400"/>
              <a:ext cx="8229600" cy="5612637"/>
            </p:xfrm>
            <a:graphic>
              <a:graphicData uri="http://schemas.openxmlformats.org/drawingml/2006/table">
                <a:tbl>
                  <a:tblPr firstRow="1" firstCol="1" bandRow="1">
                    <a:tableStyleId>{3C2FFA5D-87B4-456A-9821-1D502468CF0F}</a:tableStyleId>
                  </a:tblPr>
                  <a:tblGrid>
                    <a:gridCol w="1110831">
                      <a:extLst>
                        <a:ext uri="{9D8B030D-6E8A-4147-A177-3AD203B41FA5}">
                          <a16:colId xmlns="" xmlns:a16="http://schemas.microsoft.com/office/drawing/2014/main" xmlns:a14="http://schemas.microsoft.com/office/drawing/2010/main" val="20000"/>
                        </a:ext>
                      </a:extLst>
                    </a:gridCol>
                    <a:gridCol w="1360782">
                      <a:extLst>
                        <a:ext uri="{9D8B030D-6E8A-4147-A177-3AD203B41FA5}">
                          <a16:colId xmlns="" xmlns:a16="http://schemas.microsoft.com/office/drawing/2014/main" xmlns:a14="http://schemas.microsoft.com/office/drawing/2010/main" val="20001"/>
                        </a:ext>
                      </a:extLst>
                    </a:gridCol>
                    <a:gridCol w="1625537">
                      <a:extLst>
                        <a:ext uri="{9D8B030D-6E8A-4147-A177-3AD203B41FA5}">
                          <a16:colId xmlns="" xmlns:a16="http://schemas.microsoft.com/office/drawing/2014/main" xmlns:a14="http://schemas.microsoft.com/office/drawing/2010/main" val="20002"/>
                        </a:ext>
                      </a:extLst>
                    </a:gridCol>
                    <a:gridCol w="1372169">
                      <a:extLst>
                        <a:ext uri="{9D8B030D-6E8A-4147-A177-3AD203B41FA5}">
                          <a16:colId xmlns="" xmlns:a16="http://schemas.microsoft.com/office/drawing/2014/main" xmlns:a14="http://schemas.microsoft.com/office/drawing/2010/main" val="20003"/>
                        </a:ext>
                      </a:extLst>
                    </a:gridCol>
                    <a:gridCol w="1210469">
                      <a:extLst>
                        <a:ext uri="{9D8B030D-6E8A-4147-A177-3AD203B41FA5}">
                          <a16:colId xmlns="" xmlns:a16="http://schemas.microsoft.com/office/drawing/2014/main" xmlns:a14="http://schemas.microsoft.com/office/drawing/2010/main" val="20004"/>
                        </a:ext>
                      </a:extLst>
                    </a:gridCol>
                    <a:gridCol w="1549812">
                      <a:extLst>
                        <a:ext uri="{9D8B030D-6E8A-4147-A177-3AD203B41FA5}">
                          <a16:colId xmlns="" xmlns:a16="http://schemas.microsoft.com/office/drawing/2014/main" xmlns:a14="http://schemas.microsoft.com/office/drawing/2010/main" val="20005"/>
                        </a:ext>
                      </a:extLst>
                    </a:gridCol>
                  </a:tblGrid>
                  <a:tr h="838199">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Drugs</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Dose/ Concentration</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Calculations</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Volume per site</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Withdrawal Time</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Route &amp;Comments</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extLst>
                      <a:ext uri="{0D108BD9-81ED-4DB2-BD59-A6C34878D82A}">
                        <a16:rowId xmlns="" xmlns:a16="http://schemas.microsoft.com/office/drawing/2014/main" xmlns:a14="http://schemas.microsoft.com/office/drawing/2010/main" val="10000"/>
                      </a:ext>
                    </a:extLst>
                  </a:tr>
                  <a:tr h="685800">
                    <a:tc>
                      <a:txBody>
                        <a:bodyPr/>
                        <a:lstStyle/>
                        <a:p>
                          <a:pPr marL="0" marR="0">
                            <a:lnSpc>
                              <a:spcPct val="115000"/>
                            </a:lnSpc>
                            <a:spcBef>
                              <a:spcPts val="0"/>
                            </a:spcBef>
                            <a:spcAft>
                              <a:spcPts val="0"/>
                            </a:spcAft>
                          </a:pPr>
                          <a:r>
                            <a:rPr lang="en-TT" sz="1400">
                              <a:effectLst/>
                              <a:latin typeface="Times New Roman" panose="02020603050405020304" pitchFamily="18" charset="0"/>
                              <a:cs typeface="Times New Roman" panose="02020603050405020304" pitchFamily="18" charset="0"/>
                            </a:rPr>
                            <a:t>Anaesthetic/ Sedative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endParaRPr lang="en-US"/>
                        </a:p>
                      </a:txBody>
                      <a:tcPr marL="61466" marR="61466" marT="0" marB="0">
                        <a:blipFill rotWithShape="1">
                          <a:blip r:embed="rId2"/>
                          <a:stretch>
                            <a:fillRect l="-154307" t="-128571" r="-256554" b="-608036"/>
                          </a:stretch>
                        </a:blipFill>
                      </a:tcPr>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extLst>
                      <a:ext uri="{0D108BD9-81ED-4DB2-BD59-A6C34878D82A}">
                        <a16:rowId xmlns="" xmlns:a16="http://schemas.microsoft.com/office/drawing/2014/main" xmlns:a14="http://schemas.microsoft.com/office/drawing/2010/main" val="10001"/>
                      </a:ext>
                    </a:extLst>
                  </a:tr>
                  <a:tr h="2208276">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Xylazine</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Recommended Loading dose 2% of 1.0 mg/kg </a:t>
                          </a:r>
                          <a:r>
                            <a:rPr lang="en-TT" sz="1600" dirty="0">
                              <a:effectLst/>
                              <a:latin typeface="Times New Roman" panose="02020603050405020304" pitchFamily="18" charset="0"/>
                              <a:cs typeface="Times New Roman" panose="02020603050405020304" pitchFamily="18" charset="0"/>
                            </a:rPr>
                            <a:t>ʱ </a:t>
                          </a:r>
                          <a:endParaRPr lang="en-US" sz="11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endParaRPr lang="en-US"/>
                        </a:p>
                      </a:txBody>
                      <a:tcPr marL="61466" marR="61466" marT="0" marB="0">
                        <a:blipFill rotWithShape="1">
                          <a:blip r:embed="rId2"/>
                          <a:stretch>
                            <a:fillRect l="-154307" t="-70718" r="-256554" b="-88122"/>
                          </a:stretch>
                        </a:blipFill>
                      </a:tcPr>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Loading Dose: </a:t>
                          </a: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3.5 ml</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solidFill>
                          <a:schemeClr val="tx2">
                            <a:lumMod val="20000"/>
                            <a:lumOff val="80000"/>
                          </a:schemeClr>
                        </a:solidFill>
                      </a:tcPr>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4 days for </a:t>
                          </a:r>
                          <a:r>
                            <a:rPr lang="en-TT" sz="1300" dirty="0" smtClean="0">
                              <a:effectLst/>
                              <a:latin typeface="Times New Roman" panose="02020603050405020304" pitchFamily="18" charset="0"/>
                              <a:cs typeface="Times New Roman" panose="02020603050405020304" pitchFamily="18" charset="0"/>
                            </a:rPr>
                            <a:t>meat</a:t>
                          </a:r>
                          <a:endParaRPr lang="en-US" sz="1000" dirty="0">
                            <a:effectLst/>
                            <a:latin typeface="Times New Roman" panose="02020603050405020304" pitchFamily="18" charset="0"/>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IM</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Onset: 10 min</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Duration: 45 min</a:t>
                          </a:r>
                        </a:p>
                        <a:p>
                          <a:pPr marL="0" marR="0">
                            <a:lnSpc>
                              <a:spcPct val="115000"/>
                            </a:lnSpc>
                            <a:spcBef>
                              <a:spcPts val="0"/>
                            </a:spcBef>
                            <a:spcAft>
                              <a:spcPts val="0"/>
                            </a:spcAft>
                          </a:pPr>
                          <a:endParaRPr lang="en-TT" sz="1300" dirty="0">
                            <a:effectLst/>
                            <a:latin typeface="Times New Roman" panose="02020603050405020304" pitchFamily="18" charset="0"/>
                            <a:ea typeface="Calibri"/>
                            <a:cs typeface="Times New Roman" panose="02020603050405020304" pitchFamily="18" charset="0"/>
                          </a:endParaRPr>
                        </a:p>
                        <a:p>
                          <a:pPr marL="0" marR="0">
                            <a:lnSpc>
                              <a:spcPct val="115000"/>
                            </a:lnSpc>
                            <a:spcBef>
                              <a:spcPts val="0"/>
                            </a:spcBef>
                            <a:spcAft>
                              <a:spcPts val="0"/>
                            </a:spcAft>
                          </a:pPr>
                          <a:r>
                            <a:rPr lang="en-TT" sz="1400" u="sng" dirty="0">
                              <a:effectLst/>
                              <a:latin typeface="Times New Roman" panose="02020603050405020304" pitchFamily="18" charset="0"/>
                              <a:ea typeface="Calibri"/>
                              <a:cs typeface="Times New Roman" panose="02020603050405020304" pitchFamily="18" charset="0"/>
                            </a:rPr>
                            <a:t>ʱ</a:t>
                          </a:r>
                          <a:r>
                            <a:rPr lang="en-TT" sz="1050" u="sng" dirty="0">
                              <a:effectLst/>
                              <a:latin typeface="Times New Roman" panose="02020603050405020304" pitchFamily="18" charset="0"/>
                              <a:ea typeface="Calibri"/>
                              <a:cs typeface="Times New Roman" panose="02020603050405020304" pitchFamily="18" charset="0"/>
                            </a:rPr>
                            <a:t> Note</a:t>
                          </a:r>
                          <a:r>
                            <a:rPr lang="en-TT" sz="1000" dirty="0">
                              <a:effectLst/>
                              <a:latin typeface="Times New Roman" panose="02020603050405020304" pitchFamily="18" charset="0"/>
                              <a:ea typeface="Calibri"/>
                              <a:cs typeface="Times New Roman" panose="02020603050405020304" pitchFamily="18" charset="0"/>
                            </a:rPr>
                            <a:t>: 1.0 mg/kg was the actual volume used in the surgery, but it is recommended that for the loading dose for pigs of Xylazine is 2.0 mg/kg</a:t>
                          </a:r>
                        </a:p>
                        <a:p>
                          <a:pPr marL="0" marR="0">
                            <a:lnSpc>
                              <a:spcPct val="115000"/>
                            </a:lnSpc>
                            <a:spcBef>
                              <a:spcPts val="0"/>
                            </a:spcBef>
                            <a:spcAft>
                              <a:spcPts val="0"/>
                            </a:spcAft>
                          </a:pP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extLst>
                      <a:ext uri="{0D108BD9-81ED-4DB2-BD59-A6C34878D82A}">
                        <a16:rowId xmlns="" xmlns:a16="http://schemas.microsoft.com/office/drawing/2014/main" xmlns:a14="http://schemas.microsoft.com/office/drawing/2010/main" val="10002"/>
                      </a:ext>
                    </a:extLst>
                  </a:tr>
                  <a:tr h="1880362">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Ketamine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Recommended Loading Dose 10% of 5 mg/kg</a:t>
                          </a:r>
                          <a:endParaRPr lang="en-US" sz="100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endParaRPr lang="en-US"/>
                        </a:p>
                      </a:txBody>
                      <a:tcPr marL="61466" marR="61466" marT="0" marB="0">
                        <a:blipFill rotWithShape="1">
                          <a:blip r:embed="rId2"/>
                          <a:stretch>
                            <a:fillRect l="-154307" t="-200000" r="-256554" b="-3236"/>
                          </a:stretch>
                        </a:blipFill>
                      </a:tcPr>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Loading Dose:  </a:t>
                          </a: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3.5ml</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3 days for </a:t>
                          </a:r>
                          <a:r>
                            <a:rPr lang="en-TT" sz="1300" dirty="0" smtClean="0">
                              <a:effectLst/>
                              <a:latin typeface="Times New Roman" panose="02020603050405020304" pitchFamily="18" charset="0"/>
                              <a:cs typeface="Times New Roman" panose="02020603050405020304" pitchFamily="18" charset="0"/>
                            </a:rPr>
                            <a:t>meat</a:t>
                          </a:r>
                          <a:endParaRPr lang="en-US" sz="1000" dirty="0">
                            <a:effectLst/>
                            <a:latin typeface="Times New Roman" panose="02020603050405020304" pitchFamily="18" charset="0"/>
                            <a:cs typeface="Times New Roman" panose="02020603050405020304" pitchFamily="18" charset="0"/>
                          </a:endParaRPr>
                        </a:p>
                      </a:txBody>
                      <a:tcPr marL="61466" marR="61466" marT="0" marB="0"/>
                    </a:tc>
                    <a:tc>
                      <a:txBody>
                        <a:bodyPr/>
                        <a:lstStyle/>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IM</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Onset: 10 min</a:t>
                          </a:r>
                          <a:endParaRPr lang="en-US" sz="10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TT" sz="1300" dirty="0">
                              <a:effectLst/>
                              <a:latin typeface="Times New Roman" panose="02020603050405020304" pitchFamily="18" charset="0"/>
                              <a:cs typeface="Times New Roman" panose="02020603050405020304" pitchFamily="18" charset="0"/>
                            </a:rPr>
                            <a:t>Duration: 45 min</a:t>
                          </a:r>
                          <a:endParaRPr lang="en-US" sz="1000" dirty="0">
                            <a:effectLst/>
                            <a:latin typeface="Times New Roman" panose="02020603050405020304" pitchFamily="18" charset="0"/>
                            <a:ea typeface="Calibri"/>
                            <a:cs typeface="Times New Roman" panose="02020603050405020304" pitchFamily="18" charset="0"/>
                          </a:endParaRPr>
                        </a:p>
                      </a:txBody>
                      <a:tcPr marL="61466" marR="61466" marT="0" marB="0"/>
                    </a:tc>
                    <a:extLst>
                      <a:ext uri="{0D108BD9-81ED-4DB2-BD59-A6C34878D82A}">
                        <a16:rowId xmlns="" xmlns:a16="http://schemas.microsoft.com/office/drawing/2014/main" xmlns:a14="http://schemas.microsoft.com/office/drawing/2010/main" val="10003"/>
                      </a:ext>
                    </a:extLst>
                  </a:tr>
                </a:tbl>
              </a:graphicData>
            </a:graphic>
          </p:graphicFrame>
        </mc:Fallback>
      </mc:AlternateContent>
    </p:spTree>
    <p:extLst>
      <p:ext uri="{BB962C8B-B14F-4D97-AF65-F5344CB8AC3E}">
        <p14:creationId xmlns:p14="http://schemas.microsoft.com/office/powerpoint/2010/main" val="3836239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1119</Words>
  <Application>Microsoft Office PowerPoint</Application>
  <PresentationFormat>On-screen Show (4:3)</PresentationFormat>
  <Paragraphs>260</Paragraphs>
  <Slides>18</Slides>
  <Notes>0</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Herniorrhaphy for Big Joe</vt:lpstr>
      <vt:lpstr>Indication</vt:lpstr>
      <vt:lpstr>Equipment </vt:lpstr>
      <vt:lpstr>Signalment </vt:lpstr>
      <vt:lpstr>Body condition scoring chart for pigs</vt:lpstr>
      <vt:lpstr>Distance Examination </vt:lpstr>
      <vt:lpstr>Physical Examination</vt:lpstr>
      <vt:lpstr>Drugs</vt:lpstr>
      <vt:lpstr>Drugs</vt:lpstr>
      <vt:lpstr>Drugs</vt:lpstr>
      <vt:lpstr>Reversal Drug</vt:lpstr>
      <vt:lpstr>Continuous Infusion Rate</vt:lpstr>
      <vt:lpstr>Drip Rate </vt:lpstr>
      <vt:lpstr>Preparation for Surgery</vt:lpstr>
      <vt:lpstr>Preparation for Surgery</vt:lpstr>
      <vt:lpstr>Preparation for surgery- sedated and ready for clipping</vt:lpstr>
      <vt:lpstr>Preparation  for surgery: Scrubbing video. (please press play)</vt:lpstr>
      <vt:lpstr>Preparation for surgery: Big Joe scrubbed and draped.(video please press play)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Herniorrhaphy for Big Joe</dc:title>
  <dc:creator>User</dc:creator>
  <cp:lastModifiedBy>User</cp:lastModifiedBy>
  <cp:revision>37</cp:revision>
  <dcterms:created xsi:type="dcterms:W3CDTF">2017-10-21T23:50:34Z</dcterms:created>
  <dcterms:modified xsi:type="dcterms:W3CDTF">2017-10-22T23:28:10Z</dcterms:modified>
</cp:coreProperties>
</file>