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3"/>
  </p:notesMasterIdLst>
  <p:handoutMasterIdLst>
    <p:handoutMasterId r:id="rId14"/>
  </p:handoutMasterIdLst>
  <p:sldIdLst>
    <p:sldId id="270" r:id="rId3"/>
    <p:sldId id="271" r:id="rId4"/>
    <p:sldId id="272" r:id="rId5"/>
    <p:sldId id="273" r:id="rId6"/>
    <p:sldId id="274" r:id="rId7"/>
    <p:sldId id="276" r:id="rId8"/>
    <p:sldId id="277" r:id="rId9"/>
    <p:sldId id="278" r:id="rId10"/>
    <p:sldId id="280" r:id="rId11"/>
    <p:sldId id="27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notesViewPr>
    <p:cSldViewPr snapToGrid="0" showGuides="1">
      <p:cViewPr varScale="1">
        <p:scale>
          <a:sx n="95" d="100"/>
          <a:sy n="95" d="100"/>
        </p:scale>
        <p:origin x="357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FE7F33-2322-4D47-92C5-BDF079D4C26E}" type="datetimeFigureOut">
              <a:rPr lang="en-US" smtClean="0"/>
              <a:t>10/22/2017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6DDCE3-E483-44ED-BB43-1D9176DEA819}" type="slidenum">
              <a:rPr lang="en-US" smtClean="0"/>
              <a:t>‹#›</a:t>
            </a:fld>
            <a:endParaRPr lang="en-US"/>
          </a:p>
        </p:txBody>
      </p:sp>
    </p:spTree>
    <p:extLst>
      <p:ext uri="{BB962C8B-B14F-4D97-AF65-F5344CB8AC3E}">
        <p14:creationId xmlns:p14="http://schemas.microsoft.com/office/powerpoint/2010/main" val="658379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DF679E-2551-43AB-90F8-85E320B440F5}" type="datetimeFigureOut">
              <a:rPr lang="en-US" smtClean="0"/>
              <a:t>10/22/2017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0CA5D5-EFA7-4175-BF21-8F743A57C036}" type="slidenum">
              <a:rPr lang="en-US" smtClean="0"/>
              <a:t>‹#›</a:t>
            </a:fld>
            <a:endParaRPr lang="en-US"/>
          </a:p>
        </p:txBody>
      </p:sp>
    </p:spTree>
    <p:extLst>
      <p:ext uri="{BB962C8B-B14F-4D97-AF65-F5344CB8AC3E}">
        <p14:creationId xmlns:p14="http://schemas.microsoft.com/office/powerpoint/2010/main" val="1933999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764094"/>
            <a:ext cx="8229600" cy="2309327"/>
          </a:xfrm>
        </p:spPr>
        <p:txBody>
          <a:bodyPr anchor="b">
            <a:normAutofit/>
          </a:bodyPr>
          <a:lstStyle>
            <a:lvl1pPr algn="ctr">
              <a:defRPr sz="6600">
                <a:solidFill>
                  <a:schemeClr val="bg1"/>
                </a:solidFill>
                <a:effectLst>
                  <a:outerShdw blurRad="63500" algn="ctr" rotWithShape="0">
                    <a:prstClr val="black">
                      <a:alpha val="25000"/>
                    </a:prstClr>
                  </a:outerShdw>
                </a:effectLst>
              </a:defRPr>
            </a:lvl1pPr>
          </a:lstStyle>
          <a:p>
            <a:r>
              <a:rPr lang="en-US"/>
              <a:t>Click to edit Master title style</a:t>
            </a:r>
          </a:p>
        </p:txBody>
      </p:sp>
      <p:sp>
        <p:nvSpPr>
          <p:cNvPr id="3" name="Subtitle 2"/>
          <p:cNvSpPr>
            <a:spLocks noGrp="1"/>
          </p:cNvSpPr>
          <p:nvPr>
            <p:ph type="subTitle" idx="1"/>
          </p:nvPr>
        </p:nvSpPr>
        <p:spPr>
          <a:xfrm>
            <a:off x="1981200" y="4213380"/>
            <a:ext cx="8229600" cy="1208314"/>
          </a:xfrm>
        </p:spPr>
        <p:txBody>
          <a:bodyPr>
            <a:normAutofit/>
          </a:bodyPr>
          <a:lstStyle>
            <a:lvl1pPr marL="0" indent="0" algn="ctr">
              <a:spcBef>
                <a:spcPts val="1200"/>
              </a:spcBef>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8833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32A7D7-D560-4C43-B6F2-A7996CE5C9B9}" type="datetimeFigureOut">
              <a:rPr lang="en-US" smtClean="0"/>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315387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9666415" y="365125"/>
            <a:ext cx="1234440" cy="5811838"/>
          </a:xfrm>
        </p:spPr>
        <p:txBody>
          <a:bodyPr vert="eaVert"/>
          <a:lstStyle>
            <a:lvl1pPr>
              <a:defRPr/>
            </a:lvl1pPr>
          </a:lstStyle>
          <a:p>
            <a:r>
              <a:rPr lang="en-US" dirty="0"/>
              <a:t>Click to edit </a:t>
            </a:r>
            <a:br>
              <a:rPr lang="en-US" dirty="0"/>
            </a:br>
            <a:r>
              <a:rPr lang="en-US" dirty="0"/>
              <a:t>Master title style</a:t>
            </a:r>
          </a:p>
        </p:txBody>
      </p:sp>
      <p:sp>
        <p:nvSpPr>
          <p:cNvPr id="3" name="Vertical Text Placeholder 2"/>
          <p:cNvSpPr>
            <a:spLocks noGrp="1"/>
          </p:cNvSpPr>
          <p:nvPr>
            <p:ph type="body" orient="vert" idx="1"/>
          </p:nvPr>
        </p:nvSpPr>
        <p:spPr>
          <a:xfrm>
            <a:off x="1295399" y="365125"/>
            <a:ext cx="799147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32A7D7-D560-4C43-B6F2-A7996CE5C9B9}" type="datetimeFigureOut">
              <a:rPr lang="en-US" smtClean="0"/>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1908706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32A7D7-D560-4C43-B6F2-A7996CE5C9B9}" type="datetimeFigureOut">
              <a:rPr lang="en-US" smtClean="0"/>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1124243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6492332"/>
            <a:ext cx="12188952" cy="365668"/>
          </a:xfrm>
          <a:prstGeom prst="rect">
            <a:avLst/>
          </a:prstGeom>
        </p:spPr>
      </p:pic>
      <p:sp>
        <p:nvSpPr>
          <p:cNvPr id="2" name="Title 1"/>
          <p:cNvSpPr>
            <a:spLocks noGrp="1"/>
          </p:cNvSpPr>
          <p:nvPr>
            <p:ph type="title"/>
          </p:nvPr>
        </p:nvSpPr>
        <p:spPr>
          <a:xfrm>
            <a:off x="1981200" y="1764094"/>
            <a:ext cx="8229600" cy="2309327"/>
          </a:xfrm>
        </p:spPr>
        <p:txBody>
          <a:bodyPr anchor="b">
            <a:normAutofit/>
          </a:bodyPr>
          <a:lstStyle>
            <a:lvl1pPr algn="ctr">
              <a:defRPr sz="4800"/>
            </a:lvl1pPr>
          </a:lstStyle>
          <a:p>
            <a:r>
              <a:rPr lang="en-US"/>
              <a:t>Click to edit Master title style</a:t>
            </a:r>
          </a:p>
        </p:txBody>
      </p:sp>
      <p:sp>
        <p:nvSpPr>
          <p:cNvPr id="3" name="Text Placeholder 2"/>
          <p:cNvSpPr>
            <a:spLocks noGrp="1"/>
          </p:cNvSpPr>
          <p:nvPr>
            <p:ph type="body" idx="1"/>
          </p:nvPr>
        </p:nvSpPr>
        <p:spPr>
          <a:xfrm>
            <a:off x="1981200" y="4213380"/>
            <a:ext cx="8229600" cy="1208314"/>
          </a:xfrm>
        </p:spPr>
        <p:txBody>
          <a:bodyPr/>
          <a:lstStyle>
            <a:lvl1pPr marL="0" indent="0" algn="ctr">
              <a:spcBef>
                <a:spcPts val="1200"/>
              </a:spcBef>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809182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43100"/>
            <a:ext cx="4572000" cy="42338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24600" y="1943100"/>
            <a:ext cx="4572000" cy="42338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32A7D7-D560-4C43-B6F2-A7996CE5C9B9}" type="datetimeFigureOut">
              <a:rPr lang="en-US" smtClean="0"/>
              <a:t>10/22/2017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1290471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8448" y="1776066"/>
            <a:ext cx="4572000" cy="722280"/>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8448" y="2565919"/>
            <a:ext cx="4572000" cy="36062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27648" y="1776066"/>
            <a:ext cx="4572000" cy="722280"/>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7648" y="2565919"/>
            <a:ext cx="4572000" cy="36062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32A7D7-D560-4C43-B6F2-A7996CE5C9B9}" type="datetimeFigureOut">
              <a:rPr lang="en-US" smtClean="0"/>
              <a:t>10/22/2017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3803005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32A7D7-D560-4C43-B6F2-A7996CE5C9B9}" type="datetimeFigureOut">
              <a:rPr lang="en-US" smtClean="0"/>
              <a:t>10/22/2017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3704429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32A7D7-D560-4C43-B6F2-A7996CE5C9B9}" type="datetimeFigureOut">
              <a:rPr lang="en-US" smtClean="0"/>
              <a:t>10/22/2017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2660766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2648" y="1981200"/>
            <a:ext cx="4114800" cy="18288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1600" y="685800"/>
            <a:ext cx="640080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0" y="3943441"/>
            <a:ext cx="4114800" cy="18288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32A7D7-D560-4C43-B6F2-A7996CE5C9B9}" type="datetimeFigureOut">
              <a:rPr lang="en-US" smtClean="0"/>
              <a:t>10/22/2017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40866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648" y="1984248"/>
            <a:ext cx="4114800" cy="18288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797419" y="457200"/>
            <a:ext cx="5943600" cy="5943600"/>
          </a:xfrm>
        </p:spPr>
        <p:txBody>
          <a:bodyPr>
            <a:norm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12648" y="3941064"/>
            <a:ext cx="4114800" cy="182880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31621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365125"/>
            <a:ext cx="9601200" cy="1235075"/>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295400" y="1943100"/>
            <a:ext cx="96012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01741" y="6397368"/>
            <a:ext cx="1147665" cy="233266"/>
          </a:xfrm>
          <a:prstGeom prst="rect">
            <a:avLst/>
          </a:prstGeom>
        </p:spPr>
        <p:txBody>
          <a:bodyPr vert="horz" lIns="91440" tIns="45720" rIns="91440" bIns="45720" rtlCol="0" anchor="ctr"/>
          <a:lstStyle>
            <a:lvl1pPr algn="r">
              <a:defRPr sz="800">
                <a:solidFill>
                  <a:schemeClr val="tx1"/>
                </a:solidFill>
              </a:defRPr>
            </a:lvl1pPr>
          </a:lstStyle>
          <a:p>
            <a:fld id="{A732A7D7-D560-4C43-B6F2-A7996CE5C9B9}" type="datetimeFigureOut">
              <a:rPr lang="en-US" smtClean="0"/>
              <a:pPr/>
              <a:t>10/22/2017</a:t>
            </a:fld>
            <a:endParaRPr lang="en-US"/>
          </a:p>
        </p:txBody>
      </p:sp>
      <p:sp>
        <p:nvSpPr>
          <p:cNvPr id="5" name="Footer Placeholder 4"/>
          <p:cNvSpPr>
            <a:spLocks noGrp="1"/>
          </p:cNvSpPr>
          <p:nvPr>
            <p:ph type="ftr" sz="quarter" idx="3"/>
          </p:nvPr>
        </p:nvSpPr>
        <p:spPr>
          <a:xfrm>
            <a:off x="1295400" y="6397368"/>
            <a:ext cx="4800600" cy="233266"/>
          </a:xfrm>
          <a:prstGeom prst="rect">
            <a:avLst/>
          </a:prstGeom>
        </p:spPr>
        <p:txBody>
          <a:bodyPr vert="horz" lIns="91440" tIns="45720" rIns="91440" bIns="45720" rtlCol="0" anchor="ctr"/>
          <a:lstStyle>
            <a:lvl1pPr algn="l">
              <a:defRPr sz="800">
                <a:solidFill>
                  <a:schemeClr val="tx1"/>
                </a:solidFill>
              </a:defRPr>
            </a:lvl1pPr>
          </a:lstStyle>
          <a:p>
            <a:endParaRPr lang="en-US" dirty="0"/>
          </a:p>
        </p:txBody>
      </p:sp>
      <p:sp>
        <p:nvSpPr>
          <p:cNvPr id="6" name="Slide Number Placeholder 5"/>
          <p:cNvSpPr>
            <a:spLocks noGrp="1"/>
          </p:cNvSpPr>
          <p:nvPr>
            <p:ph type="sldNum" sz="quarter" idx="4"/>
          </p:nvPr>
        </p:nvSpPr>
        <p:spPr>
          <a:xfrm>
            <a:off x="9797142" y="6397368"/>
            <a:ext cx="1099457" cy="233266"/>
          </a:xfrm>
          <a:prstGeom prst="rect">
            <a:avLst/>
          </a:prstGeom>
        </p:spPr>
        <p:txBody>
          <a:bodyPr vert="horz" lIns="91440" tIns="45720" rIns="91440" bIns="45720" rtlCol="0" anchor="ctr"/>
          <a:lstStyle>
            <a:lvl1pPr algn="r">
              <a:defRPr sz="800">
                <a:solidFill>
                  <a:schemeClr val="tx1"/>
                </a:solidFill>
              </a:defRPr>
            </a:lvl1pPr>
          </a:lstStyle>
          <a:p>
            <a:fld id="{8E41E28F-C526-4978-8D63-D21257ECD59D}" type="slidenum">
              <a:rPr lang="en-US" smtClean="0"/>
              <a:pPr/>
              <a:t>‹#›</a:t>
            </a:fld>
            <a:endParaRPr lang="en-US"/>
          </a:p>
        </p:txBody>
      </p:sp>
    </p:spTree>
    <p:extLst>
      <p:ext uri="{BB962C8B-B14F-4D97-AF65-F5344CB8AC3E}">
        <p14:creationId xmlns:p14="http://schemas.microsoft.com/office/powerpoint/2010/main" val="554194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1724F8-8E80-4ADA-B223-B75244ED2016}"/>
              </a:ext>
            </a:extLst>
          </p:cNvPr>
          <p:cNvPicPr>
            <a:picLocks noChangeAspect="1"/>
          </p:cNvPicPr>
          <p:nvPr/>
        </p:nvPicPr>
        <p:blipFill>
          <a:blip r:embed="rId2"/>
          <a:stretch>
            <a:fillRect/>
          </a:stretch>
        </p:blipFill>
        <p:spPr>
          <a:xfrm>
            <a:off x="1524000" y="79512"/>
            <a:ext cx="9144000" cy="6858000"/>
          </a:xfrm>
          <a:prstGeom prst="rect">
            <a:avLst/>
          </a:prstGeom>
        </p:spPr>
      </p:pic>
      <p:sp>
        <p:nvSpPr>
          <p:cNvPr id="2" name="Title 1">
            <a:extLst>
              <a:ext uri="{FF2B5EF4-FFF2-40B4-BE49-F238E27FC236}">
                <a16:creationId xmlns:a16="http://schemas.microsoft.com/office/drawing/2014/main" id="{50E76DFE-A6A7-43A2-8108-1C70715205F9}"/>
              </a:ext>
            </a:extLst>
          </p:cNvPr>
          <p:cNvSpPr>
            <a:spLocks noGrp="1"/>
          </p:cNvSpPr>
          <p:nvPr>
            <p:ph type="ctrTitle"/>
          </p:nvPr>
        </p:nvSpPr>
        <p:spPr>
          <a:xfrm>
            <a:off x="1224117" y="3727305"/>
            <a:ext cx="4209268" cy="3022856"/>
          </a:xfrm>
        </p:spPr>
        <p:txBody>
          <a:bodyPr>
            <a:normAutofit/>
          </a:bodyPr>
          <a:lstStyle/>
          <a:p>
            <a:r>
              <a:rPr lang="en-TT" sz="3600" b="1" u="sng" dirty="0">
                <a:latin typeface="Algerian" panose="04020705040A02060702" pitchFamily="82" charset="0"/>
              </a:rPr>
              <a:t>OBSERVATION POST-OP</a:t>
            </a:r>
            <a:br>
              <a:rPr lang="en-TT" sz="3000" b="1" u="sng" dirty="0">
                <a:latin typeface="Algerian" panose="04020705040A02060702" pitchFamily="82" charset="0"/>
              </a:rPr>
            </a:br>
            <a:r>
              <a:rPr lang="en-TT" sz="3000" b="1" u="sng" dirty="0">
                <a:latin typeface="Algerian" panose="04020705040A02060702" pitchFamily="82" charset="0"/>
              </a:rPr>
              <a:t>on</a:t>
            </a:r>
            <a:r>
              <a:rPr lang="en-TT" sz="3600" b="1" u="sng" dirty="0">
                <a:latin typeface="Algerian" panose="04020705040A02060702" pitchFamily="82" charset="0"/>
              </a:rPr>
              <a:t> Pinky</a:t>
            </a:r>
            <a:br>
              <a:rPr lang="en-TT" sz="3000" dirty="0"/>
            </a:br>
            <a:endParaRPr lang="en-TT" sz="3000" dirty="0"/>
          </a:p>
        </p:txBody>
      </p:sp>
    </p:spTree>
    <p:extLst>
      <p:ext uri="{BB962C8B-B14F-4D97-AF65-F5344CB8AC3E}">
        <p14:creationId xmlns:p14="http://schemas.microsoft.com/office/powerpoint/2010/main" val="339491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0B77919-E0FC-4093-B24A-60B14A7FD286}"/>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0" y="91"/>
            <a:ext cx="12191675" cy="6857817"/>
          </a:xfrm>
          <a:prstGeom prst="rect">
            <a:avLst/>
          </a:prstGeom>
        </p:spPr>
      </p:pic>
      <p:sp>
        <p:nvSpPr>
          <p:cNvPr id="3" name="Title 2">
            <a:extLst>
              <a:ext uri="{FF2B5EF4-FFF2-40B4-BE49-F238E27FC236}">
                <a16:creationId xmlns:a16="http://schemas.microsoft.com/office/drawing/2014/main" id="{2CC1AAB8-2A83-4F4B-A4CF-31CFCF9AA2AF}"/>
              </a:ext>
            </a:extLst>
          </p:cNvPr>
          <p:cNvSpPr>
            <a:spLocks noGrp="1"/>
          </p:cNvSpPr>
          <p:nvPr>
            <p:ph type="title"/>
          </p:nvPr>
        </p:nvSpPr>
        <p:spPr>
          <a:xfrm>
            <a:off x="1650936" y="1963918"/>
            <a:ext cx="2659895" cy="2268559"/>
          </a:xfrm>
        </p:spPr>
        <p:txBody>
          <a:bodyPr vert="horz" lIns="91440" tIns="45720" rIns="91440" bIns="45720" rtlCol="0" anchor="t">
            <a:normAutofit/>
          </a:bodyPr>
          <a:lstStyle/>
          <a:p>
            <a:pPr algn="r"/>
            <a:r>
              <a:rPr lang="en-US" dirty="0"/>
              <a:t>Pinky 3 day post op</a:t>
            </a:r>
          </a:p>
        </p:txBody>
      </p:sp>
    </p:spTree>
    <p:extLst>
      <p:ext uri="{BB962C8B-B14F-4D97-AF65-F5344CB8AC3E}">
        <p14:creationId xmlns:p14="http://schemas.microsoft.com/office/powerpoint/2010/main" val="393704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CF5EB0-F5BB-42DE-AD07-5E80A53F7A01}"/>
              </a:ext>
            </a:extLst>
          </p:cNvPr>
          <p:cNvSpPr>
            <a:spLocks noGrp="1"/>
          </p:cNvSpPr>
          <p:nvPr>
            <p:ph type="title"/>
          </p:nvPr>
        </p:nvSpPr>
        <p:spPr>
          <a:xfrm>
            <a:off x="291548" y="649030"/>
            <a:ext cx="4724646" cy="1077229"/>
          </a:xfrm>
        </p:spPr>
        <p:txBody>
          <a:bodyPr vert="horz" lIns="91440" tIns="45720" rIns="91440" bIns="45720" rtlCol="0" anchor="t">
            <a:normAutofit/>
          </a:bodyPr>
          <a:lstStyle/>
          <a:p>
            <a:r>
              <a:rPr lang="en-US" sz="3400" dirty="0"/>
              <a:t>Pinky immediately after surgery</a:t>
            </a:r>
          </a:p>
        </p:txBody>
      </p:sp>
      <p:sp>
        <p:nvSpPr>
          <p:cNvPr id="6" name="Text Placeholder 5">
            <a:extLst>
              <a:ext uri="{FF2B5EF4-FFF2-40B4-BE49-F238E27FC236}">
                <a16:creationId xmlns:a16="http://schemas.microsoft.com/office/drawing/2014/main" id="{4A681E05-A5AC-478F-96C7-D6180F146598}"/>
              </a:ext>
            </a:extLst>
          </p:cNvPr>
          <p:cNvSpPr>
            <a:spLocks noGrp="1"/>
          </p:cNvSpPr>
          <p:nvPr>
            <p:ph type="body" sz="half" idx="2"/>
          </p:nvPr>
        </p:nvSpPr>
        <p:spPr>
          <a:xfrm>
            <a:off x="165405" y="2191495"/>
            <a:ext cx="5307742" cy="3997828"/>
          </a:xfrm>
        </p:spPr>
        <p:txBody>
          <a:bodyPr vert="horz" lIns="91440" tIns="45720" rIns="91440" bIns="45720" rtlCol="0" anchor="ctr">
            <a:normAutofit/>
          </a:bodyPr>
          <a:lstStyle/>
          <a:p>
            <a:pPr indent="-338328">
              <a:buFont typeface="Wingdings" panose="05000000000000000000" pitchFamily="2" charset="2"/>
              <a:buChar char="§"/>
            </a:pPr>
            <a:r>
              <a:rPr lang="en-TT" sz="1800" dirty="0"/>
              <a:t>Parameters of Pinky immediately after surgery </a:t>
            </a:r>
          </a:p>
          <a:p>
            <a:pPr indent="-338328">
              <a:buFont typeface="Wingdings" panose="05000000000000000000" pitchFamily="2" charset="2"/>
              <a:buChar char="§"/>
            </a:pPr>
            <a:r>
              <a:rPr lang="en-TT" sz="1800" dirty="0"/>
              <a:t>Temperature:   37.2°C</a:t>
            </a:r>
          </a:p>
          <a:p>
            <a:pPr indent="-338328">
              <a:buFont typeface="Wingdings" panose="05000000000000000000" pitchFamily="2" charset="2"/>
              <a:buChar char="§"/>
            </a:pPr>
            <a:r>
              <a:rPr lang="en-TT" sz="1800" dirty="0"/>
              <a:t>Pulse	:             94 beats/min</a:t>
            </a:r>
          </a:p>
          <a:p>
            <a:pPr indent="-338328">
              <a:buFont typeface="Wingdings" panose="05000000000000000000" pitchFamily="2" charset="2"/>
              <a:buChar char="§"/>
            </a:pPr>
            <a:r>
              <a:rPr lang="en-TT" sz="1800" dirty="0"/>
              <a:t>Respiration:    40 breaths/min</a:t>
            </a:r>
          </a:p>
          <a:p>
            <a:pPr indent="-338328">
              <a:buFont typeface="Wingdings" panose="05000000000000000000" pitchFamily="2" charset="2"/>
              <a:buChar char="§"/>
            </a:pPr>
            <a:endParaRPr lang="en-US" sz="1800" dirty="0"/>
          </a:p>
        </p:txBody>
      </p:sp>
      <p:pic>
        <p:nvPicPr>
          <p:cNvPr id="3" name="Picture 2">
            <a:extLst>
              <a:ext uri="{FF2B5EF4-FFF2-40B4-BE49-F238E27FC236}">
                <a16:creationId xmlns:a16="http://schemas.microsoft.com/office/drawing/2014/main" id="{2A5AF682-2BEB-4ED4-98FA-64618BEF74DD}"/>
              </a:ext>
            </a:extLst>
          </p:cNvPr>
          <p:cNvPicPr>
            <a:picLocks noChangeAspect="1"/>
          </p:cNvPicPr>
          <p:nvPr/>
        </p:nvPicPr>
        <p:blipFill>
          <a:blip r:embed="rId2"/>
          <a:stretch>
            <a:fillRect/>
          </a:stretch>
        </p:blipFill>
        <p:spPr>
          <a:xfrm rot="5400000">
            <a:off x="7485533" y="-140680"/>
            <a:ext cx="2839439" cy="4664351"/>
          </a:xfrm>
          <a:prstGeom prst="rect">
            <a:avLst/>
          </a:prstGeom>
        </p:spPr>
      </p:pic>
    </p:spTree>
    <p:extLst>
      <p:ext uri="{BB962C8B-B14F-4D97-AF65-F5344CB8AC3E}">
        <p14:creationId xmlns:p14="http://schemas.microsoft.com/office/powerpoint/2010/main" val="3722937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D850C5-5917-42D2-BDF8-5CC553D25D1C}"/>
              </a:ext>
            </a:extLst>
          </p:cNvPr>
          <p:cNvSpPr>
            <a:spLocks noGrp="1"/>
          </p:cNvSpPr>
          <p:nvPr>
            <p:ph type="title"/>
          </p:nvPr>
        </p:nvSpPr>
        <p:spPr>
          <a:xfrm>
            <a:off x="2122547" y="169212"/>
            <a:ext cx="7827633" cy="771693"/>
          </a:xfrm>
        </p:spPr>
        <p:txBody>
          <a:bodyPr>
            <a:normAutofit/>
          </a:bodyPr>
          <a:lstStyle/>
          <a:p>
            <a:pPr algn="ctr"/>
            <a:r>
              <a:rPr lang="en-TT" b="1" u="sng" dirty="0">
                <a:latin typeface="Algerian" panose="04020705040A02060702" pitchFamily="82" charset="0"/>
              </a:rPr>
              <a:t>Treatment post-op</a:t>
            </a:r>
            <a:endParaRPr lang="en-TT" dirty="0">
              <a:latin typeface="Algerian" panose="04020705040A02060702" pitchFamily="82" charset="0"/>
            </a:endParaRPr>
          </a:p>
        </p:txBody>
      </p:sp>
      <p:sp>
        <p:nvSpPr>
          <p:cNvPr id="6" name="Text Placeholder 5">
            <a:extLst>
              <a:ext uri="{FF2B5EF4-FFF2-40B4-BE49-F238E27FC236}">
                <a16:creationId xmlns:a16="http://schemas.microsoft.com/office/drawing/2014/main" id="{AAA4AB7B-8CCB-49B0-BEA5-A99192C54570}"/>
              </a:ext>
            </a:extLst>
          </p:cNvPr>
          <p:cNvSpPr>
            <a:spLocks noGrp="1"/>
          </p:cNvSpPr>
          <p:nvPr>
            <p:ph type="body" idx="1"/>
          </p:nvPr>
        </p:nvSpPr>
        <p:spPr>
          <a:xfrm>
            <a:off x="357810" y="1431233"/>
            <a:ext cx="11039060" cy="4861113"/>
          </a:xfrm>
        </p:spPr>
        <p:txBody>
          <a:bodyPr>
            <a:normAutofit/>
          </a:bodyPr>
          <a:lstStyle/>
          <a:p>
            <a:pPr algn="l"/>
            <a:r>
              <a:rPr lang="en-TT" dirty="0"/>
              <a:t>1. For the next 7 days the pig will be assessed by a distance exam and physical exam. </a:t>
            </a:r>
          </a:p>
          <a:p>
            <a:pPr marL="536575" indent="-285750" algn="l">
              <a:buFont typeface="Wingdings" panose="05000000000000000000" pitchFamily="2" charset="2"/>
              <a:buChar char="Ø"/>
            </a:pPr>
            <a:r>
              <a:rPr lang="en-TT" dirty="0"/>
              <a:t>Heart rate, Breathing rate and Temperature, Mucous membrane colour, Capillary refill time, Rumen contractions, Hydration level, Faeces appearance and quantity, Appetite and Activity/Demeanour will be monitored.</a:t>
            </a:r>
          </a:p>
          <a:p>
            <a:pPr marL="536575" indent="-285750" algn="l">
              <a:buFont typeface="Wingdings" panose="05000000000000000000" pitchFamily="2" charset="2"/>
              <a:buChar char="Ø"/>
            </a:pPr>
            <a:r>
              <a:rPr lang="en-TT" dirty="0"/>
              <a:t>The incision site would be monitored for signs of Pain upon touch, Fly strike, Discharges, Haemorrhage, Swelling and Abnormal heat/coldness.</a:t>
            </a:r>
          </a:p>
          <a:p>
            <a:pPr marL="536575" indent="-285750" algn="l">
              <a:buFont typeface="Wingdings" panose="05000000000000000000" pitchFamily="2" charset="2"/>
              <a:buChar char="Ø"/>
            </a:pPr>
            <a:r>
              <a:rPr lang="en-TT" dirty="0"/>
              <a:t>Tetravet aerosol (topical antibiotic) and Larvicid aerosol (larvicide repellent) would be applied daily.</a:t>
            </a:r>
          </a:p>
          <a:p>
            <a:pPr marL="536575" indent="-285750" algn="l">
              <a:buFont typeface="Wingdings" panose="05000000000000000000" pitchFamily="2" charset="2"/>
              <a:buChar char="Ø"/>
            </a:pPr>
            <a:r>
              <a:rPr lang="en-TT" dirty="0"/>
              <a:t>The SOAP form would be updated daily. </a:t>
            </a:r>
          </a:p>
          <a:p>
            <a:pPr algn="l"/>
            <a:endParaRPr lang="en-TT" dirty="0"/>
          </a:p>
          <a:p>
            <a:pPr algn="l"/>
            <a:r>
              <a:rPr lang="en-TT" dirty="0"/>
              <a:t>2. Administer Penicillin-Streptomycin as before every 3 days for 2 doses/times.</a:t>
            </a:r>
          </a:p>
        </p:txBody>
      </p:sp>
    </p:spTree>
    <p:extLst>
      <p:ext uri="{BB962C8B-B14F-4D97-AF65-F5344CB8AC3E}">
        <p14:creationId xmlns:p14="http://schemas.microsoft.com/office/powerpoint/2010/main" val="2214761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n empty bottle on a counter&#10;&#10;Description generated with high confidence">
            <a:extLst>
              <a:ext uri="{FF2B5EF4-FFF2-40B4-BE49-F238E27FC236}">
                <a16:creationId xmlns:a16="http://schemas.microsoft.com/office/drawing/2014/main" id="{B10CD3D1-F034-4540-90B2-82CE67C9E77C}"/>
              </a:ext>
            </a:extLst>
          </p:cNvPr>
          <p:cNvPicPr>
            <a:picLocks noChangeAspect="1"/>
          </p:cNvPicPr>
          <p:nvPr/>
        </p:nvPicPr>
        <p:blipFill rotWithShape="1">
          <a:blip r:embed="rId2"/>
          <a:srcRect t="6662" r="-4" b="-4"/>
          <a:stretch/>
        </p:blipFill>
        <p:spPr>
          <a:xfrm>
            <a:off x="6190637" y="1508121"/>
            <a:ext cx="4818974" cy="3373468"/>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 name="Title 2">
            <a:extLst>
              <a:ext uri="{FF2B5EF4-FFF2-40B4-BE49-F238E27FC236}">
                <a16:creationId xmlns:a16="http://schemas.microsoft.com/office/drawing/2014/main" id="{E022CD38-63CB-4382-936F-C4455127BF23}"/>
              </a:ext>
            </a:extLst>
          </p:cNvPr>
          <p:cNvSpPr>
            <a:spLocks noGrp="1"/>
          </p:cNvSpPr>
          <p:nvPr>
            <p:ph type="title"/>
          </p:nvPr>
        </p:nvSpPr>
        <p:spPr>
          <a:xfrm>
            <a:off x="697594" y="543012"/>
            <a:ext cx="8608037" cy="1077229"/>
          </a:xfrm>
        </p:spPr>
        <p:txBody>
          <a:bodyPr vert="horz" lIns="91440" tIns="45720" rIns="91440" bIns="45720" rtlCol="0" anchor="t">
            <a:normAutofit/>
          </a:bodyPr>
          <a:lstStyle/>
          <a:p>
            <a:r>
              <a:rPr lang="en-US" sz="3400" dirty="0"/>
              <a:t>Sprays used after surgery</a:t>
            </a:r>
          </a:p>
        </p:txBody>
      </p:sp>
      <p:sp>
        <p:nvSpPr>
          <p:cNvPr id="4" name="Text Placeholder 3">
            <a:extLst>
              <a:ext uri="{FF2B5EF4-FFF2-40B4-BE49-F238E27FC236}">
                <a16:creationId xmlns:a16="http://schemas.microsoft.com/office/drawing/2014/main" id="{590F6EC3-080B-4D49-A22E-4982AD8DC5A1}"/>
              </a:ext>
            </a:extLst>
          </p:cNvPr>
          <p:cNvSpPr>
            <a:spLocks noGrp="1"/>
          </p:cNvSpPr>
          <p:nvPr>
            <p:ph type="body" sz="half" idx="2"/>
          </p:nvPr>
        </p:nvSpPr>
        <p:spPr>
          <a:xfrm>
            <a:off x="159027" y="1325217"/>
            <a:ext cx="5115338" cy="3968416"/>
          </a:xfrm>
        </p:spPr>
        <p:txBody>
          <a:bodyPr vert="horz" lIns="91440" tIns="45720" rIns="91440" bIns="45720" rtlCol="0" anchor="ctr">
            <a:normAutofit/>
          </a:bodyPr>
          <a:lstStyle/>
          <a:p>
            <a:r>
              <a:rPr lang="en-TT" sz="1600" dirty="0"/>
              <a:t>1. </a:t>
            </a:r>
            <a:r>
              <a:rPr lang="en-TT" sz="1800" dirty="0"/>
              <a:t>Antibiotic spray was applied directly to the wound; Tetravet</a:t>
            </a:r>
          </a:p>
          <a:p>
            <a:pPr>
              <a:lnSpc>
                <a:spcPct val="100000"/>
              </a:lnSpc>
            </a:pPr>
            <a:r>
              <a:rPr lang="en-TT" sz="1800" dirty="0"/>
              <a:t>2. Aluminium powder barrier was applied directly to the wound; </a:t>
            </a:r>
            <a:r>
              <a:rPr lang="en-TT" sz="1800" dirty="0" err="1"/>
              <a:t>Alu</a:t>
            </a:r>
            <a:r>
              <a:rPr lang="en-TT" sz="1800" dirty="0"/>
              <a:t> spray</a:t>
            </a:r>
          </a:p>
          <a:p>
            <a:r>
              <a:rPr lang="en-TT" sz="1800" dirty="0"/>
              <a:t>3. Larvicide/Screw worm spray was applied around the wound; </a:t>
            </a:r>
            <a:r>
              <a:rPr lang="en-TT" sz="1800" dirty="0" err="1"/>
              <a:t>Metabicheras</a:t>
            </a:r>
            <a:r>
              <a:rPr lang="en-TT" sz="1800" dirty="0"/>
              <a:t> fort dodge</a:t>
            </a:r>
          </a:p>
          <a:p>
            <a:pPr indent="-338328">
              <a:buFont typeface="Wingdings" panose="05000000000000000000" pitchFamily="2" charset="2"/>
              <a:buChar char="§"/>
            </a:pPr>
            <a:endParaRPr lang="en-US" sz="1600" dirty="0"/>
          </a:p>
        </p:txBody>
      </p:sp>
    </p:spTree>
    <p:extLst>
      <p:ext uri="{BB962C8B-B14F-4D97-AF65-F5344CB8AC3E}">
        <p14:creationId xmlns:p14="http://schemas.microsoft.com/office/powerpoint/2010/main" val="1326347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D9027D-5917-4ADB-9B42-CD696E922F7A}"/>
              </a:ext>
            </a:extLst>
          </p:cNvPr>
          <p:cNvSpPr>
            <a:spLocks noGrp="1"/>
          </p:cNvSpPr>
          <p:nvPr>
            <p:ph type="title"/>
          </p:nvPr>
        </p:nvSpPr>
        <p:spPr>
          <a:xfrm>
            <a:off x="2040834" y="-424070"/>
            <a:ext cx="7952267" cy="1424746"/>
          </a:xfrm>
        </p:spPr>
        <p:txBody>
          <a:bodyPr/>
          <a:lstStyle/>
          <a:p>
            <a:pPr algn="ctr"/>
            <a:r>
              <a:rPr lang="en-TT" dirty="0">
                <a:latin typeface="Algerian" panose="04020705040A02060702" pitchFamily="82" charset="0"/>
              </a:rPr>
              <a:t>Day 1 Post Operation</a:t>
            </a:r>
          </a:p>
        </p:txBody>
      </p:sp>
      <p:sp>
        <p:nvSpPr>
          <p:cNvPr id="6" name="Text Placeholder 5">
            <a:extLst>
              <a:ext uri="{FF2B5EF4-FFF2-40B4-BE49-F238E27FC236}">
                <a16:creationId xmlns:a16="http://schemas.microsoft.com/office/drawing/2014/main" id="{CF1C628F-E2E1-4180-9668-99AEA75209F7}"/>
              </a:ext>
            </a:extLst>
          </p:cNvPr>
          <p:cNvSpPr>
            <a:spLocks noGrp="1"/>
          </p:cNvSpPr>
          <p:nvPr>
            <p:ph type="body" idx="1"/>
          </p:nvPr>
        </p:nvSpPr>
        <p:spPr>
          <a:xfrm>
            <a:off x="834887" y="1000677"/>
            <a:ext cx="10195970" cy="5857324"/>
          </a:xfrm>
        </p:spPr>
        <p:txBody>
          <a:bodyPr>
            <a:normAutofit fontScale="70000" lnSpcReduction="20000"/>
          </a:bodyPr>
          <a:lstStyle/>
          <a:p>
            <a:pPr algn="l">
              <a:lnSpc>
                <a:spcPct val="107000"/>
              </a:lnSpc>
              <a:spcAft>
                <a:spcPts val="800"/>
              </a:spcAft>
            </a:pPr>
            <a:r>
              <a:rPr lang="en-TT" dirty="0">
                <a:latin typeface="Book Antiqua" panose="02040602050305030304" pitchFamily="18" charset="0"/>
                <a:ea typeface="Book Antiqua" panose="02040602050305030304" pitchFamily="18" charset="0"/>
                <a:cs typeface="Times New Roman" panose="02020603050405020304" pitchFamily="18" charset="0"/>
              </a:rPr>
              <a:t>Upon distance examinations of Pinky appeared bright, alert and responsive with normal parameters.</a:t>
            </a:r>
          </a:p>
          <a:p>
            <a:pPr algn="l">
              <a:lnSpc>
                <a:spcPct val="107000"/>
              </a:lnSpc>
              <a:spcAft>
                <a:spcPts val="800"/>
              </a:spcAft>
            </a:pPr>
            <a:r>
              <a:rPr lang="en-TT" dirty="0">
                <a:latin typeface="Book Antiqua" panose="02040602050305030304" pitchFamily="18" charset="0"/>
                <a:ea typeface="Book Antiqua" panose="02040602050305030304" pitchFamily="18" charset="0"/>
                <a:cs typeface="Times New Roman" panose="02020603050405020304" pitchFamily="18" charset="0"/>
              </a:rPr>
              <a:t>Parameters of pig 1 day Post Op:</a:t>
            </a:r>
          </a:p>
          <a:p>
            <a:pPr marL="285750" indent="-285750" algn="l">
              <a:lnSpc>
                <a:spcPct val="107000"/>
              </a:lnSpc>
              <a:spcAft>
                <a:spcPts val="800"/>
              </a:spcAft>
              <a:buFont typeface="Wingdings" panose="05000000000000000000" pitchFamily="2" charset="2"/>
              <a:buChar char="v"/>
            </a:pPr>
            <a:r>
              <a:rPr lang="en-TT" dirty="0">
                <a:latin typeface="Book Antiqua" panose="02040602050305030304" pitchFamily="18" charset="0"/>
                <a:ea typeface="Book Antiqua" panose="02040602050305030304" pitchFamily="18" charset="0"/>
                <a:cs typeface="Times New Roman" panose="02020603050405020304" pitchFamily="18" charset="0"/>
              </a:rPr>
              <a:t>Temperature:  37.2°C</a:t>
            </a:r>
          </a:p>
          <a:p>
            <a:pPr marL="285750" indent="-285750" algn="l">
              <a:lnSpc>
                <a:spcPct val="107000"/>
              </a:lnSpc>
              <a:spcAft>
                <a:spcPts val="800"/>
              </a:spcAft>
              <a:buFont typeface="Wingdings" panose="05000000000000000000" pitchFamily="2" charset="2"/>
              <a:buChar char="v"/>
            </a:pPr>
            <a:r>
              <a:rPr lang="en-TT" dirty="0">
                <a:latin typeface="Book Antiqua" panose="02040602050305030304" pitchFamily="18" charset="0"/>
                <a:ea typeface="Book Antiqua" panose="02040602050305030304" pitchFamily="18" charset="0"/>
                <a:cs typeface="Times New Roman" panose="02020603050405020304" pitchFamily="18" charset="0"/>
              </a:rPr>
              <a:t>Pulse:               94 beats/min</a:t>
            </a:r>
          </a:p>
          <a:p>
            <a:pPr marL="285750" indent="-285750" algn="l">
              <a:lnSpc>
                <a:spcPct val="107000"/>
              </a:lnSpc>
              <a:spcAft>
                <a:spcPts val="800"/>
              </a:spcAft>
              <a:buFont typeface="Wingdings" panose="05000000000000000000" pitchFamily="2" charset="2"/>
              <a:buChar char="v"/>
            </a:pPr>
            <a:r>
              <a:rPr lang="en-TT" dirty="0">
                <a:latin typeface="Book Antiqua" panose="02040602050305030304" pitchFamily="18" charset="0"/>
                <a:ea typeface="Book Antiqua" panose="02040602050305030304" pitchFamily="18" charset="0"/>
                <a:cs typeface="Times New Roman" panose="02020603050405020304" pitchFamily="18" charset="0"/>
              </a:rPr>
              <a:t>Respiration     40 breaths/min</a:t>
            </a:r>
          </a:p>
          <a:p>
            <a:pPr algn="l">
              <a:lnSpc>
                <a:spcPct val="107000"/>
              </a:lnSpc>
              <a:spcAft>
                <a:spcPts val="800"/>
              </a:spcAft>
            </a:pPr>
            <a:r>
              <a:rPr lang="en-TT" dirty="0">
                <a:latin typeface="Book Antiqua" panose="02040602050305030304" pitchFamily="18" charset="0"/>
                <a:ea typeface="Book Antiqua" panose="02040602050305030304" pitchFamily="18" charset="0"/>
                <a:cs typeface="Times New Roman" panose="02020603050405020304" pitchFamily="18" charset="0"/>
              </a:rPr>
              <a:t> </a:t>
            </a:r>
          </a:p>
          <a:p>
            <a:pPr marL="285750" indent="-285750" algn="l">
              <a:lnSpc>
                <a:spcPct val="107000"/>
              </a:lnSpc>
              <a:spcAft>
                <a:spcPts val="800"/>
              </a:spcAft>
              <a:buFont typeface="Wingdings" panose="05000000000000000000" pitchFamily="2" charset="2"/>
              <a:buChar char="Ø"/>
            </a:pPr>
            <a:r>
              <a:rPr lang="en-TT" dirty="0">
                <a:latin typeface="Book Antiqua" panose="02040602050305030304" pitchFamily="18" charset="0"/>
                <a:ea typeface="Book Antiqua" panose="02040602050305030304" pitchFamily="18" charset="0"/>
                <a:cs typeface="Times New Roman" panose="02020603050405020304" pitchFamily="18" charset="0"/>
              </a:rPr>
              <a:t>There was no vocalization which indicated no pain was felt from affected areas.</a:t>
            </a:r>
          </a:p>
          <a:p>
            <a:pPr marL="285750" indent="-285750" algn="l">
              <a:lnSpc>
                <a:spcPct val="107000"/>
              </a:lnSpc>
              <a:spcAft>
                <a:spcPts val="800"/>
              </a:spcAft>
              <a:buFont typeface="Wingdings" panose="05000000000000000000" pitchFamily="2" charset="2"/>
              <a:buChar char="Ø"/>
            </a:pPr>
            <a:r>
              <a:rPr lang="en-TT" dirty="0">
                <a:latin typeface="Book Antiqua" panose="02040602050305030304" pitchFamily="18" charset="0"/>
                <a:ea typeface="Book Antiqua" panose="02040602050305030304" pitchFamily="18" charset="0"/>
                <a:cs typeface="Times New Roman" panose="02020603050405020304" pitchFamily="18" charset="0"/>
              </a:rPr>
              <a:t>There was no abnormal behaviour which indicated the surgical procedure affected the animal negatively. </a:t>
            </a:r>
          </a:p>
          <a:p>
            <a:pPr marL="285750" indent="-285750" algn="l">
              <a:lnSpc>
                <a:spcPct val="107000"/>
              </a:lnSpc>
              <a:spcAft>
                <a:spcPts val="800"/>
              </a:spcAft>
              <a:buFont typeface="Wingdings" panose="05000000000000000000" pitchFamily="2" charset="2"/>
              <a:buChar char="Ø"/>
            </a:pPr>
            <a:r>
              <a:rPr lang="en-TT" dirty="0">
                <a:latin typeface="Book Antiqua" panose="02040602050305030304" pitchFamily="18" charset="0"/>
                <a:ea typeface="Book Antiqua" panose="02040602050305030304" pitchFamily="18" charset="0"/>
                <a:cs typeface="Times New Roman" panose="02020603050405020304" pitchFamily="18" charset="0"/>
              </a:rPr>
              <a:t>There was no haemorrhage or abnormal discharge. There was major swelling at the incision site.</a:t>
            </a:r>
          </a:p>
          <a:p>
            <a:pPr marL="285750" indent="-285750" algn="l">
              <a:lnSpc>
                <a:spcPct val="107000"/>
              </a:lnSpc>
              <a:spcAft>
                <a:spcPts val="800"/>
              </a:spcAft>
              <a:buFont typeface="Wingdings" panose="05000000000000000000" pitchFamily="2" charset="2"/>
              <a:buChar char="Ø"/>
            </a:pPr>
            <a:r>
              <a:rPr lang="en-TT" dirty="0">
                <a:latin typeface="Book Antiqua" panose="02040602050305030304" pitchFamily="18" charset="0"/>
                <a:ea typeface="Book Antiqua" panose="02040602050305030304" pitchFamily="18" charset="0"/>
                <a:cs typeface="Times New Roman" panose="02020603050405020304" pitchFamily="18" charset="0"/>
              </a:rPr>
              <a:t>There were no flies present on or around the surgical site which indicated there was proper post-op management and the screw worm spray worked effectively.</a:t>
            </a:r>
          </a:p>
          <a:p>
            <a:pPr algn="l"/>
            <a:endParaRPr lang="en-TT" dirty="0"/>
          </a:p>
        </p:txBody>
      </p:sp>
    </p:spTree>
    <p:extLst>
      <p:ext uri="{BB962C8B-B14F-4D97-AF65-F5344CB8AC3E}">
        <p14:creationId xmlns:p14="http://schemas.microsoft.com/office/powerpoint/2010/main" val="575872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0D3EDF-50CE-4E32-8372-0706DC35C2BD}"/>
              </a:ext>
            </a:extLst>
          </p:cNvPr>
          <p:cNvSpPr>
            <a:spLocks noGrp="1"/>
          </p:cNvSpPr>
          <p:nvPr>
            <p:ph type="title"/>
          </p:nvPr>
        </p:nvSpPr>
        <p:spPr>
          <a:xfrm>
            <a:off x="1974254" y="5166421"/>
            <a:ext cx="8445357" cy="883524"/>
          </a:xfrm>
        </p:spPr>
        <p:txBody>
          <a:bodyPr vert="horz" lIns="91440" tIns="45720" rIns="91440" bIns="45720" rtlCol="0" anchor="t">
            <a:normAutofit/>
          </a:bodyPr>
          <a:lstStyle/>
          <a:p>
            <a:pPr algn="r"/>
            <a:r>
              <a:rPr lang="en-TT" sz="4800" dirty="0"/>
              <a:t>Wound 1 day post op after spray</a:t>
            </a:r>
            <a:endParaRPr lang="en-US" sz="4800" dirty="0"/>
          </a:p>
        </p:txBody>
      </p:sp>
      <p:pic>
        <p:nvPicPr>
          <p:cNvPr id="11" name="Picture 10" descr="A close up of an animal&#10;&#10;Description generated with high confidence">
            <a:extLst>
              <a:ext uri="{FF2B5EF4-FFF2-40B4-BE49-F238E27FC236}">
                <a16:creationId xmlns:a16="http://schemas.microsoft.com/office/drawing/2014/main" id="{7194E549-05BD-4A9E-8D1C-5607021B0D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5404" y="229736"/>
            <a:ext cx="6890141" cy="3732664"/>
          </a:xfrm>
          <a:prstGeom prst="rect">
            <a:avLst/>
          </a:prstGeom>
        </p:spPr>
      </p:pic>
    </p:spTree>
    <p:extLst>
      <p:ext uri="{BB962C8B-B14F-4D97-AF65-F5344CB8AC3E}">
        <p14:creationId xmlns:p14="http://schemas.microsoft.com/office/powerpoint/2010/main" val="1467964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653085-5453-4065-8927-BCE5BD4FF0DD}"/>
              </a:ext>
            </a:extLst>
          </p:cNvPr>
          <p:cNvSpPr>
            <a:spLocks noGrp="1"/>
          </p:cNvSpPr>
          <p:nvPr>
            <p:ph type="title"/>
          </p:nvPr>
        </p:nvSpPr>
        <p:spPr>
          <a:xfrm>
            <a:off x="1974574" y="1"/>
            <a:ext cx="7956937" cy="980660"/>
          </a:xfrm>
        </p:spPr>
        <p:txBody>
          <a:bodyPr/>
          <a:lstStyle/>
          <a:p>
            <a:pPr algn="ctr"/>
            <a:r>
              <a:rPr lang="en-TT" sz="3200" dirty="0">
                <a:latin typeface="Algerian" panose="04020705040A02060702" pitchFamily="82" charset="0"/>
              </a:rPr>
              <a:t>Day 3 Post Operation</a:t>
            </a:r>
            <a:endParaRPr lang="en-TT" dirty="0"/>
          </a:p>
        </p:txBody>
      </p:sp>
      <p:sp>
        <p:nvSpPr>
          <p:cNvPr id="6" name="Rectangle 5">
            <a:extLst>
              <a:ext uri="{FF2B5EF4-FFF2-40B4-BE49-F238E27FC236}">
                <a16:creationId xmlns:a16="http://schemas.microsoft.com/office/drawing/2014/main" id="{22C99266-2C06-4CBD-B376-6C2948F6B028}"/>
              </a:ext>
            </a:extLst>
          </p:cNvPr>
          <p:cNvSpPr/>
          <p:nvPr/>
        </p:nvSpPr>
        <p:spPr>
          <a:xfrm>
            <a:off x="1007165" y="980660"/>
            <a:ext cx="10255922" cy="6051144"/>
          </a:xfrm>
          <a:prstGeom prst="rect">
            <a:avLst/>
          </a:prstGeom>
        </p:spPr>
        <p:txBody>
          <a:bodyPr wrap="square">
            <a:spAutoFit/>
          </a:bodyPr>
          <a:lstStyle/>
          <a:p>
            <a:pPr lvl="0" defTabSz="914400">
              <a:lnSpc>
                <a:spcPct val="107000"/>
              </a:lnSpc>
              <a:spcBef>
                <a:spcPts val="500"/>
              </a:spcBef>
              <a:spcAft>
                <a:spcPts val="800"/>
              </a:spcAft>
              <a:buClr>
                <a:srgbClr val="A9ACEE"/>
              </a:buClr>
              <a:buSzPct val="90000"/>
            </a:pPr>
            <a:r>
              <a:rPr lang="en-TT" sz="1600" dirty="0">
                <a:solidFill>
                  <a:schemeClr val="accent1"/>
                </a:solidFill>
                <a:latin typeface="Book Antiqua" panose="02040602050305030304" pitchFamily="18" charset="0"/>
                <a:ea typeface="Book Antiqua" panose="02040602050305030304" pitchFamily="18" charset="0"/>
                <a:cs typeface="Times New Roman" panose="02020603050405020304" pitchFamily="18" charset="0"/>
              </a:rPr>
              <a:t>Upon distance examinations of Pinky appeared bright, alert and responsive with normal parameters.</a:t>
            </a:r>
          </a:p>
          <a:p>
            <a:pPr lvl="0" defTabSz="914400">
              <a:lnSpc>
                <a:spcPct val="107000"/>
              </a:lnSpc>
              <a:spcBef>
                <a:spcPts val="500"/>
              </a:spcBef>
              <a:spcAft>
                <a:spcPts val="800"/>
              </a:spcAft>
              <a:buClr>
                <a:srgbClr val="A9ACEE"/>
              </a:buClr>
              <a:buSzPct val="90000"/>
            </a:pPr>
            <a:r>
              <a:rPr lang="en-TT" sz="1600" dirty="0">
                <a:solidFill>
                  <a:schemeClr val="accent1"/>
                </a:solidFill>
                <a:latin typeface="Book Antiqua" panose="02040602050305030304" pitchFamily="18" charset="0"/>
                <a:ea typeface="Book Antiqua" panose="02040602050305030304" pitchFamily="18" charset="0"/>
                <a:cs typeface="Times New Roman" panose="02020603050405020304" pitchFamily="18" charset="0"/>
              </a:rPr>
              <a:t>Parameters of pig day 3 Post Op:</a:t>
            </a:r>
          </a:p>
          <a:p>
            <a:pPr marL="285750" lvl="0" indent="-285750" defTabSz="914400">
              <a:lnSpc>
                <a:spcPct val="107000"/>
              </a:lnSpc>
              <a:spcBef>
                <a:spcPts val="500"/>
              </a:spcBef>
              <a:spcAft>
                <a:spcPts val="800"/>
              </a:spcAft>
              <a:buClr>
                <a:srgbClr val="A9ACEE"/>
              </a:buClr>
              <a:buSzPct val="90000"/>
              <a:buFont typeface="Wingdings" panose="05000000000000000000" pitchFamily="2" charset="2"/>
              <a:buChar char="v"/>
            </a:pPr>
            <a:r>
              <a:rPr lang="en-TT" sz="1600" dirty="0">
                <a:solidFill>
                  <a:schemeClr val="accent1"/>
                </a:solidFill>
                <a:latin typeface="Book Antiqua" panose="02040602050305030304" pitchFamily="18" charset="0"/>
                <a:ea typeface="Book Antiqua" panose="02040602050305030304" pitchFamily="18" charset="0"/>
                <a:cs typeface="Times New Roman" panose="02020603050405020304" pitchFamily="18" charset="0"/>
              </a:rPr>
              <a:t>Temperature:     39 °C</a:t>
            </a:r>
          </a:p>
          <a:p>
            <a:pPr marL="285750" lvl="0" indent="-285750" defTabSz="914400">
              <a:lnSpc>
                <a:spcPct val="107000"/>
              </a:lnSpc>
              <a:spcBef>
                <a:spcPts val="500"/>
              </a:spcBef>
              <a:spcAft>
                <a:spcPts val="800"/>
              </a:spcAft>
              <a:buClr>
                <a:srgbClr val="A9ACEE"/>
              </a:buClr>
              <a:buSzPct val="90000"/>
              <a:buFont typeface="Wingdings" panose="05000000000000000000" pitchFamily="2" charset="2"/>
              <a:buChar char="v"/>
            </a:pPr>
            <a:r>
              <a:rPr lang="en-TT" sz="1600" dirty="0">
                <a:solidFill>
                  <a:schemeClr val="accent1"/>
                </a:solidFill>
                <a:latin typeface="Book Antiqua" panose="02040602050305030304" pitchFamily="18" charset="0"/>
                <a:ea typeface="Book Antiqua" panose="02040602050305030304" pitchFamily="18" charset="0"/>
                <a:cs typeface="Times New Roman" panose="02020603050405020304" pitchFamily="18" charset="0"/>
              </a:rPr>
              <a:t>Pulse:                  96 beats/min</a:t>
            </a:r>
          </a:p>
          <a:p>
            <a:pPr marL="285750" lvl="0" indent="-285750" defTabSz="914400">
              <a:lnSpc>
                <a:spcPct val="107000"/>
              </a:lnSpc>
              <a:spcBef>
                <a:spcPts val="500"/>
              </a:spcBef>
              <a:spcAft>
                <a:spcPts val="800"/>
              </a:spcAft>
              <a:buClr>
                <a:srgbClr val="A9ACEE"/>
              </a:buClr>
              <a:buSzPct val="90000"/>
              <a:buFont typeface="Wingdings" panose="05000000000000000000" pitchFamily="2" charset="2"/>
              <a:buChar char="v"/>
            </a:pPr>
            <a:r>
              <a:rPr lang="en-TT" sz="1600" dirty="0">
                <a:solidFill>
                  <a:schemeClr val="accent1"/>
                </a:solidFill>
                <a:latin typeface="Book Antiqua" panose="02040602050305030304" pitchFamily="18" charset="0"/>
                <a:ea typeface="Book Antiqua" panose="02040602050305030304" pitchFamily="18" charset="0"/>
                <a:cs typeface="Times New Roman" panose="02020603050405020304" pitchFamily="18" charset="0"/>
              </a:rPr>
              <a:t>Respiration:       52 breaths/min</a:t>
            </a:r>
          </a:p>
          <a:p>
            <a:pPr lvl="0" defTabSz="914400">
              <a:lnSpc>
                <a:spcPct val="107000"/>
              </a:lnSpc>
              <a:spcBef>
                <a:spcPts val="500"/>
              </a:spcBef>
              <a:spcAft>
                <a:spcPts val="800"/>
              </a:spcAft>
              <a:buClr>
                <a:srgbClr val="A9ACEE"/>
              </a:buClr>
              <a:buSzPct val="90000"/>
            </a:pPr>
            <a:r>
              <a:rPr lang="en-TT" sz="1600" dirty="0">
                <a:solidFill>
                  <a:schemeClr val="accent1"/>
                </a:solidFill>
                <a:latin typeface="Book Antiqua" panose="02040602050305030304" pitchFamily="18" charset="0"/>
                <a:ea typeface="Book Antiqua" panose="02040602050305030304" pitchFamily="18" charset="0"/>
                <a:cs typeface="Times New Roman" panose="02020603050405020304" pitchFamily="18" charset="0"/>
              </a:rPr>
              <a:t> </a:t>
            </a:r>
          </a:p>
          <a:p>
            <a:pPr marL="285750" lvl="0" indent="-285750" defTabSz="914400">
              <a:lnSpc>
                <a:spcPct val="107000"/>
              </a:lnSpc>
              <a:spcBef>
                <a:spcPts val="500"/>
              </a:spcBef>
              <a:spcAft>
                <a:spcPts val="800"/>
              </a:spcAft>
              <a:buClr>
                <a:srgbClr val="A9ACEE"/>
              </a:buClr>
              <a:buSzPct val="90000"/>
              <a:buFont typeface="Wingdings" panose="05000000000000000000" pitchFamily="2" charset="2"/>
              <a:buChar char="Ø"/>
            </a:pPr>
            <a:r>
              <a:rPr lang="en-TT" sz="1600" dirty="0">
                <a:solidFill>
                  <a:schemeClr val="accent1"/>
                </a:solidFill>
                <a:latin typeface="Book Antiqua" panose="02040602050305030304" pitchFamily="18" charset="0"/>
                <a:ea typeface="Book Antiqua" panose="02040602050305030304" pitchFamily="18" charset="0"/>
                <a:cs typeface="Times New Roman" panose="02020603050405020304" pitchFamily="18" charset="0"/>
              </a:rPr>
              <a:t>There was no vocalization which indicated no pain was felt from affected areas.</a:t>
            </a:r>
          </a:p>
          <a:p>
            <a:pPr marL="285750" lvl="0" indent="-285750" defTabSz="914400">
              <a:lnSpc>
                <a:spcPct val="107000"/>
              </a:lnSpc>
              <a:spcBef>
                <a:spcPts val="500"/>
              </a:spcBef>
              <a:spcAft>
                <a:spcPts val="800"/>
              </a:spcAft>
              <a:buClr>
                <a:srgbClr val="A9ACEE"/>
              </a:buClr>
              <a:buSzPct val="90000"/>
              <a:buFont typeface="Wingdings" panose="05000000000000000000" pitchFamily="2" charset="2"/>
              <a:buChar char="Ø"/>
            </a:pPr>
            <a:r>
              <a:rPr lang="en-TT" sz="1600" dirty="0">
                <a:solidFill>
                  <a:schemeClr val="accent1"/>
                </a:solidFill>
                <a:latin typeface="Book Antiqua" panose="02040602050305030304" pitchFamily="18" charset="0"/>
                <a:ea typeface="Book Antiqua" panose="02040602050305030304" pitchFamily="18" charset="0"/>
                <a:cs typeface="Times New Roman" panose="02020603050405020304" pitchFamily="18" charset="0"/>
              </a:rPr>
              <a:t>There was no abnormal behaviour which indicated the surgical procedure affected the animal negatively. </a:t>
            </a:r>
          </a:p>
          <a:p>
            <a:pPr marL="285750" lvl="0" indent="-285750" defTabSz="914400">
              <a:lnSpc>
                <a:spcPct val="107000"/>
              </a:lnSpc>
              <a:spcBef>
                <a:spcPts val="500"/>
              </a:spcBef>
              <a:spcAft>
                <a:spcPts val="800"/>
              </a:spcAft>
              <a:buClr>
                <a:srgbClr val="A9ACEE"/>
              </a:buClr>
              <a:buSzPct val="90000"/>
              <a:buFont typeface="Wingdings" panose="05000000000000000000" pitchFamily="2" charset="2"/>
              <a:buChar char="Ø"/>
            </a:pPr>
            <a:r>
              <a:rPr lang="en-TT" sz="1600" dirty="0">
                <a:solidFill>
                  <a:schemeClr val="accent1"/>
                </a:solidFill>
                <a:latin typeface="Book Antiqua" panose="02040602050305030304" pitchFamily="18" charset="0"/>
                <a:ea typeface="Book Antiqua" panose="02040602050305030304" pitchFamily="18" charset="0"/>
                <a:cs typeface="Times New Roman" panose="02020603050405020304" pitchFamily="18" charset="0"/>
              </a:rPr>
              <a:t>There was no haemorrhage, or discharge but minimal swelling at the incision site.</a:t>
            </a:r>
          </a:p>
          <a:p>
            <a:pPr marL="285750" lvl="0" indent="-285750" defTabSz="914400">
              <a:lnSpc>
                <a:spcPct val="107000"/>
              </a:lnSpc>
              <a:spcBef>
                <a:spcPts val="500"/>
              </a:spcBef>
              <a:spcAft>
                <a:spcPts val="800"/>
              </a:spcAft>
              <a:buClr>
                <a:srgbClr val="A9ACEE"/>
              </a:buClr>
              <a:buSzPct val="90000"/>
              <a:buFont typeface="Wingdings" panose="05000000000000000000" pitchFamily="2" charset="2"/>
              <a:buChar char="Ø"/>
            </a:pPr>
            <a:r>
              <a:rPr lang="en-TT" sz="1600" dirty="0">
                <a:solidFill>
                  <a:schemeClr val="accent1"/>
                </a:solidFill>
                <a:latin typeface="Book Antiqua" panose="02040602050305030304" pitchFamily="18" charset="0"/>
                <a:ea typeface="Book Antiqua" panose="02040602050305030304" pitchFamily="18" charset="0"/>
                <a:cs typeface="Times New Roman" panose="02020603050405020304" pitchFamily="18" charset="0"/>
              </a:rPr>
              <a:t>There were no flies present on or around the surgical site which indicated there was proper post-op management and the screw worm spray worked effectively.</a:t>
            </a:r>
          </a:p>
          <a:p>
            <a:pPr marL="285750" lvl="0" indent="-285750" defTabSz="914400">
              <a:lnSpc>
                <a:spcPct val="107000"/>
              </a:lnSpc>
              <a:spcBef>
                <a:spcPts val="500"/>
              </a:spcBef>
              <a:spcAft>
                <a:spcPts val="800"/>
              </a:spcAft>
              <a:buClr>
                <a:srgbClr val="A9ACEE"/>
              </a:buClr>
              <a:buSzPct val="90000"/>
              <a:buFont typeface="Wingdings" panose="05000000000000000000" pitchFamily="2" charset="2"/>
              <a:buChar char="Ø"/>
            </a:pPr>
            <a:r>
              <a:rPr lang="en-TT" sz="1600" dirty="0">
                <a:solidFill>
                  <a:schemeClr val="accent1"/>
                </a:solidFill>
                <a:latin typeface="Book Antiqua" panose="02040602050305030304" pitchFamily="18" charset="0"/>
                <a:ea typeface="Book Antiqua" panose="02040602050305030304" pitchFamily="18" charset="0"/>
                <a:cs typeface="Times New Roman" panose="02020603050405020304" pitchFamily="18" charset="0"/>
              </a:rPr>
              <a:t>Stool sample of normal consistency was observed which indicated the animal is eating and drinking habits were returning to normal.</a:t>
            </a:r>
          </a:p>
          <a:p>
            <a:pPr marL="285750" lvl="0" indent="-285750" defTabSz="914400">
              <a:lnSpc>
                <a:spcPct val="107000"/>
              </a:lnSpc>
              <a:spcBef>
                <a:spcPts val="500"/>
              </a:spcBef>
              <a:spcAft>
                <a:spcPts val="800"/>
              </a:spcAft>
              <a:buClr>
                <a:srgbClr val="A9ACEE"/>
              </a:buClr>
              <a:buSzPct val="90000"/>
              <a:buFont typeface="Wingdings" panose="05000000000000000000" pitchFamily="2" charset="2"/>
              <a:buChar char="Ø"/>
            </a:pPr>
            <a:endParaRPr lang="en-TT" sz="1600" dirty="0">
              <a:solidFill>
                <a:schemeClr val="accent1"/>
              </a:solidFill>
              <a:latin typeface="Book Antiqua" panose="02040602050305030304" pitchFamily="18" charset="0"/>
              <a:ea typeface="Book Antiqua" panose="02040602050305030304" pitchFamily="18" charset="0"/>
              <a:cs typeface="Times New Roman" panose="02020603050405020304" pitchFamily="18" charset="0"/>
            </a:endParaRPr>
          </a:p>
          <a:p>
            <a:pPr lvl="0" defTabSz="914400">
              <a:lnSpc>
                <a:spcPct val="120000"/>
              </a:lnSpc>
              <a:spcBef>
                <a:spcPts val="500"/>
              </a:spcBef>
              <a:spcAft>
                <a:spcPts val="600"/>
              </a:spcAft>
              <a:buClr>
                <a:srgbClr val="A9ACEE"/>
              </a:buClr>
              <a:buSzPct val="90000"/>
            </a:pPr>
            <a:endParaRPr lang="en-TT" sz="1600" dirty="0">
              <a:solidFill>
                <a:schemeClr val="accent1"/>
              </a:solidFill>
            </a:endParaRPr>
          </a:p>
        </p:txBody>
      </p:sp>
    </p:spTree>
    <p:extLst>
      <p:ext uri="{BB962C8B-B14F-4D97-AF65-F5344CB8AC3E}">
        <p14:creationId xmlns:p14="http://schemas.microsoft.com/office/powerpoint/2010/main" val="404488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40F379-9DEF-47D4-ADA4-06BC61E285E5}"/>
              </a:ext>
            </a:extLst>
          </p:cNvPr>
          <p:cNvSpPr>
            <a:spLocks noGrp="1"/>
          </p:cNvSpPr>
          <p:nvPr>
            <p:ph type="title"/>
          </p:nvPr>
        </p:nvSpPr>
        <p:spPr>
          <a:xfrm>
            <a:off x="856616" y="436995"/>
            <a:ext cx="4112950" cy="1126761"/>
          </a:xfrm>
        </p:spPr>
        <p:txBody>
          <a:bodyPr vert="horz" lIns="91440" tIns="45720" rIns="91440" bIns="45720" rtlCol="0" anchor="t">
            <a:normAutofit/>
          </a:bodyPr>
          <a:lstStyle/>
          <a:p>
            <a:r>
              <a:rPr lang="en-TT" sz="3400" dirty="0"/>
              <a:t>Wound 3 day post op after spray</a:t>
            </a:r>
            <a:endParaRPr lang="en-US" sz="3400" dirty="0"/>
          </a:p>
        </p:txBody>
      </p:sp>
      <p:pic>
        <p:nvPicPr>
          <p:cNvPr id="5" name="Picture 4" descr="A close up of an animal&#10;&#10;Description generated with high confidence">
            <a:extLst>
              <a:ext uri="{FF2B5EF4-FFF2-40B4-BE49-F238E27FC236}">
                <a16:creationId xmlns:a16="http://schemas.microsoft.com/office/drawing/2014/main" id="{E5A71110-1B9F-494C-814C-890B9E9719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5183" y="1404730"/>
            <a:ext cx="6149008" cy="3458817"/>
          </a:xfrm>
          <a:prstGeom prst="rect">
            <a:avLst/>
          </a:prstGeom>
        </p:spPr>
      </p:pic>
    </p:spTree>
    <p:extLst>
      <p:ext uri="{BB962C8B-B14F-4D97-AF65-F5344CB8AC3E}">
        <p14:creationId xmlns:p14="http://schemas.microsoft.com/office/powerpoint/2010/main" val="27423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5A8055-B7D1-40FF-A312-D6D9E739B3DD}"/>
              </a:ext>
            </a:extLst>
          </p:cNvPr>
          <p:cNvSpPr>
            <a:spLocks noGrp="1"/>
          </p:cNvSpPr>
          <p:nvPr>
            <p:ph type="title"/>
          </p:nvPr>
        </p:nvSpPr>
        <p:spPr>
          <a:xfrm>
            <a:off x="185531" y="3784713"/>
            <a:ext cx="5009322" cy="2523322"/>
          </a:xfrm>
        </p:spPr>
        <p:txBody>
          <a:bodyPr>
            <a:normAutofit fontScale="90000"/>
          </a:bodyPr>
          <a:lstStyle/>
          <a:p>
            <a:pPr marL="457200" indent="-457200">
              <a:buFont typeface="Arial" panose="020B0604020202020204" pitchFamily="34" charset="0"/>
              <a:buChar char="•"/>
            </a:pPr>
            <a:r>
              <a:rPr lang="en-TT" sz="2700" dirty="0"/>
              <a:t>SOAP: up to 3 day post op.</a:t>
            </a:r>
            <a:br>
              <a:rPr lang="en-TT" sz="2700" dirty="0"/>
            </a:br>
            <a:r>
              <a:rPr lang="en-TT" sz="2700" dirty="0"/>
              <a:t>Overall, the swollen incision site is slowly decreasing and this will be continually monitored by the students. Topical larvicide and antibiotic will be applied daily. If there is any indications of pain the animal would be treated accordingly to her records. </a:t>
            </a:r>
            <a:br>
              <a:rPr lang="en-TT" sz="2700" dirty="0"/>
            </a:br>
            <a:r>
              <a:rPr lang="en-TT" sz="2700" dirty="0"/>
              <a:t>Stitches should removed with the next 2 weeks.</a:t>
            </a:r>
            <a:br>
              <a:rPr lang="en-TT" sz="2700" dirty="0"/>
            </a:br>
            <a:br>
              <a:rPr lang="en-TT" dirty="0"/>
            </a:br>
            <a:r>
              <a:rPr lang="en-TT" dirty="0"/>
              <a:t>	</a:t>
            </a:r>
            <a:br>
              <a:rPr lang="en-TT" dirty="0"/>
            </a:br>
            <a:endParaRPr lang="en-TT" dirty="0"/>
          </a:p>
        </p:txBody>
      </p:sp>
      <p:pic>
        <p:nvPicPr>
          <p:cNvPr id="4" name="Picture 3" descr="A screenshot of a cell phone&#10;&#10;Description generated with very high confidence">
            <a:extLst>
              <a:ext uri="{FF2B5EF4-FFF2-40B4-BE49-F238E27FC236}">
                <a16:creationId xmlns:a16="http://schemas.microsoft.com/office/drawing/2014/main" id="{17ACFC74-33E9-4517-B884-9BB03265BC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8271" y="1637861"/>
            <a:ext cx="4676775" cy="1809750"/>
          </a:xfrm>
          <a:prstGeom prst="rect">
            <a:avLst/>
          </a:prstGeom>
        </p:spPr>
      </p:pic>
    </p:spTree>
    <p:extLst>
      <p:ext uri="{BB962C8B-B14F-4D97-AF65-F5344CB8AC3E}">
        <p14:creationId xmlns:p14="http://schemas.microsoft.com/office/powerpoint/2010/main" val="72568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INKFLORALBROCADE_16X9">
  <a:themeElements>
    <a:clrScheme name="PinkFloralBrocade">
      <a:dk1>
        <a:srgbClr val="323232"/>
      </a:dk1>
      <a:lt1>
        <a:sysClr val="window" lastClr="FFFFFF"/>
      </a:lt1>
      <a:dk2>
        <a:srgbClr val="000000"/>
      </a:dk2>
      <a:lt2>
        <a:srgbClr val="E8E3E7"/>
      </a:lt2>
      <a:accent1>
        <a:srgbClr val="852367"/>
      </a:accent1>
      <a:accent2>
        <a:srgbClr val="079097"/>
      </a:accent2>
      <a:accent3>
        <a:srgbClr val="D54658"/>
      </a:accent3>
      <a:accent4>
        <a:srgbClr val="EA8B4A"/>
      </a:accent4>
      <a:accent5>
        <a:srgbClr val="E3BB49"/>
      </a:accent5>
      <a:accent6>
        <a:srgbClr val="79AD5F"/>
      </a:accent6>
      <a:hlink>
        <a:srgbClr val="079097"/>
      </a:hlink>
      <a:folHlink>
        <a:srgbClr val="808080"/>
      </a:folHlink>
    </a:clrScheme>
    <a:fontScheme name="Times New Roma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inkFloralBrocade">
      <a:dk1>
        <a:srgbClr val="323232"/>
      </a:dk1>
      <a:lt1>
        <a:sysClr val="window" lastClr="FFFFFF"/>
      </a:lt1>
      <a:dk2>
        <a:srgbClr val="000000"/>
      </a:dk2>
      <a:lt2>
        <a:srgbClr val="E8E3E7"/>
      </a:lt2>
      <a:accent1>
        <a:srgbClr val="852367"/>
      </a:accent1>
      <a:accent2>
        <a:srgbClr val="079097"/>
      </a:accent2>
      <a:accent3>
        <a:srgbClr val="D54658"/>
      </a:accent3>
      <a:accent4>
        <a:srgbClr val="EA8B4A"/>
      </a:accent4>
      <a:accent5>
        <a:srgbClr val="E3BB49"/>
      </a:accent5>
      <a:accent6>
        <a:srgbClr val="79AD5F"/>
      </a:accent6>
      <a:hlink>
        <a:srgbClr val="079097"/>
      </a:hlink>
      <a:folHlink>
        <a:srgbClr val="808080"/>
      </a:folHlink>
    </a:clrScheme>
    <a:fontScheme name="PinkFloralBrocad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inkFloralBrocade">
      <a:dk1>
        <a:srgbClr val="323232"/>
      </a:dk1>
      <a:lt1>
        <a:sysClr val="window" lastClr="FFFFFF"/>
      </a:lt1>
      <a:dk2>
        <a:srgbClr val="000000"/>
      </a:dk2>
      <a:lt2>
        <a:srgbClr val="E8E3E7"/>
      </a:lt2>
      <a:accent1>
        <a:srgbClr val="852367"/>
      </a:accent1>
      <a:accent2>
        <a:srgbClr val="079097"/>
      </a:accent2>
      <a:accent3>
        <a:srgbClr val="D54658"/>
      </a:accent3>
      <a:accent4>
        <a:srgbClr val="EA8B4A"/>
      </a:accent4>
      <a:accent5>
        <a:srgbClr val="E3BB49"/>
      </a:accent5>
      <a:accent6>
        <a:srgbClr val="79AD5F"/>
      </a:accent6>
      <a:hlink>
        <a:srgbClr val="079097"/>
      </a:hlink>
      <a:folHlink>
        <a:srgbClr val="808080"/>
      </a:folHlink>
    </a:clrScheme>
    <a:fontScheme name="PinkFloralBrocad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C30D95C-3EF8-44E8-B33B-528BD41806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Pink floral brocade design presentation (widescreen)</Template>
  <TotalTime>0</TotalTime>
  <Words>305</Words>
  <Application>Microsoft Office PowerPoint</Application>
  <PresentationFormat>Widescreen</PresentationFormat>
  <Paragraphs>45</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Algerian</vt:lpstr>
      <vt:lpstr>Arial</vt:lpstr>
      <vt:lpstr>Book Antiqua</vt:lpstr>
      <vt:lpstr>Times New Roman</vt:lpstr>
      <vt:lpstr>Wingdings</vt:lpstr>
      <vt:lpstr>PINKFLORALBROCADE_16X9</vt:lpstr>
      <vt:lpstr>OBSERVATION POST-OP on Pinky </vt:lpstr>
      <vt:lpstr>Pinky immediately after surgery</vt:lpstr>
      <vt:lpstr>Treatment post-op</vt:lpstr>
      <vt:lpstr>Sprays used after surgery</vt:lpstr>
      <vt:lpstr>Day 1 Post Operation</vt:lpstr>
      <vt:lpstr>Wound 1 day post op after spray</vt:lpstr>
      <vt:lpstr>Day 3 Post Operation</vt:lpstr>
      <vt:lpstr>Wound 3 day post op after spray</vt:lpstr>
      <vt:lpstr>SOAP: up to 3 day post op. Overall, the swollen incision site is slowly decreasing and this will be continually monitored by the students. Topical larvicide and antibiotic will be applied daily. If there is any indications of pain the animal would be treated accordingly to her records.  Stitches should removed with the next 2 weeks.    </vt:lpstr>
      <vt:lpstr>Pinky 3 day post op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2017-10-22T03:54:46Z</dcterms:created>
  <dcterms:modified xsi:type="dcterms:W3CDTF">2017-10-22T15:49:24Z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TC034173939991</vt:lpwstr>
  </property>
</Properties>
</file>