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61" r:id="rId6"/>
    <p:sldId id="259" r:id="rId7"/>
    <p:sldId id="260" r:id="rId8"/>
    <p:sldId id="264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7" d="100"/>
          <a:sy n="37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rown and white cow&#10;&#10;Description generated with very high confidence">
            <a:extLst>
              <a:ext uri="{FF2B5EF4-FFF2-40B4-BE49-F238E27FC236}">
                <a16:creationId xmlns:a16="http://schemas.microsoft.com/office/drawing/2014/main" id="{A11724F8-8E80-4ADA-B223-B75244ED20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91" r="90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1AC8FC-4F86-4534-B63D-D733633B0C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F3D105-3319-4823-81E0-61BFE36699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E57694-BB02-4860-ADAA-284AE025A9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4" y="0"/>
            <a:ext cx="442832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C66EE0-269E-40D2-A4A4-ED04AC4B7F6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384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67FE5A-6B6F-4008-B28E-4162FD157818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1939" y="3265639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F3C449-A6DB-4625-B01D-F98FE9B29E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FE41AD-7894-4773-964E-9C0523A925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76DFE-A6A7-43A2-8108-1C7071520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117" y="3727305"/>
            <a:ext cx="4209268" cy="3022856"/>
          </a:xfrm>
        </p:spPr>
        <p:txBody>
          <a:bodyPr>
            <a:normAutofit/>
          </a:bodyPr>
          <a:lstStyle/>
          <a:p>
            <a:r>
              <a:rPr lang="en-TT" sz="3600" b="1" u="sng" dirty="0">
                <a:latin typeface="Algerian" panose="04020705040A02060702" pitchFamily="82" charset="0"/>
              </a:rPr>
              <a:t>OBSERVATION POST-OP</a:t>
            </a:r>
            <a:br>
              <a:rPr lang="en-TT" sz="3000" b="1" u="sng" dirty="0">
                <a:latin typeface="Algerian" panose="04020705040A02060702" pitchFamily="82" charset="0"/>
              </a:rPr>
            </a:br>
            <a:r>
              <a:rPr lang="en-TT" sz="3000" b="1" u="sng" dirty="0">
                <a:latin typeface="Algerian" panose="04020705040A02060702" pitchFamily="82" charset="0"/>
              </a:rPr>
              <a:t>on</a:t>
            </a:r>
            <a:r>
              <a:rPr lang="en-TT" sz="3600" b="1" u="sng" dirty="0">
                <a:latin typeface="Algerian" panose="04020705040A02060702" pitchFamily="82" charset="0"/>
              </a:rPr>
              <a:t> Peppy</a:t>
            </a:r>
            <a:br>
              <a:rPr lang="en-TT" sz="3000" dirty="0"/>
            </a:br>
            <a:endParaRPr lang="en-TT" sz="3000" dirty="0"/>
          </a:p>
        </p:txBody>
      </p:sp>
    </p:spTree>
    <p:extLst>
      <p:ext uri="{BB962C8B-B14F-4D97-AF65-F5344CB8AC3E}">
        <p14:creationId xmlns:p14="http://schemas.microsoft.com/office/powerpoint/2010/main" val="339491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D8F4B8D-CB62-49AA-BBC9-BFBF0FA438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6" name="Picture 4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B11A20E-F906-44AF-9B8C-5C7607ED28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589F2FE7-0776-45FC-BA50-B33FD5272DC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E28EA0B-064B-42ED-AEB7-E2B518F588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0815A55-8D70-457A-807A-8497E4EB2FD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9409685-E4D7-4C17-A7A6-C7C4111928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BB97CD4-5E08-4372-8A06-C645E5701DC3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pic>
        <p:nvPicPr>
          <p:cNvPr id="6" name="Picture Placeholder 5" descr="A black and white cow&#10;&#10;Description generated with very high confidence">
            <a:extLst>
              <a:ext uri="{FF2B5EF4-FFF2-40B4-BE49-F238E27FC236}">
                <a16:creationId xmlns:a16="http://schemas.microsoft.com/office/drawing/2014/main" id="{A0B77919-E0FC-4093-B24A-60B14A7FD28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t="10150" r="9091" b="4974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pic>
        <p:nvPicPr>
          <p:cNvPr id="58" name="Picture 5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A1AC8FC-4F86-4534-B63D-D733633B0C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60" name="Picture 5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0F3D105-3319-4823-81E0-61BFE36699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8DE57694-BB02-4860-ADAA-284AE025A9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4" y="0"/>
            <a:ext cx="442832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7C66EE0-269E-40D2-A4A4-ED04AC4B7F6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384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467FE5A-6B6F-4008-B28E-4162FD157818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1939" y="3265639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8F3C449-A6DB-4625-B01D-F98FE9B29E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FE41AD-7894-4773-964E-9C0523A925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C1AAB8-2A83-4F4B-A4CF-31CFCF9A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3428998"/>
            <a:ext cx="2659895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dirty="0"/>
              <a:t>Peppy 3 day post op</a:t>
            </a:r>
          </a:p>
        </p:txBody>
      </p:sp>
    </p:spTree>
    <p:extLst>
      <p:ext uri="{BB962C8B-B14F-4D97-AF65-F5344CB8AC3E}">
        <p14:creationId xmlns:p14="http://schemas.microsoft.com/office/powerpoint/2010/main" val="3937046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13EEFBD8-1EB2-46DE-A5F9-3E49741BDE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8199" t="16357" r="318" b="35792"/>
          <a:stretch/>
        </p:blipFill>
        <p:spPr>
          <a:xfrm>
            <a:off x="6103957" y="103239"/>
            <a:ext cx="5001577" cy="660020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05A8055-B7D1-40FF-A312-D6D9E739B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989" y="382800"/>
            <a:ext cx="3970986" cy="1900473"/>
          </a:xfrm>
        </p:spPr>
        <p:txBody>
          <a:bodyPr/>
          <a:lstStyle/>
          <a:p>
            <a:r>
              <a:rPr lang="en-TT" dirty="0"/>
              <a:t>SOAP </a:t>
            </a:r>
            <a:br>
              <a:rPr lang="en-TT" dirty="0"/>
            </a:br>
            <a:r>
              <a:rPr lang="en-TT" dirty="0"/>
              <a:t>-up to 3 day post op</a:t>
            </a:r>
          </a:p>
        </p:txBody>
      </p:sp>
    </p:spTree>
    <p:extLst>
      <p:ext uri="{BB962C8B-B14F-4D97-AF65-F5344CB8AC3E}">
        <p14:creationId xmlns:p14="http://schemas.microsoft.com/office/powerpoint/2010/main" val="72568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D8F4B8D-CB62-49AA-BBC9-BFBF0FA438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11A20E-F906-44AF-9B8C-5C7607ED28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89F2FE7-0776-45FC-BA50-B33FD5272DC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28EA0B-064B-42ED-AEB7-E2B518F588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1116F9-B2D8-434E-93A2-825F539ECE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D5904A-E774-4246-92D2-BE5B19785A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BE1A2A-A7C6-43CB-8083-8FAEC2AF8B1B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EA9AE88-7511-4BEE-8745-F5D9790BCE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8790594-2783-4BCF-BA01-7CDED82C9A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9FB1E51-4CE7-4CD3-B26A-F40A7D11C5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EC652D5-93DC-4A65-B8A9-0826B839B23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581FFAD-C37B-4607-966D-2139BB0498B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54C1653-AF31-4AE7-B604-3DEC8D976B9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A303CD4-C2A9-4AA4-9845-9306FC5A1C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AAFC54-C058-4A69-BB31-223533F40911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266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pic>
        <p:nvPicPr>
          <p:cNvPr id="8" name="Picture Placeholder 7" descr="A picture containing indoor, mammal, animal, black&#10;&#10;Description generated with very high confidence">
            <a:extLst>
              <a:ext uri="{FF2B5EF4-FFF2-40B4-BE49-F238E27FC236}">
                <a16:creationId xmlns:a16="http://schemas.microsoft.com/office/drawing/2014/main" id="{318BB35F-29AC-485B-9B55-7B186787F6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r="4348" b="3"/>
          <a:stretch/>
        </p:blipFill>
        <p:spPr>
          <a:xfrm>
            <a:off x="7311864" y="647190"/>
            <a:ext cx="3434521" cy="5564283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BCF5EB0-F5BB-42DE-AD07-5E80A53F7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850" y="808056"/>
            <a:ext cx="4384865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dirty="0"/>
              <a:t>Peppy immediately after surgery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681E05-A5AC-478F-96C7-D6180F146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7850" y="2052116"/>
            <a:ext cx="4384865" cy="39978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338328">
              <a:buFont typeface="Wingdings" panose="05000000000000000000" pitchFamily="2" charset="2"/>
              <a:buChar char="§"/>
            </a:pPr>
            <a:r>
              <a:rPr lang="en-TT" sz="1800" dirty="0"/>
              <a:t>Parameters of Peppy immediately after surgery</a:t>
            </a:r>
          </a:p>
          <a:p>
            <a:pPr indent="-338328">
              <a:buFont typeface="Wingdings" panose="05000000000000000000" pitchFamily="2" charset="2"/>
              <a:buChar char="§"/>
            </a:pPr>
            <a:r>
              <a:rPr lang="en-TT" sz="1800" dirty="0"/>
              <a:t>Temperature:  </a:t>
            </a:r>
            <a:r>
              <a:rPr lang="en-TT" sz="1800" dirty="0" err="1"/>
              <a:t>36.5°C</a:t>
            </a:r>
            <a:endParaRPr lang="en-TT" sz="1800" dirty="0"/>
          </a:p>
          <a:p>
            <a:pPr indent="-338328">
              <a:buFont typeface="Wingdings" panose="05000000000000000000" pitchFamily="2" charset="2"/>
              <a:buChar char="§"/>
            </a:pPr>
            <a:r>
              <a:rPr lang="en-TT" sz="1800" dirty="0"/>
              <a:t>Pulse	: 52 beats/min</a:t>
            </a:r>
          </a:p>
          <a:p>
            <a:pPr indent="-338328">
              <a:buFont typeface="Wingdings" panose="05000000000000000000" pitchFamily="2" charset="2"/>
              <a:buChar char="§"/>
            </a:pPr>
            <a:r>
              <a:rPr lang="en-TT" sz="1800" dirty="0"/>
              <a:t>Respiration:  24 breaths/min</a:t>
            </a:r>
          </a:p>
          <a:p>
            <a:pPr indent="-338328"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2293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D850C5-5917-42D2-BDF8-5CC553D25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456" y="129455"/>
            <a:ext cx="7956560" cy="1424746"/>
          </a:xfrm>
        </p:spPr>
        <p:txBody>
          <a:bodyPr/>
          <a:lstStyle/>
          <a:p>
            <a:pPr algn="ctr"/>
            <a:r>
              <a:rPr lang="en-TT" b="1" u="sng" dirty="0">
                <a:latin typeface="Algerian" panose="04020705040A02060702" pitchFamily="82" charset="0"/>
              </a:rPr>
              <a:t>Treatment post-op</a:t>
            </a:r>
            <a:endParaRPr lang="en-TT" dirty="0">
              <a:latin typeface="Algerian" panose="04020705040A02060702" pitchFamily="8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A4AB7B-8CCB-49B0-BEA5-A99192C54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872" y="129455"/>
            <a:ext cx="10191727" cy="5646058"/>
          </a:xfrm>
        </p:spPr>
        <p:txBody>
          <a:bodyPr>
            <a:normAutofit/>
          </a:bodyPr>
          <a:lstStyle/>
          <a:p>
            <a:pPr algn="l"/>
            <a:r>
              <a:rPr lang="en-TT" dirty="0"/>
              <a:t>1. Every day for 7 days assess Peppy utilizing the Distance exam and Physical exam. </a:t>
            </a:r>
          </a:p>
          <a:p>
            <a:pPr marL="536575" indent="-285750" algn="l">
              <a:buFont typeface="Wingdings" panose="05000000000000000000" pitchFamily="2" charset="2"/>
              <a:buChar char="Ø"/>
            </a:pPr>
            <a:r>
              <a:rPr lang="en-TT" dirty="0"/>
              <a:t>Focus on Heart rate, Breathing rate and Temperature, Mucous membrane colour, Capillary refill time, Rumen contractions, Hydration level, Faeces appearance and quantity, Appetite and Activity/Demeanour.  </a:t>
            </a:r>
          </a:p>
          <a:p>
            <a:pPr marL="536575" indent="-285750" algn="l">
              <a:buFont typeface="Wingdings" panose="05000000000000000000" pitchFamily="2" charset="2"/>
              <a:buChar char="Ø"/>
            </a:pPr>
            <a:r>
              <a:rPr lang="en-TT" dirty="0"/>
              <a:t>Observe wound carefully for signs of Pain upon touch, Fly strike, Discharges, Haemorrhage, Swelling and Abnormal heat/coldness.</a:t>
            </a:r>
          </a:p>
          <a:p>
            <a:pPr marL="536575" indent="-285750" algn="l">
              <a:buFont typeface="Wingdings" panose="05000000000000000000" pitchFamily="2" charset="2"/>
              <a:buChar char="Ø"/>
            </a:pPr>
            <a:r>
              <a:rPr lang="en-TT" dirty="0"/>
              <a:t>Spray wound</a:t>
            </a:r>
          </a:p>
          <a:p>
            <a:pPr marL="536575" indent="-285750" algn="l">
              <a:buFont typeface="Wingdings" panose="05000000000000000000" pitchFamily="2" charset="2"/>
              <a:buChar char="Ø"/>
            </a:pPr>
            <a:r>
              <a:rPr lang="en-TT" dirty="0"/>
              <a:t>Fill out SOAP form as seen below. </a:t>
            </a:r>
          </a:p>
          <a:p>
            <a:pPr algn="l"/>
            <a:endParaRPr lang="en-TT" dirty="0"/>
          </a:p>
          <a:p>
            <a:pPr algn="l"/>
            <a:r>
              <a:rPr lang="en-TT" dirty="0"/>
              <a:t>2. Administer Penicillin-Streptomycin as before every 3 days for 2 doses/times.</a:t>
            </a:r>
          </a:p>
        </p:txBody>
      </p:sp>
    </p:spTree>
    <p:extLst>
      <p:ext uri="{BB962C8B-B14F-4D97-AF65-F5344CB8AC3E}">
        <p14:creationId xmlns:p14="http://schemas.microsoft.com/office/powerpoint/2010/main" val="2214761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4D8F4B8D-CB62-49AA-BBC9-BFBF0FA438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B11A20E-F906-44AF-9B8C-5C7607ED28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589F2FE7-0776-45FC-BA50-B33FD5272DC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E28EA0B-064B-42ED-AEB7-E2B518F588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81116F9-B2D8-434E-93A2-825F539ECE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0D5904A-E774-4246-92D2-BE5B19785A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DBE1A2A-A7C6-43CB-8083-8FAEC2AF8B1B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72712BB1-98C0-4A8A-835D-6829EF6A00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EF2096BC-6C6D-41F2-90AA-2578BD496E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BBEF840-FEAD-46CB-B5C3-4F79B52327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A24FBFAC-873C-4D59-814A-DCAF5D9FE5E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9D28307-0123-4C8C-BCEC-91815ACE26E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6ACDFCD-84FE-4000-A15C-274814606AF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8CBDCE7-5012-40F9-8D15-A8DB7E1C9B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7C4146-299A-4E3C-9766-B216E81EC7B8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0169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pic>
        <p:nvPicPr>
          <p:cNvPr id="6" name="Picture 5" descr="An empty bottle on a counter&#10;&#10;Description generated with high confidence">
            <a:extLst>
              <a:ext uri="{FF2B5EF4-FFF2-40B4-BE49-F238E27FC236}">
                <a16:creationId xmlns:a16="http://schemas.microsoft.com/office/drawing/2014/main" id="{B10CD3D1-F034-4540-90B2-82CE67C9E7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662" r="-4" b="-4"/>
          <a:stretch/>
        </p:blipFill>
        <p:spPr>
          <a:xfrm>
            <a:off x="6190637" y="1508121"/>
            <a:ext cx="4818974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22CD38-63CB-4382-936F-C4455127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dirty="0"/>
              <a:t>Sprays used after surgery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F6EC3-080B-4D49-A22E-4982AD8DC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6306" y="808056"/>
            <a:ext cx="5152909" cy="4277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74625" indent="-174625">
              <a:buFont typeface="Wingdings" panose="05000000000000000000" pitchFamily="2" charset="2"/>
              <a:buChar char="§"/>
            </a:pPr>
            <a:r>
              <a:rPr lang="en-TT" sz="1600" dirty="0"/>
              <a:t>1. Antibiotic spray was applied directly to the wound- </a:t>
            </a:r>
            <a:r>
              <a:rPr lang="en-TT" sz="1600" dirty="0" err="1"/>
              <a:t>Tetravet</a:t>
            </a:r>
            <a:endParaRPr lang="en-TT" sz="1600" dirty="0"/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n-TT" sz="1600" dirty="0"/>
              <a:t>2. Aluminium powder barrier was applied directly to the wound- </a:t>
            </a:r>
            <a:r>
              <a:rPr lang="en-TT" sz="1600" dirty="0" err="1"/>
              <a:t>Alu</a:t>
            </a:r>
            <a:r>
              <a:rPr lang="en-TT" sz="1600" dirty="0"/>
              <a:t> spray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en-TT" sz="1600" dirty="0"/>
              <a:t>3. Larvicide/Screw worm spray was applied around the wound- </a:t>
            </a:r>
            <a:r>
              <a:rPr lang="en-TT" sz="1600" dirty="0" err="1"/>
              <a:t>Metabicheras</a:t>
            </a:r>
            <a:r>
              <a:rPr lang="en-TT" sz="1600" dirty="0"/>
              <a:t> fort dodge</a:t>
            </a:r>
          </a:p>
          <a:p>
            <a:pPr indent="-338328"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26347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D9027D-5917-4ADB-9B42-CD696E922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542" y="0"/>
            <a:ext cx="7956560" cy="1424746"/>
          </a:xfrm>
        </p:spPr>
        <p:txBody>
          <a:bodyPr/>
          <a:lstStyle/>
          <a:p>
            <a:pPr algn="ctr"/>
            <a:r>
              <a:rPr lang="en-TT" dirty="0">
                <a:latin typeface="Algerian" panose="04020705040A02060702" pitchFamily="82" charset="0"/>
              </a:rPr>
              <a:t>Day 1 Post Operation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1C628F-E2E1-4180-9668-99AEA7520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787" y="464457"/>
            <a:ext cx="10032069" cy="6393543"/>
          </a:xfrm>
        </p:spPr>
        <p:txBody>
          <a:bodyPr>
            <a:norm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TT" dirty="0">
                <a:latin typeface="Book Antiqua" panose="02040602050305030304" pitchFamily="18" charset="0"/>
                <a:ea typeface="Book Antiqua" panose="02040602050305030304" pitchFamily="18" charset="0"/>
                <a:cs typeface="Times New Roman" panose="02020603050405020304" pitchFamily="18" charset="0"/>
              </a:rPr>
              <a:t>Upon distance examinations of Peppy she appeared bright, alert and responsive with normal parameters.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TT" dirty="0">
                <a:latin typeface="Book Antiqua" panose="02040602050305030304" pitchFamily="18" charset="0"/>
                <a:ea typeface="Book Antiqua" panose="02040602050305030304" pitchFamily="18" charset="0"/>
                <a:cs typeface="Times New Roman" panose="02020603050405020304" pitchFamily="18" charset="0"/>
              </a:rPr>
              <a:t>Parameters of calves 1 day Post Op: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TT" dirty="0">
                <a:latin typeface="Book Antiqua" panose="02040602050305030304" pitchFamily="18" charset="0"/>
                <a:ea typeface="Book Antiqua" panose="02040602050305030304" pitchFamily="18" charset="0"/>
                <a:cs typeface="Times New Roman" panose="02020603050405020304" pitchFamily="18" charset="0"/>
              </a:rPr>
              <a:t>Temperature </a:t>
            </a:r>
            <a:r>
              <a:rPr lang="en-TT" dirty="0" err="1">
                <a:latin typeface="Book Antiqua" panose="02040602050305030304" pitchFamily="18" charset="0"/>
                <a:ea typeface="Book Antiqua" panose="02040602050305030304" pitchFamily="18" charset="0"/>
                <a:cs typeface="Times New Roman" panose="02020603050405020304" pitchFamily="18" charset="0"/>
              </a:rPr>
              <a:t>38.7°C</a:t>
            </a:r>
            <a:endParaRPr lang="en-TT" dirty="0">
              <a:latin typeface="Book Antiqua" panose="02040602050305030304" pitchFamily="18" charset="0"/>
              <a:ea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TT" dirty="0">
                <a:latin typeface="Book Antiqua" panose="02040602050305030304" pitchFamily="18" charset="0"/>
                <a:ea typeface="Book Antiqua" panose="02040602050305030304" pitchFamily="18" charset="0"/>
                <a:cs typeface="Times New Roman" panose="02020603050405020304" pitchFamily="18" charset="0"/>
              </a:rPr>
              <a:t>Pulse 52 beats/min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TT" dirty="0">
                <a:latin typeface="Book Antiqua" panose="02040602050305030304" pitchFamily="18" charset="0"/>
                <a:ea typeface="Book Antiqua" panose="02040602050305030304" pitchFamily="18" charset="0"/>
                <a:cs typeface="Times New Roman" panose="02020603050405020304" pitchFamily="18" charset="0"/>
              </a:rPr>
              <a:t>Respiration 40 breaths/min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TT" dirty="0">
                <a:latin typeface="Book Antiqua" panose="02040602050305030304" pitchFamily="18" charset="0"/>
                <a:ea typeface="Book Antiqua" panose="0204060205030503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TT" dirty="0">
                <a:latin typeface="Book Antiqua" panose="02040602050305030304" pitchFamily="18" charset="0"/>
                <a:ea typeface="Book Antiqua" panose="02040602050305030304" pitchFamily="18" charset="0"/>
                <a:cs typeface="Times New Roman" panose="02020603050405020304" pitchFamily="18" charset="0"/>
              </a:rPr>
              <a:t>There was no vocalization which indicated no pain was felt from affected areas.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TT" dirty="0">
                <a:latin typeface="Book Antiqua" panose="02040602050305030304" pitchFamily="18" charset="0"/>
                <a:ea typeface="Book Antiqua" panose="02040602050305030304" pitchFamily="18" charset="0"/>
                <a:cs typeface="Times New Roman" panose="02020603050405020304" pitchFamily="18" charset="0"/>
              </a:rPr>
              <a:t>There was no abnormal behaviour which indicated the surgical procedure affected the animal negatively. 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TT" dirty="0">
                <a:latin typeface="Book Antiqua" panose="02040602050305030304" pitchFamily="18" charset="0"/>
                <a:ea typeface="Book Antiqua" panose="02040602050305030304" pitchFamily="18" charset="0"/>
                <a:cs typeface="Times New Roman" panose="02020603050405020304" pitchFamily="18" charset="0"/>
              </a:rPr>
              <a:t>There was haemorrhage, discharge or swelling from the surgical site which indicated the area.</a:t>
            </a:r>
          </a:p>
          <a:p>
            <a:pPr marL="285750" indent="-28575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TT" dirty="0">
                <a:latin typeface="Book Antiqua" panose="02040602050305030304" pitchFamily="18" charset="0"/>
                <a:ea typeface="Book Antiqua" panose="02040602050305030304" pitchFamily="18" charset="0"/>
                <a:cs typeface="Times New Roman" panose="02020603050405020304" pitchFamily="18" charset="0"/>
              </a:rPr>
              <a:t>There were no flies present on or around the surgical site which indicated there was proper post-op management and the screw worm spray worked effectively.</a:t>
            </a:r>
          </a:p>
          <a:p>
            <a:pPr algn="l"/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57587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D8F4B8D-CB62-49AA-BBC9-BFBF0FA438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11A20E-F906-44AF-9B8C-5C7607ED28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9F2FE7-0776-45FC-BA50-B33FD5272DC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28EA0B-064B-42ED-AEB7-E2B518F588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815A55-8D70-457A-807A-8497E4EB2FD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409685-E4D7-4C17-A7A6-C7C4111928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B97CD4-5E08-4372-8A06-C645E5701DC3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00DC172-0CE8-4970-8857-C6EE3913490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44921D8-D907-42BC-84C0-A2906F84F6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46C9919-69C2-4A18-A50B-4F2701E208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B16F25B-0FD7-471E-AED7-9C6B807C72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30023F-7707-4123-BB31-6A42EF81B11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close up of an animal&#10;&#10;Description generated with high confidence">
            <a:extLst>
              <a:ext uri="{FF2B5EF4-FFF2-40B4-BE49-F238E27FC236}">
                <a16:creationId xmlns:a16="http://schemas.microsoft.com/office/drawing/2014/main" id="{2C4015AF-C135-43B5-9028-0F755CF9852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t="10152" r="-1" b="19246"/>
          <a:stretch/>
        </p:blipFill>
        <p:spPr>
          <a:xfrm>
            <a:off x="1005401" y="-1"/>
            <a:ext cx="10380133" cy="40306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B4BDB2E-E0BF-49DA-B5E4-2F2B94481761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8589" y="5007362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A03511-7B76-435C-A861-F71F038CDC0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5FA2C94-10B5-4A0A-998F-C623A00E34B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74873B-A3DC-4A3F-AEE4-CA6EF8F9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54" y="5166421"/>
            <a:ext cx="8445357" cy="8835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TT" sz="4800" dirty="0"/>
              <a:t>Wound 1 day post op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17402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D8F4B8D-CB62-49AA-BBC9-BFBF0FA438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B11A20E-F906-44AF-9B8C-5C7607ED28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9F2FE7-0776-45FC-BA50-B33FD5272DC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28EA0B-064B-42ED-AEB7-E2B518F588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815A55-8D70-457A-807A-8497E4EB2FD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409685-E4D7-4C17-A7A6-C7C4111928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B97CD4-5E08-4372-8A06-C645E5701DC3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00DC172-0CE8-4970-8857-C6EE3913490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44921D8-D907-42BC-84C0-A2906F84F6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9" name="Picture 2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46C9919-69C2-4A18-A50B-4F2701E208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B16F25B-0FD7-471E-AED7-9C6B807C72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30023F-7707-4123-BB31-6A42EF81B11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picture containing indoor, floor, animal&#10;&#10;Description generated with very high confidence">
            <a:extLst>
              <a:ext uri="{FF2B5EF4-FFF2-40B4-BE49-F238E27FC236}">
                <a16:creationId xmlns:a16="http://schemas.microsoft.com/office/drawing/2014/main" id="{273E4204-11F9-42A8-B709-919EBE7ECF3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t="19328" r="-1" b="11639"/>
          <a:stretch/>
        </p:blipFill>
        <p:spPr>
          <a:xfrm>
            <a:off x="1005401" y="-1"/>
            <a:ext cx="10380133" cy="40306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B4BDB2E-E0BF-49DA-B5E4-2F2B94481761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8589" y="5007362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A03511-7B76-435C-A861-F71F038CDC0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5FA2C94-10B5-4A0A-998F-C623A00E34B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0D3EDF-50CE-4E32-8372-0706DC35C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54" y="5166421"/>
            <a:ext cx="8445357" cy="88352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/>
            <a:r>
              <a:rPr lang="en-TT" sz="4800" dirty="0"/>
              <a:t>Wound 1 day post op after spray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67964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653085-5453-4065-8927-BCE5BD4FF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180" y="0"/>
            <a:ext cx="7958331" cy="1077229"/>
          </a:xfrm>
        </p:spPr>
        <p:txBody>
          <a:bodyPr/>
          <a:lstStyle/>
          <a:p>
            <a:pPr algn="ctr"/>
            <a:r>
              <a:rPr lang="en-TT" sz="3200" dirty="0">
                <a:solidFill>
                  <a:prstClr val="white"/>
                </a:solidFill>
                <a:latin typeface="Algerian" panose="04020705040A02060702" pitchFamily="82" charset="0"/>
              </a:rPr>
              <a:t>Day 3 Post Operation</a:t>
            </a:r>
            <a:endParaRPr lang="en-T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C99266-2C06-4CBD-B376-6C2948F6B028}"/>
              </a:ext>
            </a:extLst>
          </p:cNvPr>
          <p:cNvSpPr/>
          <p:nvPr/>
        </p:nvSpPr>
        <p:spPr>
          <a:xfrm>
            <a:off x="986973" y="913424"/>
            <a:ext cx="10276114" cy="5944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Clr>
                <a:srgbClr val="A9ACEE"/>
              </a:buClr>
              <a:buSzPct val="90000"/>
            </a:pPr>
            <a:r>
              <a:rPr lang="en-TT" dirty="0">
                <a:solidFill>
                  <a:prstClr val="white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Times New Roman" panose="02020603050405020304" pitchFamily="18" charset="0"/>
              </a:rPr>
              <a:t>Upon distance examinations of Peppy she appeared bright, alert and responsive with normal parameters.</a:t>
            </a:r>
          </a:p>
          <a:p>
            <a:pPr lvl="0" defTabSz="914400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Clr>
                <a:srgbClr val="A9ACEE"/>
              </a:buClr>
              <a:buSzPct val="90000"/>
            </a:pPr>
            <a:r>
              <a:rPr lang="en-TT" dirty="0">
                <a:solidFill>
                  <a:prstClr val="white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Times New Roman" panose="02020603050405020304" pitchFamily="18" charset="0"/>
              </a:rPr>
              <a:t>Parameters of calves 1 day Post Op:</a:t>
            </a:r>
          </a:p>
          <a:p>
            <a:pPr marL="285750" lvl="0" indent="-285750" defTabSz="914400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Clr>
                <a:srgbClr val="A9ACEE"/>
              </a:buClr>
              <a:buSzPct val="90000"/>
              <a:buFont typeface="Wingdings" panose="05000000000000000000" pitchFamily="2" charset="2"/>
              <a:buChar char="v"/>
            </a:pPr>
            <a:r>
              <a:rPr lang="en-TT" dirty="0">
                <a:solidFill>
                  <a:prstClr val="white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Times New Roman" panose="02020603050405020304" pitchFamily="18" charset="0"/>
              </a:rPr>
              <a:t>Temperature </a:t>
            </a:r>
            <a:r>
              <a:rPr lang="en-TT" dirty="0" err="1">
                <a:solidFill>
                  <a:prstClr val="white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Times New Roman" panose="02020603050405020304" pitchFamily="18" charset="0"/>
              </a:rPr>
              <a:t>38.9°C</a:t>
            </a:r>
            <a:endParaRPr lang="en-TT" dirty="0">
              <a:solidFill>
                <a:prstClr val="white"/>
              </a:solidFill>
              <a:latin typeface="Book Antiqua" panose="02040602050305030304" pitchFamily="18" charset="0"/>
              <a:ea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285750" lvl="0" indent="-285750" defTabSz="914400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Clr>
                <a:srgbClr val="A9ACEE"/>
              </a:buClr>
              <a:buSzPct val="90000"/>
              <a:buFont typeface="Wingdings" panose="05000000000000000000" pitchFamily="2" charset="2"/>
              <a:buChar char="v"/>
            </a:pPr>
            <a:r>
              <a:rPr lang="en-TT" dirty="0">
                <a:solidFill>
                  <a:prstClr val="white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Times New Roman" panose="02020603050405020304" pitchFamily="18" charset="0"/>
              </a:rPr>
              <a:t>Pulse 52 beats/min</a:t>
            </a:r>
          </a:p>
          <a:p>
            <a:pPr marL="285750" lvl="0" indent="-285750" defTabSz="914400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Clr>
                <a:srgbClr val="A9ACEE"/>
              </a:buClr>
              <a:buSzPct val="90000"/>
              <a:buFont typeface="Wingdings" panose="05000000000000000000" pitchFamily="2" charset="2"/>
              <a:buChar char="v"/>
            </a:pPr>
            <a:r>
              <a:rPr lang="en-TT" dirty="0">
                <a:solidFill>
                  <a:prstClr val="white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Times New Roman" panose="02020603050405020304" pitchFamily="18" charset="0"/>
              </a:rPr>
              <a:t>Respiration 28 breaths/min</a:t>
            </a:r>
          </a:p>
          <a:p>
            <a:pPr lvl="0" defTabSz="914400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Clr>
                <a:srgbClr val="A9ACEE"/>
              </a:buClr>
              <a:buSzPct val="90000"/>
            </a:pPr>
            <a:r>
              <a:rPr lang="en-TT" dirty="0">
                <a:solidFill>
                  <a:prstClr val="white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lvl="0" indent="-285750" defTabSz="914400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Clr>
                <a:srgbClr val="A9ACEE"/>
              </a:buClr>
              <a:buSzPct val="90000"/>
              <a:buFont typeface="Wingdings" panose="05000000000000000000" pitchFamily="2" charset="2"/>
              <a:buChar char="Ø"/>
            </a:pPr>
            <a:r>
              <a:rPr lang="en-TT" dirty="0">
                <a:solidFill>
                  <a:prstClr val="white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Times New Roman" panose="02020603050405020304" pitchFamily="18" charset="0"/>
              </a:rPr>
              <a:t>There was no vocalization which indicated no pain was felt from affected areas.</a:t>
            </a:r>
          </a:p>
          <a:p>
            <a:pPr marL="285750" lvl="0" indent="-285750" defTabSz="914400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Clr>
                <a:srgbClr val="A9ACEE"/>
              </a:buClr>
              <a:buSzPct val="90000"/>
              <a:buFont typeface="Wingdings" panose="05000000000000000000" pitchFamily="2" charset="2"/>
              <a:buChar char="Ø"/>
            </a:pPr>
            <a:r>
              <a:rPr lang="en-TT" dirty="0">
                <a:solidFill>
                  <a:prstClr val="white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Times New Roman" panose="02020603050405020304" pitchFamily="18" charset="0"/>
              </a:rPr>
              <a:t>There was no abnormal behaviour which indicated the surgical procedure affected the animal negatively. </a:t>
            </a:r>
          </a:p>
          <a:p>
            <a:pPr marL="285750" lvl="0" indent="-285750" defTabSz="914400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Clr>
                <a:srgbClr val="A9ACEE"/>
              </a:buClr>
              <a:buSzPct val="90000"/>
              <a:buFont typeface="Wingdings" panose="05000000000000000000" pitchFamily="2" charset="2"/>
              <a:buChar char="Ø"/>
            </a:pPr>
            <a:r>
              <a:rPr lang="en-TT" dirty="0">
                <a:solidFill>
                  <a:prstClr val="white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Times New Roman" panose="02020603050405020304" pitchFamily="18" charset="0"/>
              </a:rPr>
              <a:t>There was haemorrhage, discharge or swelling from the surgical site which indicated the area.</a:t>
            </a:r>
          </a:p>
          <a:p>
            <a:pPr marL="285750" lvl="0" indent="-285750" defTabSz="914400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Clr>
                <a:srgbClr val="A9ACEE"/>
              </a:buClr>
              <a:buSzPct val="90000"/>
              <a:buFont typeface="Wingdings" panose="05000000000000000000" pitchFamily="2" charset="2"/>
              <a:buChar char="Ø"/>
            </a:pPr>
            <a:r>
              <a:rPr lang="en-TT" dirty="0">
                <a:solidFill>
                  <a:prstClr val="white"/>
                </a:solidFill>
                <a:latin typeface="Book Antiqua" panose="02040602050305030304" pitchFamily="18" charset="0"/>
                <a:ea typeface="Book Antiqua" panose="02040602050305030304" pitchFamily="18" charset="0"/>
                <a:cs typeface="Times New Roman" panose="02020603050405020304" pitchFamily="18" charset="0"/>
              </a:rPr>
              <a:t>There were no flies present on or around the surgical site which indicated there was proper post-op management and the screw worm spray worked effectively.</a:t>
            </a:r>
          </a:p>
          <a:p>
            <a:pPr lvl="0" defTabSz="914400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rgbClr val="A9ACEE"/>
              </a:buClr>
              <a:buSzPct val="90000"/>
            </a:pPr>
            <a:endParaRPr lang="en-T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884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E8515BB-59EE-453D-82CE-EE72BF309F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F492A7-5C9A-44D0-BA44-2132810955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8CB1921-2103-4962-BC2D-CB488DD956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309053-D520-473F-B065-0965E5C88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7B27DF-8961-4473-A375-68D728746E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FD8EDB-2312-4205-84DF-61A53F865F2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B30E19-C5A4-40B1-988C-0E5552A0EC5C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617611F-5833-476E-B95F-3C787D77CA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2BB5A97-F250-4B65-A1CC-9880D222A6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CE0C7B9-1147-44C7-AD8B-C567D5E4E8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6B23401-87D7-4AD9-92FF-4EEDBD312CD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0EFCEA6-7BB1-4019-8C9D-3F7D53180D6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3749121-7173-40C3-933A-CA473E65013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6630280-985E-4AB0-A039-09B20136F0A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372F55-0F64-4DA9-8185-5C633C7FEB3E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266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pic>
        <p:nvPicPr>
          <p:cNvPr id="6" name="Picture Placeholder 5" descr="A picture containing animal, mammal&#10;&#10;Description generated with high confidence">
            <a:extLst>
              <a:ext uri="{FF2B5EF4-FFF2-40B4-BE49-F238E27FC236}">
                <a16:creationId xmlns:a16="http://schemas.microsoft.com/office/drawing/2014/main" id="{D57899FC-B544-4052-A806-10D01F80E92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t="8333" b="8333"/>
          <a:stretch>
            <a:fillRect/>
          </a:stretch>
        </p:blipFill>
        <p:spPr>
          <a:xfrm>
            <a:off x="7311864" y="885222"/>
            <a:ext cx="3434521" cy="5088219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B40F379-9DEF-47D4-ADA4-06BC61E28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850" y="808056"/>
            <a:ext cx="4219067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TT" sz="3400" dirty="0"/>
              <a:t>Wound 3 day post op after spray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4236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619</TotalTime>
  <Words>286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Algerian</vt:lpstr>
      <vt:lpstr>Arial</vt:lpstr>
      <vt:lpstr>Book Antiqua</vt:lpstr>
      <vt:lpstr>MS Shell Dlg 2</vt:lpstr>
      <vt:lpstr>Times New Roman</vt:lpstr>
      <vt:lpstr>Wingdings</vt:lpstr>
      <vt:lpstr>Wingdings 3</vt:lpstr>
      <vt:lpstr>Madison</vt:lpstr>
      <vt:lpstr>OBSERVATION POST-OP on Peppy </vt:lpstr>
      <vt:lpstr>Peppy immediately after surgery</vt:lpstr>
      <vt:lpstr>Treatment post-op</vt:lpstr>
      <vt:lpstr>Sprays used after surgery</vt:lpstr>
      <vt:lpstr>Day 1 Post Operation</vt:lpstr>
      <vt:lpstr>Wound 1 day post op</vt:lpstr>
      <vt:lpstr>Wound 1 day post op after spray</vt:lpstr>
      <vt:lpstr>Day 3 Post Operation</vt:lpstr>
      <vt:lpstr>Wound 3 day post op after spray</vt:lpstr>
      <vt:lpstr>Peppy 3 day post op</vt:lpstr>
      <vt:lpstr>SOAP  -up to 3 day post 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OBSERVATIONAL POST-OP REVIEW on Peppy</dc:title>
  <dc:creator>Sunita Ramoutarsingh</dc:creator>
  <cp:lastModifiedBy>c m</cp:lastModifiedBy>
  <cp:revision>8</cp:revision>
  <dcterms:created xsi:type="dcterms:W3CDTF">2017-10-21T13:30:49Z</dcterms:created>
  <dcterms:modified xsi:type="dcterms:W3CDTF">2017-10-22T16:01:37Z</dcterms:modified>
</cp:coreProperties>
</file>