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0FE6-113F-409C-A4FB-E172CE2A9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225EB-B72F-4F99-A326-355156E8B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68BC5-8019-45B6-B10D-59286F5E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E84F-D6B3-47B5-B6D1-95B4B2E2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F362-6EB4-41A0-8B41-B73D210D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76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BBB7-E7D4-4AE7-94C3-ED14AC27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02F51-EB28-42EF-B83B-456075E8F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96DE-30B7-4FB8-A831-CA31ABAB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FF41A-3801-4831-88F1-E11C9AFA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57E5-77DF-4237-B175-081E444C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222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E789C-76FA-4913-9487-E72FA9F4C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F5164-85C0-44A9-A154-F1F035CD2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4996C-0422-4E6E-B6D4-3190884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55AC-4708-4A35-AD2E-52790A47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A88F-EC82-4A49-B9E6-1C8BAE06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808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7D5A-5737-432F-9E40-A7CEFC81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F494-98BE-4C29-97A3-90FBB155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E88EE-758C-49C7-908E-5140840D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D47E6-D634-42E1-96E2-40CA77C5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FDD3-EEAF-4B43-9974-686A1D3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7333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4F7E-EF5D-4688-A09B-57F5003E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B0E1-3751-4816-8684-009BB545E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853D-CE82-4F74-A099-C2D38E0C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FF2E-5257-46AE-B93A-8D6315F6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1756-F45D-41B4-99F4-5C148C65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0403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47F5-DE17-41E4-9247-244C3E09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0341-6F12-4EB9-8041-BB3C8FEE1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55FBA-7ECA-4C20-9005-E7E6D425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990D1-F4E2-4CC9-9783-F6A38676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92E4F-BD33-45D9-AE72-319FEB3C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9262E-9DBE-4886-8FF8-614C2BDC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0382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61A9-18ED-4124-A163-05506B2C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EE9C-BC1F-44D4-987C-C91F3900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13DE-CFF7-4FFF-8820-360024E9F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7342-03DA-4576-8F5C-367E630A8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B4BB2-1E89-4B2D-9394-0A9253E6E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F4559-3169-435D-BF68-D0A56B88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AB3D2-BB03-4B27-B542-5E2D309E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F956E-7B9C-4413-9956-5C4AFB7B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758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9077-86BB-4D7A-8A72-32B36FAE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79122-3BF6-498F-9468-B9760C09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D97B5-E19C-4103-8CF9-4FEDCFA6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FA148-E419-407E-8622-E4057FBB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154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6317F-14DE-4706-ABDE-E689DD07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ACDF9-1612-4161-BB6C-785BC4C7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C94CB-524F-412B-AD9F-C6976B2D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5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712A-2640-4ED8-9848-B1678252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CF49-1F43-4D94-9B80-157BB859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85D9C-105D-44FD-BADB-B0CF0B31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9A526-C883-4B33-9219-A7316F03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FE6B1-B7B3-4C17-9B34-88482788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9F220-A081-4068-BACC-4E3A7532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6157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9DE6-A225-4E64-A3A7-D36B909A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A2E11-54F4-4446-9A19-8EAE0DF2B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98CC1-68CD-4E8C-A8B1-39BCE3E89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ACA6-68B4-4BDD-9993-00CAF648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4F7AA-67D9-4EDC-AAF6-798373D1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7D8D5-92F9-4A17-B66C-7C8097AA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5960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A52C5-ECEA-45A4-A7D0-A82587B5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6F1F7-F5A0-41F2-B0C5-DD2235DB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0393-8E68-44CE-9197-987FDDD66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E902-3EE9-4514-A944-DC2BDF4D4B56}" type="datetimeFigureOut">
              <a:rPr lang="en-TT" smtClean="0"/>
              <a:t>21/10/2017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9854-A653-4679-9A8F-49EC282F0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BC27-F767-4D9C-8BA6-219EAD58B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107E-EFA7-4B3C-B88E-F1AB6FBE17C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433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A70D1-91EA-4CC6-9B64-339E2E89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713"/>
            <a:ext cx="12192000" cy="11974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82432-4196-4DCB-90D2-CC6105826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1" y="-768626"/>
            <a:ext cx="9528313" cy="3116470"/>
          </a:xfrm>
        </p:spPr>
        <p:txBody>
          <a:bodyPr>
            <a:normAutofit/>
          </a:bodyPr>
          <a:lstStyle/>
          <a:p>
            <a:r>
              <a:rPr lang="en-TT" sz="44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PINKY’S COMPLICATED UMBILICAL HERNIA REPAIR: </a:t>
            </a:r>
            <a:br>
              <a:rPr lang="en-TT" sz="44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</a:br>
            <a:r>
              <a:rPr lang="en-TT" sz="44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PRE-OPERATION</a:t>
            </a:r>
          </a:p>
        </p:txBody>
      </p:sp>
    </p:spTree>
    <p:extLst>
      <p:ext uri="{BB962C8B-B14F-4D97-AF65-F5344CB8AC3E}">
        <p14:creationId xmlns:p14="http://schemas.microsoft.com/office/powerpoint/2010/main" val="101576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3B4BFF-4DAE-4E60-B1FD-66CC5D48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01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F3E54-943A-447C-B886-2FF465CF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8"/>
            <a:ext cx="10515600" cy="1325563"/>
          </a:xfrm>
        </p:spPr>
        <p:txBody>
          <a:bodyPr/>
          <a:lstStyle/>
          <a:p>
            <a:pPr algn="ctr"/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PROCEDURE/</a:t>
            </a:r>
            <a:b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SURGICAL PREPERATION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0891F-323C-4FE4-AC0D-5FA36D6BBE5B}"/>
              </a:ext>
            </a:extLst>
          </p:cNvPr>
          <p:cNvSpPr txBox="1"/>
          <p:nvPr/>
        </p:nvSpPr>
        <p:spPr>
          <a:xfrm>
            <a:off x="1404730" y="1690688"/>
            <a:ext cx="994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b="1" dirty="0">
              <a:latin typeface="Bell MT" panose="02020503060305020303" pitchFamily="18" charset="0"/>
            </a:endParaRPr>
          </a:p>
          <a:p>
            <a:endParaRPr lang="en-T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B5A2D-A485-4873-AAB0-52039559E10E}"/>
              </a:ext>
            </a:extLst>
          </p:cNvPr>
          <p:cNvSpPr txBox="1"/>
          <p:nvPr/>
        </p:nvSpPr>
        <p:spPr>
          <a:xfrm>
            <a:off x="1466022" y="879191"/>
            <a:ext cx="1030687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000" b="1" u="sng" dirty="0">
                <a:latin typeface="Bell MT" panose="02020503060305020303" pitchFamily="18" charset="0"/>
              </a:rPr>
              <a:t>Sedation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 3.8 </a:t>
            </a:r>
            <a:r>
              <a:rPr lang="en-TT" sz="2000" b="1" dirty="0" err="1">
                <a:latin typeface="Bell MT" panose="02020503060305020303" pitchFamily="18" charset="0"/>
              </a:rPr>
              <a:t>mls</a:t>
            </a:r>
            <a:r>
              <a:rPr lang="en-TT" sz="2000" b="1" dirty="0">
                <a:latin typeface="Bell MT" panose="02020503060305020303" pitchFamily="18" charset="0"/>
              </a:rPr>
              <a:t> of Xylazine 2% 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 3.8mls of ketamine 10%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Both were given intra muscularly</a:t>
            </a:r>
          </a:p>
          <a:p>
            <a:pPr lvl="1"/>
            <a:r>
              <a:rPr lang="en-TT" sz="2000" b="1" dirty="0">
                <a:latin typeface="Bell MT" panose="02020503060305020303" pitchFamily="18" charset="0"/>
              </a:rPr>
              <a:t> </a:t>
            </a:r>
          </a:p>
          <a:p>
            <a:pPr lvl="1"/>
            <a:endParaRPr lang="en-TT" sz="2000" b="1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000" dirty="0">
                <a:latin typeface="Bell MT" panose="02020503060305020303" pitchFamily="18" charset="0"/>
              </a:rPr>
              <a:t> </a:t>
            </a:r>
            <a:r>
              <a:rPr lang="en-TT" sz="2000" b="1" u="sng" dirty="0">
                <a:latin typeface="Bell MT" panose="02020503060305020303" pitchFamily="18" charset="0"/>
              </a:rPr>
              <a:t>Anti-biotics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3.8mls of </a:t>
            </a:r>
            <a:r>
              <a:rPr lang="en-TT" sz="2000" b="1" dirty="0" err="1">
                <a:latin typeface="Bell MT" panose="02020503060305020303" pitchFamily="18" charset="0"/>
              </a:rPr>
              <a:t>Penstrep</a:t>
            </a:r>
            <a:r>
              <a:rPr lang="en-TT" sz="2000" b="1" dirty="0">
                <a:latin typeface="Bell MT" panose="02020503060305020303" pitchFamily="18" charset="0"/>
              </a:rPr>
              <a:t> was given intramuscularly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000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000" b="1" dirty="0" err="1">
                <a:latin typeface="Bell MT" panose="02020503060305020303" pitchFamily="18" charset="0"/>
              </a:rPr>
              <a:t>Pinky</a:t>
            </a:r>
            <a:r>
              <a:rPr lang="en-TT" sz="2000" b="1" dirty="0">
                <a:latin typeface="Bell MT" panose="02020503060305020303" pitchFamily="18" charset="0"/>
              </a:rPr>
              <a:t> was brought across to the SVM large animal theatre when she was completely sedated and was placed in dorsal recumbency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2000" b="1" dirty="0">
              <a:latin typeface="Bell MT" panose="02020503060305020303" pitchFamily="18" charset="0"/>
            </a:endParaRPr>
          </a:p>
          <a:p>
            <a:endParaRPr lang="en-TT" sz="2000" b="1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000" b="1" u="sng" dirty="0">
                <a:latin typeface="Bell MT" panose="02020503060305020303" pitchFamily="18" charset="0"/>
              </a:rPr>
              <a:t>CRI/SALINE BAG COMPOSTION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10mls Xylazine 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10 </a:t>
            </a:r>
            <a:r>
              <a:rPr lang="en-TT" sz="2000" b="1" dirty="0" err="1">
                <a:latin typeface="Bell MT" panose="02020503060305020303" pitchFamily="18" charset="0"/>
              </a:rPr>
              <a:t>mls</a:t>
            </a:r>
            <a:r>
              <a:rPr lang="en-TT" sz="2000" b="1" dirty="0">
                <a:latin typeface="Bell MT" panose="02020503060305020303" pitchFamily="18" charset="0"/>
              </a:rPr>
              <a:t> Ketamine 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000" b="1" dirty="0">
                <a:latin typeface="Bell MT" panose="02020503060305020303" pitchFamily="18" charset="0"/>
              </a:rPr>
              <a:t>10 </a:t>
            </a:r>
            <a:r>
              <a:rPr lang="en-TT" sz="2000" b="1" dirty="0" err="1">
                <a:latin typeface="Bell MT" panose="02020503060305020303" pitchFamily="18" charset="0"/>
              </a:rPr>
              <a:t>mls</a:t>
            </a:r>
            <a:r>
              <a:rPr lang="en-TT" sz="2000" b="1" dirty="0">
                <a:latin typeface="Bell MT" panose="02020503060305020303" pitchFamily="18" charset="0"/>
              </a:rPr>
              <a:t> Lidocaine 2%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AD217-6A8C-4BFC-9B7C-1BCD7EBE143C}"/>
              </a:ext>
            </a:extLst>
          </p:cNvPr>
          <p:cNvSpPr txBox="1"/>
          <p:nvPr/>
        </p:nvSpPr>
        <p:spPr>
          <a:xfrm>
            <a:off x="838200" y="879191"/>
            <a:ext cx="107077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TT" sz="23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3B4BFF-4DAE-4E60-B1FD-66CC5D48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01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F3E54-943A-447C-B886-2FF465CF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8"/>
            <a:ext cx="10515600" cy="1325563"/>
          </a:xfrm>
        </p:spPr>
        <p:txBody>
          <a:bodyPr/>
          <a:lstStyle/>
          <a:p>
            <a:pPr algn="ctr"/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PROCEDURE/</a:t>
            </a:r>
            <a:b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SURGICAL PREPERATION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0891F-323C-4FE4-AC0D-5FA36D6BBE5B}"/>
              </a:ext>
            </a:extLst>
          </p:cNvPr>
          <p:cNvSpPr txBox="1"/>
          <p:nvPr/>
        </p:nvSpPr>
        <p:spPr>
          <a:xfrm>
            <a:off x="838200" y="2297196"/>
            <a:ext cx="99490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400" b="1" u="sng" dirty="0">
                <a:latin typeface="Bell MT" panose="02020503060305020303" pitchFamily="18" charset="0"/>
              </a:rPr>
              <a:t>Insertion of IV catheter into ear vein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Due to the vasodilatory effects of xylazine, a vein on her right ear was isolated and a catheter was put in for intravenous access. The catheter was connected with the fluid line so that drugs would be accessed intravenously.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3.4mls of Flunixin and 3.8mls of Lidocaine 2% were inserted into the IV access.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The fluid line was then opened allowing IV access of the sedatives to reach </a:t>
            </a:r>
            <a:r>
              <a:rPr lang="en-TT" sz="2400" b="1" dirty="0" err="1">
                <a:solidFill>
                  <a:srgbClr val="FF0066"/>
                </a:solidFill>
                <a:latin typeface="Bell MT" panose="02020503060305020303" pitchFamily="18" charset="0"/>
              </a:rPr>
              <a:t>Pinky</a:t>
            </a:r>
            <a:r>
              <a:rPr lang="en-TT" sz="2400" b="1" dirty="0">
                <a:latin typeface="Bell MT" panose="02020503060305020303" pitchFamily="18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The CRI was initially set at 2 drops per second.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B5A2D-A485-4873-AAB0-52039559E10E}"/>
              </a:ext>
            </a:extLst>
          </p:cNvPr>
          <p:cNvSpPr txBox="1"/>
          <p:nvPr/>
        </p:nvSpPr>
        <p:spPr>
          <a:xfrm>
            <a:off x="1404730" y="1374639"/>
            <a:ext cx="103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T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val="120066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3B4BFF-4DAE-4E60-B1FD-66CC5D48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01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F3E54-943A-447C-B886-2FF465CF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8"/>
            <a:ext cx="10515600" cy="1325563"/>
          </a:xfrm>
        </p:spPr>
        <p:txBody>
          <a:bodyPr/>
          <a:lstStyle/>
          <a:p>
            <a:pPr algn="ctr"/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PROCEDURE/</a:t>
            </a:r>
            <a:b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TT" dirty="0">
                <a:solidFill>
                  <a:srgbClr val="C00000"/>
                </a:solidFill>
                <a:latin typeface="Berlin Sans FB" panose="020E0602020502020306" pitchFamily="34" charset="0"/>
              </a:rPr>
              <a:t>SURGICAL SITE PREPERATION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0891F-323C-4FE4-AC0D-5FA36D6BBE5B}"/>
              </a:ext>
            </a:extLst>
          </p:cNvPr>
          <p:cNvSpPr txBox="1"/>
          <p:nvPr/>
        </p:nvSpPr>
        <p:spPr>
          <a:xfrm>
            <a:off x="924338" y="1541822"/>
            <a:ext cx="99490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sz="2400" b="1" u="sng" dirty="0">
                <a:latin typeface="Bell MT" panose="02020503060305020303" pitchFamily="18" charset="0"/>
              </a:rPr>
              <a:t>PREPARATION OF THE SURGICAL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 err="1">
                <a:solidFill>
                  <a:srgbClr val="FF0066"/>
                </a:solidFill>
                <a:latin typeface="Bell MT" panose="02020503060305020303" pitchFamily="18" charset="0"/>
              </a:rPr>
              <a:t>Pinky</a:t>
            </a:r>
            <a:r>
              <a:rPr lang="en-TT" sz="2400" b="1" dirty="0">
                <a:latin typeface="Bell MT" panose="02020503060305020303" pitchFamily="18" charset="0"/>
              </a:rPr>
              <a:t> did not need clipping as there was no hair present at the surgery site. The surgery site was cleaned with chlorhexidine.</a:t>
            </a:r>
          </a:p>
          <a:p>
            <a:pPr lvl="1"/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The surgery site was swabbed 4 times alternating between 7% povidone-iodine and 70% alcohol.</a:t>
            </a:r>
          </a:p>
          <a:p>
            <a:pPr lvl="1"/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Each cleaning was done from the inside to the outside, in one direction and it was ensured there was no double-wiping.</a:t>
            </a:r>
          </a:p>
          <a:p>
            <a:pPr lvl="1"/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>
                <a:latin typeface="Bell MT" panose="02020503060305020303" pitchFamily="18" charset="0"/>
              </a:rPr>
              <a:t>Drapes were then positioned accordingly.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sz="2400" b="1" dirty="0" err="1">
                <a:solidFill>
                  <a:srgbClr val="FF0066"/>
                </a:solidFill>
                <a:latin typeface="Bell MT" panose="02020503060305020303" pitchFamily="18" charset="0"/>
              </a:rPr>
              <a:t>Pinky</a:t>
            </a:r>
            <a:r>
              <a:rPr lang="en-TT" sz="2400" b="1" dirty="0">
                <a:solidFill>
                  <a:srgbClr val="FF00FF"/>
                </a:solidFill>
                <a:latin typeface="Bell MT" panose="02020503060305020303" pitchFamily="18" charset="0"/>
              </a:rPr>
              <a:t> </a:t>
            </a:r>
            <a:r>
              <a:rPr lang="en-TT" sz="2400" b="1" dirty="0">
                <a:latin typeface="Bell MT" panose="02020503060305020303" pitchFamily="18" charset="0"/>
              </a:rPr>
              <a:t>was all prepped for surgery and ready to become a new pig!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sz="2400" b="1" dirty="0">
              <a:latin typeface="Bell MT" panose="020205030603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B5A2D-A485-4873-AAB0-52039559E10E}"/>
              </a:ext>
            </a:extLst>
          </p:cNvPr>
          <p:cNvSpPr txBox="1"/>
          <p:nvPr/>
        </p:nvSpPr>
        <p:spPr>
          <a:xfrm>
            <a:off x="1404730" y="1374639"/>
            <a:ext cx="103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T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val="273615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262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Bell MT</vt:lpstr>
      <vt:lpstr>Berlin Sans FB</vt:lpstr>
      <vt:lpstr>Britannic Bold</vt:lpstr>
      <vt:lpstr>Calibri</vt:lpstr>
      <vt:lpstr>Calibri Light</vt:lpstr>
      <vt:lpstr>Office Theme</vt:lpstr>
      <vt:lpstr>PINKY’S COMPLICATED UMBILICAL HERNIA REPAIR:  PRE-OPERATION</vt:lpstr>
      <vt:lpstr>PROCEDURE/ SURGICAL PREPERATION</vt:lpstr>
      <vt:lpstr>PROCEDURE/ SURGICAL PREPERATION</vt:lpstr>
      <vt:lpstr>PROCEDURE/ SURGICAL SITE PREPERATION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PINKY’S COMPLICATED UMBILICAL HERNIA REPAIR:  INTRA-OPERATION</dc:title>
  <dc:creator>aliyyah.khan</dc:creator>
  <cp:lastModifiedBy>aliyyah.khan</cp:lastModifiedBy>
  <cp:revision>31</cp:revision>
  <dcterms:created xsi:type="dcterms:W3CDTF">2017-10-21T13:02:54Z</dcterms:created>
  <dcterms:modified xsi:type="dcterms:W3CDTF">2017-10-21T21:21:48Z</dcterms:modified>
</cp:coreProperties>
</file>