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0FE6-113F-409C-A4FB-E172CE2A9C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T"/>
          </a:p>
        </p:txBody>
      </p:sp>
      <p:sp>
        <p:nvSpPr>
          <p:cNvPr id="3" name="Subtitle 2">
            <a:extLst>
              <a:ext uri="{FF2B5EF4-FFF2-40B4-BE49-F238E27FC236}">
                <a16:creationId xmlns:a16="http://schemas.microsoft.com/office/drawing/2014/main" id="{D16225EB-B72F-4F99-A326-355156E8B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T"/>
          </a:p>
        </p:txBody>
      </p:sp>
      <p:sp>
        <p:nvSpPr>
          <p:cNvPr id="4" name="Date Placeholder 3">
            <a:extLst>
              <a:ext uri="{FF2B5EF4-FFF2-40B4-BE49-F238E27FC236}">
                <a16:creationId xmlns:a16="http://schemas.microsoft.com/office/drawing/2014/main" id="{5FA68BC5-8019-45B6-B10D-59286F5ED129}"/>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5" name="Footer Placeholder 4">
            <a:extLst>
              <a:ext uri="{FF2B5EF4-FFF2-40B4-BE49-F238E27FC236}">
                <a16:creationId xmlns:a16="http://schemas.microsoft.com/office/drawing/2014/main" id="{2A07E84F-D6B3-47B5-B6D1-95B4B2E2C1BD}"/>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9605F362-6EB4-41A0-8B41-B73D210DD5F9}"/>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1676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BBB7-E7D4-4AE7-94C3-ED14AC27B1FA}"/>
              </a:ext>
            </a:extLst>
          </p:cNvPr>
          <p:cNvSpPr>
            <a:spLocks noGrp="1"/>
          </p:cNvSpPr>
          <p:nvPr>
            <p:ph type="title"/>
          </p:nvPr>
        </p:nvSpPr>
        <p:spPr/>
        <p:txBody>
          <a:bodyPr/>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D2602F51-EB28-42EF-B83B-456075E8F4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D05F96DE-30B7-4FB8-A831-CA31ABABEC3E}"/>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5" name="Footer Placeholder 4">
            <a:extLst>
              <a:ext uri="{FF2B5EF4-FFF2-40B4-BE49-F238E27FC236}">
                <a16:creationId xmlns:a16="http://schemas.microsoft.com/office/drawing/2014/main" id="{DE9FF41A-3801-4831-88F1-E11C9AFA002C}"/>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1C0D57E5-77DF-4237-B175-081E444C9859}"/>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52223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E789C-76FA-4913-9487-E72FA9F4CE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3C8F5164-85C0-44A9-A154-F1F035CD2E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6454996C-0422-4E6E-B6D4-31908846F1CE}"/>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5" name="Footer Placeholder 4">
            <a:extLst>
              <a:ext uri="{FF2B5EF4-FFF2-40B4-BE49-F238E27FC236}">
                <a16:creationId xmlns:a16="http://schemas.microsoft.com/office/drawing/2014/main" id="{6B0855AC-4708-4A35-AD2E-52790A47D6D3}"/>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7F1EA88F-EC82-4A49-B9E6-1C8BAE06A9E0}"/>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428085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7D5A-5737-432F-9E40-A7CEFC8152F2}"/>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A2D5F494-98BE-4C29-97A3-90FBB155BB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F13E88EE-758C-49C7-908E-5140840D4BED}"/>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5" name="Footer Placeholder 4">
            <a:extLst>
              <a:ext uri="{FF2B5EF4-FFF2-40B4-BE49-F238E27FC236}">
                <a16:creationId xmlns:a16="http://schemas.microsoft.com/office/drawing/2014/main" id="{0DDD47E6-D634-42E1-96E2-40CA77C5D37A}"/>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B6D0FDD3-EEAF-4B43-9974-686A1D3B8B73}"/>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407333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4F7E-EF5D-4688-A09B-57F5003E8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T"/>
          </a:p>
        </p:txBody>
      </p:sp>
      <p:sp>
        <p:nvSpPr>
          <p:cNvPr id="3" name="Text Placeholder 2">
            <a:extLst>
              <a:ext uri="{FF2B5EF4-FFF2-40B4-BE49-F238E27FC236}">
                <a16:creationId xmlns:a16="http://schemas.microsoft.com/office/drawing/2014/main" id="{6D22B0E1-3751-4816-8684-009BB545E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44853D-CE82-4F74-A099-C2D38E0C895B}"/>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5" name="Footer Placeholder 4">
            <a:extLst>
              <a:ext uri="{FF2B5EF4-FFF2-40B4-BE49-F238E27FC236}">
                <a16:creationId xmlns:a16="http://schemas.microsoft.com/office/drawing/2014/main" id="{4934FF2E-5257-46AE-B93A-8D6315F6BAB2}"/>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55441756-F45D-41B4-99F4-5C148C651058}"/>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230403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47F5-DE17-41E4-9247-244C3E094BCD}"/>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07670341-6F12-4EB9-8041-BB3C8FEE19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a:extLst>
              <a:ext uri="{FF2B5EF4-FFF2-40B4-BE49-F238E27FC236}">
                <a16:creationId xmlns:a16="http://schemas.microsoft.com/office/drawing/2014/main" id="{8A155FBA-7ECA-4C20-9005-E7E6D4255F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a:extLst>
              <a:ext uri="{FF2B5EF4-FFF2-40B4-BE49-F238E27FC236}">
                <a16:creationId xmlns:a16="http://schemas.microsoft.com/office/drawing/2014/main" id="{ADB990D1-F4E2-4CC9-9783-F6A3867673E6}"/>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6" name="Footer Placeholder 5">
            <a:extLst>
              <a:ext uri="{FF2B5EF4-FFF2-40B4-BE49-F238E27FC236}">
                <a16:creationId xmlns:a16="http://schemas.microsoft.com/office/drawing/2014/main" id="{21092E4F-BD33-45D9-AE72-319FEB3C6259}"/>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EA49262E-9DBE-4886-8FF8-614C2BDC9239}"/>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80382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61A9-18ED-4124-A163-05506B2C8CD7}"/>
              </a:ext>
            </a:extLst>
          </p:cNvPr>
          <p:cNvSpPr>
            <a:spLocks noGrp="1"/>
          </p:cNvSpPr>
          <p:nvPr>
            <p:ph type="title"/>
          </p:nvPr>
        </p:nvSpPr>
        <p:spPr>
          <a:xfrm>
            <a:off x="839788" y="365125"/>
            <a:ext cx="10515600" cy="1325563"/>
          </a:xfrm>
        </p:spPr>
        <p:txBody>
          <a:bodyPr/>
          <a:lstStyle/>
          <a:p>
            <a:r>
              <a:rPr lang="en-US"/>
              <a:t>Click to edit Master title style</a:t>
            </a:r>
            <a:endParaRPr lang="en-TT"/>
          </a:p>
        </p:txBody>
      </p:sp>
      <p:sp>
        <p:nvSpPr>
          <p:cNvPr id="3" name="Text Placeholder 2">
            <a:extLst>
              <a:ext uri="{FF2B5EF4-FFF2-40B4-BE49-F238E27FC236}">
                <a16:creationId xmlns:a16="http://schemas.microsoft.com/office/drawing/2014/main" id="{8191EE9C-BC1F-44D4-987C-C91F3900B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5113DE-CFF7-4FFF-8820-360024E9F2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a:extLst>
              <a:ext uri="{FF2B5EF4-FFF2-40B4-BE49-F238E27FC236}">
                <a16:creationId xmlns:a16="http://schemas.microsoft.com/office/drawing/2014/main" id="{9A847342-03DA-4576-8F5C-367E630A8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EB4BB2-1E89-4B2D-9394-0A9253E6E6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a:extLst>
              <a:ext uri="{FF2B5EF4-FFF2-40B4-BE49-F238E27FC236}">
                <a16:creationId xmlns:a16="http://schemas.microsoft.com/office/drawing/2014/main" id="{29CF4559-3169-435D-BF68-D0A56B8844AC}"/>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8" name="Footer Placeholder 7">
            <a:extLst>
              <a:ext uri="{FF2B5EF4-FFF2-40B4-BE49-F238E27FC236}">
                <a16:creationId xmlns:a16="http://schemas.microsoft.com/office/drawing/2014/main" id="{BF3AB3D2-BB03-4B27-B542-5E2D309EB093}"/>
              </a:ext>
            </a:extLst>
          </p:cNvPr>
          <p:cNvSpPr>
            <a:spLocks noGrp="1"/>
          </p:cNvSpPr>
          <p:nvPr>
            <p:ph type="ftr" sz="quarter" idx="11"/>
          </p:nvPr>
        </p:nvSpPr>
        <p:spPr/>
        <p:txBody>
          <a:bodyPr/>
          <a:lstStyle/>
          <a:p>
            <a:endParaRPr lang="en-TT"/>
          </a:p>
        </p:txBody>
      </p:sp>
      <p:sp>
        <p:nvSpPr>
          <p:cNvPr id="9" name="Slide Number Placeholder 8">
            <a:extLst>
              <a:ext uri="{FF2B5EF4-FFF2-40B4-BE49-F238E27FC236}">
                <a16:creationId xmlns:a16="http://schemas.microsoft.com/office/drawing/2014/main" id="{788F956E-7B9C-4413-9956-5C4AFB7B5C93}"/>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168758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9077-86BB-4D7A-8A72-32B36FAE1B66}"/>
              </a:ext>
            </a:extLst>
          </p:cNvPr>
          <p:cNvSpPr>
            <a:spLocks noGrp="1"/>
          </p:cNvSpPr>
          <p:nvPr>
            <p:ph type="title"/>
          </p:nvPr>
        </p:nvSpPr>
        <p:spPr/>
        <p:txBody>
          <a:bodyPr/>
          <a:lstStyle/>
          <a:p>
            <a:r>
              <a:rPr lang="en-US"/>
              <a:t>Click to edit Master title style</a:t>
            </a:r>
            <a:endParaRPr lang="en-TT"/>
          </a:p>
        </p:txBody>
      </p:sp>
      <p:sp>
        <p:nvSpPr>
          <p:cNvPr id="3" name="Date Placeholder 2">
            <a:extLst>
              <a:ext uri="{FF2B5EF4-FFF2-40B4-BE49-F238E27FC236}">
                <a16:creationId xmlns:a16="http://schemas.microsoft.com/office/drawing/2014/main" id="{3F079122-3BF6-498F-9468-B9760C09797E}"/>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4" name="Footer Placeholder 3">
            <a:extLst>
              <a:ext uri="{FF2B5EF4-FFF2-40B4-BE49-F238E27FC236}">
                <a16:creationId xmlns:a16="http://schemas.microsoft.com/office/drawing/2014/main" id="{6A4D97B5-E19C-4103-8CF9-4FEDCFA6D5F6}"/>
              </a:ext>
            </a:extLst>
          </p:cNvPr>
          <p:cNvSpPr>
            <a:spLocks noGrp="1"/>
          </p:cNvSpPr>
          <p:nvPr>
            <p:ph type="ftr" sz="quarter" idx="11"/>
          </p:nvPr>
        </p:nvSpPr>
        <p:spPr/>
        <p:txBody>
          <a:bodyPr/>
          <a:lstStyle/>
          <a:p>
            <a:endParaRPr lang="en-TT"/>
          </a:p>
        </p:txBody>
      </p:sp>
      <p:sp>
        <p:nvSpPr>
          <p:cNvPr id="5" name="Slide Number Placeholder 4">
            <a:extLst>
              <a:ext uri="{FF2B5EF4-FFF2-40B4-BE49-F238E27FC236}">
                <a16:creationId xmlns:a16="http://schemas.microsoft.com/office/drawing/2014/main" id="{B32FA148-E419-407E-8622-E4057FBBE338}"/>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231545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6317F-14DE-4706-ABDE-E689DD07AEF6}"/>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3" name="Footer Placeholder 2">
            <a:extLst>
              <a:ext uri="{FF2B5EF4-FFF2-40B4-BE49-F238E27FC236}">
                <a16:creationId xmlns:a16="http://schemas.microsoft.com/office/drawing/2014/main" id="{70DACDF9-1612-4161-BB6C-785BC4C7D956}"/>
              </a:ext>
            </a:extLst>
          </p:cNvPr>
          <p:cNvSpPr>
            <a:spLocks noGrp="1"/>
          </p:cNvSpPr>
          <p:nvPr>
            <p:ph type="ftr" sz="quarter" idx="11"/>
          </p:nvPr>
        </p:nvSpPr>
        <p:spPr/>
        <p:txBody>
          <a:bodyPr/>
          <a:lstStyle/>
          <a:p>
            <a:endParaRPr lang="en-TT"/>
          </a:p>
        </p:txBody>
      </p:sp>
      <p:sp>
        <p:nvSpPr>
          <p:cNvPr id="4" name="Slide Number Placeholder 3">
            <a:extLst>
              <a:ext uri="{FF2B5EF4-FFF2-40B4-BE49-F238E27FC236}">
                <a16:creationId xmlns:a16="http://schemas.microsoft.com/office/drawing/2014/main" id="{CB3C94CB-524F-412B-AD9F-C6976B2D29C7}"/>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22753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712A-2640-4ED8-9848-B1678252C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Content Placeholder 2">
            <a:extLst>
              <a:ext uri="{FF2B5EF4-FFF2-40B4-BE49-F238E27FC236}">
                <a16:creationId xmlns:a16="http://schemas.microsoft.com/office/drawing/2014/main" id="{F877CF49-1F43-4D94-9B80-157BB859A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a:extLst>
              <a:ext uri="{FF2B5EF4-FFF2-40B4-BE49-F238E27FC236}">
                <a16:creationId xmlns:a16="http://schemas.microsoft.com/office/drawing/2014/main" id="{74485D9C-105D-44FD-BADB-B0CF0B31E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59A526-C883-4B33-9219-A7316F03F21B}"/>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6" name="Footer Placeholder 5">
            <a:extLst>
              <a:ext uri="{FF2B5EF4-FFF2-40B4-BE49-F238E27FC236}">
                <a16:creationId xmlns:a16="http://schemas.microsoft.com/office/drawing/2014/main" id="{3FBFE6B1-B7B3-4C17-9B34-884827889399}"/>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2FE9F220-A081-4068-BACC-4E3A753263AA}"/>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326157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9DE6-A225-4E64-A3A7-D36B909A9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Picture Placeholder 2">
            <a:extLst>
              <a:ext uri="{FF2B5EF4-FFF2-40B4-BE49-F238E27FC236}">
                <a16:creationId xmlns:a16="http://schemas.microsoft.com/office/drawing/2014/main" id="{0EEA2E11-54F4-4446-9A19-8EAE0DF2B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a:extLst>
              <a:ext uri="{FF2B5EF4-FFF2-40B4-BE49-F238E27FC236}">
                <a16:creationId xmlns:a16="http://schemas.microsoft.com/office/drawing/2014/main" id="{5ED98CC1-68CD-4E8C-A8B1-39BCE3E89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0BACA6-68B4-4BDD-9993-00CAF648A0DC}"/>
              </a:ext>
            </a:extLst>
          </p:cNvPr>
          <p:cNvSpPr>
            <a:spLocks noGrp="1"/>
          </p:cNvSpPr>
          <p:nvPr>
            <p:ph type="dt" sz="half" idx="10"/>
          </p:nvPr>
        </p:nvSpPr>
        <p:spPr/>
        <p:txBody>
          <a:bodyPr/>
          <a:lstStyle/>
          <a:p>
            <a:fld id="{D1F7E902-3EE9-4514-A944-DC2BDF4D4B56}" type="datetimeFigureOut">
              <a:rPr lang="en-TT" smtClean="0"/>
              <a:t>21/10/2017</a:t>
            </a:fld>
            <a:endParaRPr lang="en-TT"/>
          </a:p>
        </p:txBody>
      </p:sp>
      <p:sp>
        <p:nvSpPr>
          <p:cNvPr id="6" name="Footer Placeholder 5">
            <a:extLst>
              <a:ext uri="{FF2B5EF4-FFF2-40B4-BE49-F238E27FC236}">
                <a16:creationId xmlns:a16="http://schemas.microsoft.com/office/drawing/2014/main" id="{45C4F7AA-67D9-4EDC-AAF6-798373D11E8E}"/>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B767D8D5-92F9-4A17-B66C-7C8097AA3256}"/>
              </a:ext>
            </a:extLst>
          </p:cNvPr>
          <p:cNvSpPr>
            <a:spLocks noGrp="1"/>
          </p:cNvSpPr>
          <p:nvPr>
            <p:ph type="sldNum" sz="quarter" idx="12"/>
          </p:nvPr>
        </p:nvSpPr>
        <p:spPr/>
        <p:txBody>
          <a:bodyPr/>
          <a:lstStyle/>
          <a:p>
            <a:fld id="{F351107E-EFA7-4B3C-B88E-F1AB6FBE17CC}" type="slidenum">
              <a:rPr lang="en-TT" smtClean="0"/>
              <a:t>‹#›</a:t>
            </a:fld>
            <a:endParaRPr lang="en-TT"/>
          </a:p>
        </p:txBody>
      </p:sp>
    </p:spTree>
    <p:extLst>
      <p:ext uri="{BB962C8B-B14F-4D97-AF65-F5344CB8AC3E}">
        <p14:creationId xmlns:p14="http://schemas.microsoft.com/office/powerpoint/2010/main" val="295960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7A52C5-ECEA-45A4-A7D0-A82587B58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a:extLst>
              <a:ext uri="{FF2B5EF4-FFF2-40B4-BE49-F238E27FC236}">
                <a16:creationId xmlns:a16="http://schemas.microsoft.com/office/drawing/2014/main" id="{1A76F1F7-F5A0-41F2-B0C5-DD2235DB5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D46C0393-8E68-44CE-9197-987FDDD66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E902-3EE9-4514-A944-DC2BDF4D4B56}" type="datetimeFigureOut">
              <a:rPr lang="en-TT" smtClean="0"/>
              <a:t>21/10/2017</a:t>
            </a:fld>
            <a:endParaRPr lang="en-TT"/>
          </a:p>
        </p:txBody>
      </p:sp>
      <p:sp>
        <p:nvSpPr>
          <p:cNvPr id="5" name="Footer Placeholder 4">
            <a:extLst>
              <a:ext uri="{FF2B5EF4-FFF2-40B4-BE49-F238E27FC236}">
                <a16:creationId xmlns:a16="http://schemas.microsoft.com/office/drawing/2014/main" id="{83D39854-A653-4679-9A8F-49EC282F0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a:extLst>
              <a:ext uri="{FF2B5EF4-FFF2-40B4-BE49-F238E27FC236}">
                <a16:creationId xmlns:a16="http://schemas.microsoft.com/office/drawing/2014/main" id="{AA83BC27-F767-4D9C-8BA6-219EAD58B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1107E-EFA7-4B3C-B88E-F1AB6FBE17CC}" type="slidenum">
              <a:rPr lang="en-TT" smtClean="0"/>
              <a:t>‹#›</a:t>
            </a:fld>
            <a:endParaRPr lang="en-TT"/>
          </a:p>
        </p:txBody>
      </p:sp>
    </p:spTree>
    <p:extLst>
      <p:ext uri="{BB962C8B-B14F-4D97-AF65-F5344CB8AC3E}">
        <p14:creationId xmlns:p14="http://schemas.microsoft.com/office/powerpoint/2010/main" val="1743394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2A70D1-91EA-4CC6-9B64-339E2E89609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298713"/>
            <a:ext cx="12192000" cy="11974326"/>
          </a:xfrm>
          <a:prstGeom prst="rect">
            <a:avLst/>
          </a:prstGeom>
        </p:spPr>
      </p:pic>
      <p:sp>
        <p:nvSpPr>
          <p:cNvPr id="2" name="Title 1">
            <a:extLst>
              <a:ext uri="{FF2B5EF4-FFF2-40B4-BE49-F238E27FC236}">
                <a16:creationId xmlns:a16="http://schemas.microsoft.com/office/drawing/2014/main" id="{A2D82432-4196-4DCB-90D2-CC6105826D3F}"/>
              </a:ext>
            </a:extLst>
          </p:cNvPr>
          <p:cNvSpPr>
            <a:spLocks noGrp="1"/>
          </p:cNvSpPr>
          <p:nvPr>
            <p:ph type="ctrTitle"/>
          </p:nvPr>
        </p:nvSpPr>
        <p:spPr>
          <a:xfrm>
            <a:off x="1961321" y="-768626"/>
            <a:ext cx="9528313" cy="3116470"/>
          </a:xfrm>
        </p:spPr>
        <p:txBody>
          <a:bodyPr>
            <a:normAutofit/>
          </a:bodyPr>
          <a:lstStyle/>
          <a:p>
            <a:r>
              <a:rPr lang="en-TT" sz="4400" dirty="0">
                <a:solidFill>
                  <a:schemeClr val="accent1">
                    <a:lumMod val="75000"/>
                  </a:schemeClr>
                </a:solidFill>
                <a:latin typeface="Britannic Bold" panose="020B0903060703020204" pitchFamily="34" charset="0"/>
              </a:rPr>
              <a:t>PINKY’S COMPLICATED UMBILICAL HERNIA REPAIR: </a:t>
            </a:r>
            <a:br>
              <a:rPr lang="en-TT" sz="4400" dirty="0">
                <a:solidFill>
                  <a:schemeClr val="accent1">
                    <a:lumMod val="75000"/>
                  </a:schemeClr>
                </a:solidFill>
                <a:latin typeface="Britannic Bold" panose="020B0903060703020204" pitchFamily="34" charset="0"/>
              </a:rPr>
            </a:br>
            <a:r>
              <a:rPr lang="en-TT" sz="4400" dirty="0">
                <a:solidFill>
                  <a:schemeClr val="accent1">
                    <a:lumMod val="75000"/>
                  </a:schemeClr>
                </a:solidFill>
                <a:latin typeface="Britannic Bold" panose="020B0903060703020204" pitchFamily="34" charset="0"/>
              </a:rPr>
              <a:t>PRE-OPERATION</a:t>
            </a:r>
          </a:p>
        </p:txBody>
      </p:sp>
    </p:spTree>
    <p:extLst>
      <p:ext uri="{BB962C8B-B14F-4D97-AF65-F5344CB8AC3E}">
        <p14:creationId xmlns:p14="http://schemas.microsoft.com/office/powerpoint/2010/main" val="101576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D3B4BFF-4DAE-4E60-B1FD-66CC5D487AF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7050157"/>
          </a:xfrm>
        </p:spPr>
      </p:pic>
      <p:sp>
        <p:nvSpPr>
          <p:cNvPr id="2" name="Title 1">
            <a:extLst>
              <a:ext uri="{FF2B5EF4-FFF2-40B4-BE49-F238E27FC236}">
                <a16:creationId xmlns:a16="http://schemas.microsoft.com/office/drawing/2014/main" id="{B9BF3E54-943A-447C-B886-2FF465CF06B3}"/>
              </a:ext>
            </a:extLst>
          </p:cNvPr>
          <p:cNvSpPr>
            <a:spLocks noGrp="1"/>
          </p:cNvSpPr>
          <p:nvPr>
            <p:ph type="title"/>
          </p:nvPr>
        </p:nvSpPr>
        <p:spPr>
          <a:xfrm>
            <a:off x="838200" y="24538"/>
            <a:ext cx="10515600" cy="1325563"/>
          </a:xfrm>
        </p:spPr>
        <p:txBody>
          <a:bodyPr/>
          <a:lstStyle/>
          <a:p>
            <a:pPr algn="ctr"/>
            <a:r>
              <a:rPr lang="en-TT" dirty="0">
                <a:solidFill>
                  <a:srgbClr val="C00000"/>
                </a:solidFill>
                <a:latin typeface="Berlin Sans FB" panose="020E0602020502020306" pitchFamily="34" charset="0"/>
              </a:rPr>
              <a:t>SIGNALMENT</a:t>
            </a:r>
          </a:p>
        </p:txBody>
      </p:sp>
      <p:sp>
        <p:nvSpPr>
          <p:cNvPr id="10" name="TextBox 9">
            <a:extLst>
              <a:ext uri="{FF2B5EF4-FFF2-40B4-BE49-F238E27FC236}">
                <a16:creationId xmlns:a16="http://schemas.microsoft.com/office/drawing/2014/main" id="{6D40891F-323C-4FE4-AC0D-5FA36D6BBE5B}"/>
              </a:ext>
            </a:extLst>
          </p:cNvPr>
          <p:cNvSpPr txBox="1"/>
          <p:nvPr/>
        </p:nvSpPr>
        <p:spPr>
          <a:xfrm>
            <a:off x="1404730" y="1690688"/>
            <a:ext cx="9949070" cy="4708981"/>
          </a:xfrm>
          <a:prstGeom prst="rect">
            <a:avLst/>
          </a:prstGeom>
          <a:noFill/>
        </p:spPr>
        <p:txBody>
          <a:bodyPr wrap="square" rtlCol="0">
            <a:spAutoFit/>
          </a:bodyPr>
          <a:lstStyle/>
          <a:p>
            <a:r>
              <a:rPr lang="en-TT" sz="2400" b="1" u="sng" dirty="0">
                <a:solidFill>
                  <a:srgbClr val="FF0000"/>
                </a:solidFill>
                <a:latin typeface="Bell MT" panose="02020503060305020303" pitchFamily="18" charset="0"/>
              </a:rPr>
              <a:t>NAME: </a:t>
            </a:r>
            <a:r>
              <a:rPr lang="en-TT" sz="2400" b="1" dirty="0">
                <a:solidFill>
                  <a:srgbClr val="FF0066"/>
                </a:solidFill>
                <a:latin typeface="Bell MT" panose="02020503060305020303" pitchFamily="18" charset="0"/>
              </a:rPr>
              <a:t>PINKY</a:t>
            </a:r>
            <a:r>
              <a:rPr lang="en-TT" sz="2400" b="1" dirty="0">
                <a:latin typeface="Bell MT" panose="02020503060305020303" pitchFamily="18" charset="0"/>
              </a:rPr>
              <a:t>			</a:t>
            </a:r>
            <a:r>
              <a:rPr lang="en-TT" sz="2400" b="1" u="sng" dirty="0">
                <a:solidFill>
                  <a:srgbClr val="FF0000"/>
                </a:solidFill>
                <a:latin typeface="Bell MT" panose="02020503060305020303" pitchFamily="18" charset="0"/>
              </a:rPr>
              <a:t>ASA GRADE: </a:t>
            </a:r>
            <a:r>
              <a:rPr lang="en-TT" sz="2400" b="1" dirty="0">
                <a:latin typeface="Bell MT" panose="02020503060305020303" pitchFamily="18" charset="0"/>
              </a:rPr>
              <a:t>1						</a:t>
            </a:r>
          </a:p>
          <a:p>
            <a:r>
              <a:rPr lang="en-TT" sz="2400" b="1" u="sng" dirty="0">
                <a:solidFill>
                  <a:srgbClr val="FF0000"/>
                </a:solidFill>
                <a:latin typeface="Bell MT" panose="02020503060305020303" pitchFamily="18" charset="0"/>
              </a:rPr>
              <a:t>SEX: </a:t>
            </a:r>
            <a:r>
              <a:rPr lang="en-TT" sz="2400" b="1" dirty="0">
                <a:latin typeface="Bell MT" panose="02020503060305020303" pitchFamily="18" charset="0"/>
              </a:rPr>
              <a:t>FEMALE</a:t>
            </a:r>
          </a:p>
          <a:p>
            <a:endParaRPr lang="en-TT" sz="2400" b="1" dirty="0">
              <a:latin typeface="Bell MT" panose="02020503060305020303" pitchFamily="18" charset="0"/>
            </a:endParaRPr>
          </a:p>
          <a:p>
            <a:r>
              <a:rPr lang="en-TT" sz="2400" b="1" u="sng" dirty="0">
                <a:solidFill>
                  <a:srgbClr val="FF0000"/>
                </a:solidFill>
                <a:latin typeface="Bell MT" panose="02020503060305020303" pitchFamily="18" charset="0"/>
              </a:rPr>
              <a:t>AGE:</a:t>
            </a:r>
            <a:r>
              <a:rPr lang="en-TT" sz="2400" b="1" dirty="0">
                <a:latin typeface="Bell MT" panose="02020503060305020303" pitchFamily="18" charset="0"/>
              </a:rPr>
              <a:t> UKNOWN</a:t>
            </a:r>
          </a:p>
          <a:p>
            <a:endParaRPr lang="en-TT" sz="2400" b="1" dirty="0">
              <a:latin typeface="Bell MT" panose="02020503060305020303" pitchFamily="18" charset="0"/>
            </a:endParaRPr>
          </a:p>
          <a:p>
            <a:r>
              <a:rPr lang="en-TT" sz="2400" b="1" u="sng" dirty="0">
                <a:solidFill>
                  <a:srgbClr val="FF0000"/>
                </a:solidFill>
                <a:latin typeface="Bell MT" panose="02020503060305020303" pitchFamily="18" charset="0"/>
              </a:rPr>
              <a:t>SPECIES:</a:t>
            </a:r>
            <a:r>
              <a:rPr lang="en-TT" sz="2400" b="1" dirty="0">
                <a:latin typeface="Bell MT" panose="02020503060305020303" pitchFamily="18" charset="0"/>
              </a:rPr>
              <a:t> PORCINE</a:t>
            </a:r>
          </a:p>
          <a:p>
            <a:endParaRPr lang="en-TT" sz="2400" b="1" dirty="0">
              <a:latin typeface="Bell MT" panose="02020503060305020303" pitchFamily="18" charset="0"/>
            </a:endParaRPr>
          </a:p>
          <a:p>
            <a:r>
              <a:rPr lang="en-TT" sz="2400" b="1" u="sng" dirty="0">
                <a:solidFill>
                  <a:srgbClr val="FF0000"/>
                </a:solidFill>
                <a:latin typeface="Bell MT" panose="02020503060305020303" pitchFamily="18" charset="0"/>
              </a:rPr>
              <a:t>BREED: </a:t>
            </a:r>
            <a:r>
              <a:rPr lang="en-TT" sz="2400" b="1" dirty="0">
                <a:latin typeface="Bell MT" panose="02020503060305020303" pitchFamily="18" charset="0"/>
              </a:rPr>
              <a:t>LARGE WHITE</a:t>
            </a:r>
          </a:p>
          <a:p>
            <a:endParaRPr lang="en-TT" sz="2400" b="1" dirty="0">
              <a:latin typeface="Bell MT" panose="02020503060305020303" pitchFamily="18" charset="0"/>
            </a:endParaRPr>
          </a:p>
          <a:p>
            <a:r>
              <a:rPr lang="en-TT" sz="2400" b="1" u="sng" dirty="0">
                <a:solidFill>
                  <a:srgbClr val="FF0000"/>
                </a:solidFill>
                <a:latin typeface="Bell MT" panose="02020503060305020303" pitchFamily="18" charset="0"/>
              </a:rPr>
              <a:t>WEIGHT: </a:t>
            </a:r>
            <a:r>
              <a:rPr lang="en-TT" sz="2400" b="1" dirty="0">
                <a:latin typeface="Bell MT" panose="02020503060305020303" pitchFamily="18" charset="0"/>
              </a:rPr>
              <a:t>76.4 KG</a:t>
            </a:r>
          </a:p>
          <a:p>
            <a:endParaRPr lang="en-TT" b="1" dirty="0">
              <a:latin typeface="Bell MT" panose="02020503060305020303" pitchFamily="18" charset="0"/>
            </a:endParaRPr>
          </a:p>
          <a:p>
            <a:endParaRPr lang="en-TT" dirty="0"/>
          </a:p>
        </p:txBody>
      </p:sp>
    </p:spTree>
    <p:extLst>
      <p:ext uri="{BB962C8B-B14F-4D97-AF65-F5344CB8AC3E}">
        <p14:creationId xmlns:p14="http://schemas.microsoft.com/office/powerpoint/2010/main" val="163155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D3B4BFF-4DAE-4E60-B1FD-66CC5D487AF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7050157"/>
          </a:xfrm>
        </p:spPr>
      </p:pic>
      <p:sp>
        <p:nvSpPr>
          <p:cNvPr id="2" name="Title 1">
            <a:extLst>
              <a:ext uri="{FF2B5EF4-FFF2-40B4-BE49-F238E27FC236}">
                <a16:creationId xmlns:a16="http://schemas.microsoft.com/office/drawing/2014/main" id="{B9BF3E54-943A-447C-B886-2FF465CF06B3}"/>
              </a:ext>
            </a:extLst>
          </p:cNvPr>
          <p:cNvSpPr>
            <a:spLocks noGrp="1"/>
          </p:cNvSpPr>
          <p:nvPr>
            <p:ph type="title"/>
          </p:nvPr>
        </p:nvSpPr>
        <p:spPr>
          <a:xfrm>
            <a:off x="838200" y="24538"/>
            <a:ext cx="10515600" cy="1325563"/>
          </a:xfrm>
        </p:spPr>
        <p:txBody>
          <a:bodyPr/>
          <a:lstStyle/>
          <a:p>
            <a:pPr algn="ctr"/>
            <a:r>
              <a:rPr lang="en-TT" dirty="0">
                <a:solidFill>
                  <a:srgbClr val="C00000"/>
                </a:solidFill>
                <a:latin typeface="Berlin Sans FB" panose="020E0602020502020306" pitchFamily="34" charset="0"/>
              </a:rPr>
              <a:t>DISTANCE EXAMINATION</a:t>
            </a:r>
          </a:p>
        </p:txBody>
      </p:sp>
      <p:sp>
        <p:nvSpPr>
          <p:cNvPr id="10" name="TextBox 9">
            <a:extLst>
              <a:ext uri="{FF2B5EF4-FFF2-40B4-BE49-F238E27FC236}">
                <a16:creationId xmlns:a16="http://schemas.microsoft.com/office/drawing/2014/main" id="{6D40891F-323C-4FE4-AC0D-5FA36D6BBE5B}"/>
              </a:ext>
            </a:extLst>
          </p:cNvPr>
          <p:cNvSpPr txBox="1"/>
          <p:nvPr/>
        </p:nvSpPr>
        <p:spPr>
          <a:xfrm>
            <a:off x="1404730" y="1690688"/>
            <a:ext cx="9949070" cy="646331"/>
          </a:xfrm>
          <a:prstGeom prst="rect">
            <a:avLst/>
          </a:prstGeom>
          <a:noFill/>
        </p:spPr>
        <p:txBody>
          <a:bodyPr wrap="square" rtlCol="0">
            <a:spAutoFit/>
          </a:bodyPr>
          <a:lstStyle/>
          <a:p>
            <a:endParaRPr lang="en-TT" b="1" dirty="0">
              <a:latin typeface="Bell MT" panose="02020503060305020303" pitchFamily="18" charset="0"/>
            </a:endParaRPr>
          </a:p>
          <a:p>
            <a:endParaRPr lang="en-TT" dirty="0"/>
          </a:p>
        </p:txBody>
      </p:sp>
      <p:sp>
        <p:nvSpPr>
          <p:cNvPr id="3" name="TextBox 2">
            <a:extLst>
              <a:ext uri="{FF2B5EF4-FFF2-40B4-BE49-F238E27FC236}">
                <a16:creationId xmlns:a16="http://schemas.microsoft.com/office/drawing/2014/main" id="{42BB5A2D-A485-4873-AAB0-52039559E10E}"/>
              </a:ext>
            </a:extLst>
          </p:cNvPr>
          <p:cNvSpPr txBox="1"/>
          <p:nvPr/>
        </p:nvSpPr>
        <p:spPr>
          <a:xfrm>
            <a:off x="1225826" y="2013853"/>
            <a:ext cx="10306878" cy="5724644"/>
          </a:xfrm>
          <a:prstGeom prst="rect">
            <a:avLst/>
          </a:prstGeom>
          <a:noFill/>
        </p:spPr>
        <p:txBody>
          <a:bodyPr wrap="square" rtlCol="0">
            <a:spAutoFit/>
          </a:bodyPr>
          <a:lstStyle/>
          <a:p>
            <a:pPr marL="285750" indent="-285750">
              <a:buFont typeface="Arial" panose="020B0604020202020204" pitchFamily="34" charset="0"/>
              <a:buChar char="•"/>
            </a:pPr>
            <a:r>
              <a:rPr lang="en-TT" sz="2400" b="1" dirty="0">
                <a:solidFill>
                  <a:srgbClr val="FF0066"/>
                </a:solidFill>
                <a:latin typeface="Bell MT" panose="02020503060305020303" pitchFamily="18" charset="0"/>
              </a:rPr>
              <a:t>Pinky</a:t>
            </a:r>
            <a:r>
              <a:rPr lang="en-TT" sz="2400" b="1" dirty="0">
                <a:latin typeface="Bell MT" panose="02020503060305020303" pitchFamily="18" charset="0"/>
              </a:rPr>
              <a:t> was observed to be bright, alert and responsive (BAR)</a:t>
            </a:r>
          </a:p>
          <a:p>
            <a:endParaRPr lang="en-TT" sz="2400" b="1" dirty="0">
              <a:latin typeface="Bell MT" panose="02020503060305020303" pitchFamily="18" charset="0"/>
            </a:endParaRPr>
          </a:p>
          <a:p>
            <a:pPr marL="285750" indent="-285750">
              <a:buFont typeface="Arial" panose="020B0604020202020204" pitchFamily="34" charset="0"/>
              <a:buChar char="•"/>
            </a:pPr>
            <a:r>
              <a:rPr lang="en-TT" sz="2400" b="1" dirty="0">
                <a:latin typeface="Bell MT" panose="02020503060305020303" pitchFamily="18" charset="0"/>
              </a:rPr>
              <a:t>She was standing firmly on all four feet and had no signs of lameness</a:t>
            </a:r>
          </a:p>
          <a:p>
            <a:endParaRPr lang="en-TT" sz="2400" b="1" dirty="0">
              <a:latin typeface="Bell MT" panose="02020503060305020303" pitchFamily="18" charset="0"/>
            </a:endParaRPr>
          </a:p>
          <a:p>
            <a:pPr marL="285750" indent="-285750">
              <a:buFont typeface="Arial" panose="020B0604020202020204" pitchFamily="34" charset="0"/>
              <a:buChar char="•"/>
            </a:pPr>
            <a:r>
              <a:rPr lang="en-TT" sz="2400" b="1" dirty="0">
                <a:latin typeface="Bell MT" panose="02020503060305020303" pitchFamily="18" charset="0"/>
              </a:rPr>
              <a:t>There were no apparent signs of lesions such as abscesses, wounds, abrasions etc.</a:t>
            </a:r>
          </a:p>
          <a:p>
            <a:pPr marL="285750" indent="-285750">
              <a:buFont typeface="Arial" panose="020B0604020202020204" pitchFamily="34" charset="0"/>
              <a:buChar char="•"/>
            </a:pPr>
            <a:endParaRPr lang="en-TT" sz="2400" b="1" dirty="0">
              <a:latin typeface="Bell MT" panose="02020503060305020303" pitchFamily="18" charset="0"/>
            </a:endParaRPr>
          </a:p>
          <a:p>
            <a:pPr marL="285750" indent="-285750">
              <a:buFont typeface="Arial" panose="020B0604020202020204" pitchFamily="34" charset="0"/>
              <a:buChar char="•"/>
            </a:pPr>
            <a:r>
              <a:rPr lang="en-TT" sz="2400" b="1" dirty="0">
                <a:latin typeface="Bell MT" panose="02020503060305020303" pitchFamily="18" charset="0"/>
              </a:rPr>
              <a:t>There were no signs of abnormal discharges </a:t>
            </a:r>
          </a:p>
          <a:p>
            <a:pPr marL="285750" indent="-285750">
              <a:buFont typeface="Arial" panose="020B0604020202020204" pitchFamily="34" charset="0"/>
              <a:buChar char="•"/>
            </a:pPr>
            <a:endParaRPr lang="en-TT" sz="2400" b="1" dirty="0">
              <a:latin typeface="Bell MT" panose="02020503060305020303" pitchFamily="18" charset="0"/>
            </a:endParaRPr>
          </a:p>
          <a:p>
            <a:pPr marL="285750" indent="-285750">
              <a:buFont typeface="Arial" panose="020B0604020202020204" pitchFamily="34" charset="0"/>
              <a:buChar char="•"/>
            </a:pPr>
            <a:r>
              <a:rPr lang="en-TT" sz="2400" b="1" dirty="0">
                <a:latin typeface="Bell MT" panose="02020503060305020303" pitchFamily="18" charset="0"/>
              </a:rPr>
              <a:t>There were no sings of any abnormal behaviour. </a:t>
            </a:r>
          </a:p>
          <a:p>
            <a:pPr marL="285750" indent="-285750">
              <a:buFont typeface="Arial" panose="020B0604020202020204" pitchFamily="34" charset="0"/>
              <a:buChar char="•"/>
            </a:pPr>
            <a:endParaRPr lang="en-TT" sz="2400" b="1" dirty="0">
              <a:latin typeface="Bell MT" panose="02020503060305020303" pitchFamily="18" charset="0"/>
            </a:endParaRPr>
          </a:p>
          <a:p>
            <a:pPr marL="285750" indent="-285750">
              <a:buFont typeface="Arial" panose="020B0604020202020204" pitchFamily="34" charset="0"/>
              <a:buChar char="•"/>
            </a:pPr>
            <a:r>
              <a:rPr lang="en-TT" sz="2400" b="1" dirty="0">
                <a:solidFill>
                  <a:srgbClr val="FF0000"/>
                </a:solidFill>
                <a:latin typeface="Bell MT" panose="02020503060305020303" pitchFamily="18" charset="0"/>
              </a:rPr>
              <a:t>HOWEVER THERE WERE SIGNS OF HER BEING TOO CUTE!!!!</a:t>
            </a:r>
          </a:p>
          <a:p>
            <a:pPr marL="285750" indent="-285750">
              <a:buFont typeface="Arial" panose="020B0604020202020204" pitchFamily="34" charset="0"/>
              <a:buChar char="•"/>
            </a:pPr>
            <a:endParaRPr lang="en-TT" sz="2400" b="1" dirty="0">
              <a:solidFill>
                <a:srgbClr val="0070C0"/>
              </a:solidFill>
              <a:latin typeface="Bell MT" panose="02020503060305020303" pitchFamily="18" charset="0"/>
            </a:endParaRPr>
          </a:p>
          <a:p>
            <a:endParaRPr lang="en-TT" dirty="0"/>
          </a:p>
          <a:p>
            <a:pPr marL="285750" indent="-285750">
              <a:buFont typeface="Arial" panose="020B0604020202020204" pitchFamily="34" charset="0"/>
              <a:buChar char="•"/>
            </a:pPr>
            <a:endParaRPr lang="en-TT" dirty="0"/>
          </a:p>
          <a:p>
            <a:pPr marL="285750" indent="-285750">
              <a:buFont typeface="Arial" panose="020B0604020202020204" pitchFamily="34" charset="0"/>
              <a:buChar char="•"/>
            </a:pPr>
            <a:endParaRPr lang="en-TT" dirty="0"/>
          </a:p>
        </p:txBody>
      </p:sp>
    </p:spTree>
    <p:extLst>
      <p:ext uri="{BB962C8B-B14F-4D97-AF65-F5344CB8AC3E}">
        <p14:creationId xmlns:p14="http://schemas.microsoft.com/office/powerpoint/2010/main" val="338778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D3B4BFF-4DAE-4E60-B1FD-66CC5D487AF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7050157"/>
          </a:xfrm>
        </p:spPr>
      </p:pic>
      <p:sp>
        <p:nvSpPr>
          <p:cNvPr id="2" name="Title 1">
            <a:extLst>
              <a:ext uri="{FF2B5EF4-FFF2-40B4-BE49-F238E27FC236}">
                <a16:creationId xmlns:a16="http://schemas.microsoft.com/office/drawing/2014/main" id="{B9BF3E54-943A-447C-B886-2FF465CF06B3}"/>
              </a:ext>
            </a:extLst>
          </p:cNvPr>
          <p:cNvSpPr>
            <a:spLocks noGrp="1"/>
          </p:cNvSpPr>
          <p:nvPr>
            <p:ph type="title"/>
          </p:nvPr>
        </p:nvSpPr>
        <p:spPr>
          <a:xfrm>
            <a:off x="838200" y="24538"/>
            <a:ext cx="10515600" cy="1325563"/>
          </a:xfrm>
        </p:spPr>
        <p:txBody>
          <a:bodyPr/>
          <a:lstStyle/>
          <a:p>
            <a:pPr algn="ctr"/>
            <a:r>
              <a:rPr lang="en-TT" dirty="0">
                <a:solidFill>
                  <a:srgbClr val="C00000"/>
                </a:solidFill>
                <a:latin typeface="Berlin Sans FB" panose="020E0602020502020306" pitchFamily="34" charset="0"/>
              </a:rPr>
              <a:t>RESTRAINT &amp; </a:t>
            </a:r>
            <a:br>
              <a:rPr lang="en-TT" dirty="0">
                <a:solidFill>
                  <a:srgbClr val="C00000"/>
                </a:solidFill>
                <a:latin typeface="Berlin Sans FB" panose="020E0602020502020306" pitchFamily="34" charset="0"/>
              </a:rPr>
            </a:br>
            <a:r>
              <a:rPr lang="en-TT" dirty="0">
                <a:solidFill>
                  <a:srgbClr val="C00000"/>
                </a:solidFill>
                <a:latin typeface="Berlin Sans FB" panose="020E0602020502020306" pitchFamily="34" charset="0"/>
              </a:rPr>
              <a:t>PHYSICAL EXAMINATION</a:t>
            </a:r>
          </a:p>
        </p:txBody>
      </p:sp>
      <p:sp>
        <p:nvSpPr>
          <p:cNvPr id="10" name="TextBox 9">
            <a:extLst>
              <a:ext uri="{FF2B5EF4-FFF2-40B4-BE49-F238E27FC236}">
                <a16:creationId xmlns:a16="http://schemas.microsoft.com/office/drawing/2014/main" id="{6D40891F-323C-4FE4-AC0D-5FA36D6BBE5B}"/>
              </a:ext>
            </a:extLst>
          </p:cNvPr>
          <p:cNvSpPr txBox="1"/>
          <p:nvPr/>
        </p:nvSpPr>
        <p:spPr>
          <a:xfrm>
            <a:off x="1404730" y="1690688"/>
            <a:ext cx="9949070" cy="646331"/>
          </a:xfrm>
          <a:prstGeom prst="rect">
            <a:avLst/>
          </a:prstGeom>
          <a:noFill/>
        </p:spPr>
        <p:txBody>
          <a:bodyPr wrap="square" rtlCol="0">
            <a:spAutoFit/>
          </a:bodyPr>
          <a:lstStyle/>
          <a:p>
            <a:endParaRPr lang="en-TT" b="1" dirty="0">
              <a:latin typeface="Bell MT" panose="02020503060305020303" pitchFamily="18" charset="0"/>
            </a:endParaRPr>
          </a:p>
          <a:p>
            <a:endParaRPr lang="en-TT" dirty="0"/>
          </a:p>
        </p:txBody>
      </p:sp>
      <p:sp>
        <p:nvSpPr>
          <p:cNvPr id="3" name="TextBox 2">
            <a:extLst>
              <a:ext uri="{FF2B5EF4-FFF2-40B4-BE49-F238E27FC236}">
                <a16:creationId xmlns:a16="http://schemas.microsoft.com/office/drawing/2014/main" id="{42BB5A2D-A485-4873-AAB0-52039559E10E}"/>
              </a:ext>
            </a:extLst>
          </p:cNvPr>
          <p:cNvSpPr txBox="1"/>
          <p:nvPr/>
        </p:nvSpPr>
        <p:spPr>
          <a:xfrm>
            <a:off x="1404730" y="1690688"/>
            <a:ext cx="10306878" cy="5632311"/>
          </a:xfrm>
          <a:prstGeom prst="rect">
            <a:avLst/>
          </a:prstGeom>
          <a:noFill/>
        </p:spPr>
        <p:txBody>
          <a:bodyPr wrap="square" rtlCol="0">
            <a:spAutoFit/>
          </a:bodyPr>
          <a:lstStyle/>
          <a:p>
            <a:pPr marL="285750" indent="-285750">
              <a:buFont typeface="Arial" panose="020B0604020202020204" pitchFamily="34" charset="0"/>
              <a:buChar char="•"/>
            </a:pPr>
            <a:endParaRPr lang="en-TT" sz="2400" b="1" dirty="0">
              <a:solidFill>
                <a:srgbClr val="FF0066"/>
              </a:solidFill>
              <a:latin typeface="Bell MT" panose="02020503060305020303" pitchFamily="18" charset="0"/>
            </a:endParaRPr>
          </a:p>
          <a:p>
            <a:pPr marL="285750" indent="-285750">
              <a:buFont typeface="Arial" panose="020B0604020202020204" pitchFamily="34" charset="0"/>
              <a:buChar char="•"/>
            </a:pPr>
            <a:r>
              <a:rPr lang="en-TT" sz="2000" b="1" dirty="0">
                <a:solidFill>
                  <a:srgbClr val="FF0066"/>
                </a:solidFill>
                <a:latin typeface="Bell MT" panose="02020503060305020303" pitchFamily="18" charset="0"/>
              </a:rPr>
              <a:t>Pinky </a:t>
            </a:r>
            <a:r>
              <a:rPr lang="en-TT" sz="2000" b="1" dirty="0">
                <a:latin typeface="Bell MT" panose="02020503060305020303" pitchFamily="18" charset="0"/>
              </a:rPr>
              <a:t>was restrained using a hog snare. </a:t>
            </a:r>
          </a:p>
          <a:p>
            <a:pPr marL="285750" indent="-285750">
              <a:buFont typeface="Arial" panose="020B0604020202020204" pitchFamily="34" charset="0"/>
              <a:buChar char="•"/>
            </a:pPr>
            <a:endParaRPr lang="en-TT" sz="2000" b="1" dirty="0">
              <a:latin typeface="Bell MT" panose="02020503060305020303" pitchFamily="18" charset="0"/>
            </a:endParaRPr>
          </a:p>
          <a:p>
            <a:pPr marL="285750" indent="-285750">
              <a:buFont typeface="Arial" panose="020B0604020202020204" pitchFamily="34" charset="0"/>
              <a:buChar char="•"/>
            </a:pPr>
            <a:r>
              <a:rPr lang="en-TT" sz="2000" b="1" dirty="0">
                <a:latin typeface="Bell MT" panose="02020503060305020303" pitchFamily="18" charset="0"/>
              </a:rPr>
              <a:t>TPR and MM/CRT parameters were examined and recorded.</a:t>
            </a:r>
          </a:p>
          <a:p>
            <a:pPr marL="285750" indent="-285750">
              <a:buFont typeface="Arial" panose="020B0604020202020204" pitchFamily="34" charset="0"/>
              <a:buChar char="•"/>
            </a:pPr>
            <a:endParaRPr lang="en-TT" sz="2000" b="1" dirty="0">
              <a:latin typeface="Bell MT" panose="02020503060305020303" pitchFamily="18" charset="0"/>
            </a:endParaRPr>
          </a:p>
          <a:p>
            <a:pPr marL="285750" indent="-285750">
              <a:buFont typeface="Arial" panose="020B0604020202020204" pitchFamily="34" charset="0"/>
              <a:buChar char="•"/>
            </a:pPr>
            <a:r>
              <a:rPr lang="en-TT" sz="2000" b="1" dirty="0">
                <a:solidFill>
                  <a:srgbClr val="FF0000"/>
                </a:solidFill>
                <a:latin typeface="Bell MT" panose="02020503060305020303" pitchFamily="18" charset="0"/>
              </a:rPr>
              <a:t>TEMPERATURE:</a:t>
            </a:r>
            <a:r>
              <a:rPr lang="en-TT" sz="2000" b="1" dirty="0">
                <a:latin typeface="Bell MT" panose="02020503060305020303" pitchFamily="18" charset="0"/>
              </a:rPr>
              <a:t>  38.1</a:t>
            </a:r>
            <a:r>
              <a:rPr lang="en-TT" sz="2000" b="1" dirty="0">
                <a:latin typeface="Bell MT" panose="02020503060305020303" pitchFamily="18" charset="0"/>
                <a:sym typeface="Symbol" panose="05050102010706020507" pitchFamily="18" charset="2"/>
              </a:rPr>
              <a:t>C</a:t>
            </a:r>
          </a:p>
          <a:p>
            <a:pPr marL="285750" indent="-285750">
              <a:buFont typeface="Arial" panose="020B0604020202020204" pitchFamily="34" charset="0"/>
              <a:buChar char="•"/>
            </a:pPr>
            <a:endParaRPr lang="en-TT" sz="2000" b="1" dirty="0">
              <a:latin typeface="Bell MT" panose="02020503060305020303" pitchFamily="18" charset="0"/>
              <a:sym typeface="Symbol" panose="05050102010706020507" pitchFamily="18" charset="2"/>
            </a:endParaRPr>
          </a:p>
          <a:p>
            <a:pPr marL="285750" indent="-285750">
              <a:buFont typeface="Arial" panose="020B0604020202020204" pitchFamily="34" charset="0"/>
              <a:buChar char="•"/>
            </a:pPr>
            <a:r>
              <a:rPr lang="en-TT" sz="2000" b="1" dirty="0">
                <a:solidFill>
                  <a:srgbClr val="FF0000"/>
                </a:solidFill>
                <a:latin typeface="Bell MT" panose="02020503060305020303" pitchFamily="18" charset="0"/>
                <a:sym typeface="Symbol" panose="05050102010706020507" pitchFamily="18" charset="2"/>
              </a:rPr>
              <a:t>PULSE RATE: </a:t>
            </a:r>
            <a:r>
              <a:rPr lang="en-TT" sz="2000" b="1" dirty="0">
                <a:latin typeface="Bell MT" panose="02020503060305020303" pitchFamily="18" charset="0"/>
                <a:sym typeface="Symbol" panose="05050102010706020507" pitchFamily="18" charset="2"/>
              </a:rPr>
              <a:t>108 beats per minute</a:t>
            </a:r>
          </a:p>
          <a:p>
            <a:pPr marL="285750" indent="-285750">
              <a:buFont typeface="Arial" panose="020B0604020202020204" pitchFamily="34" charset="0"/>
              <a:buChar char="•"/>
            </a:pPr>
            <a:endParaRPr lang="en-TT" sz="2000" b="1" dirty="0">
              <a:latin typeface="Bell MT" panose="02020503060305020303" pitchFamily="18" charset="0"/>
              <a:sym typeface="Symbol" panose="05050102010706020507" pitchFamily="18" charset="2"/>
            </a:endParaRPr>
          </a:p>
          <a:p>
            <a:pPr marL="285750" indent="-285750">
              <a:buFont typeface="Arial" panose="020B0604020202020204" pitchFamily="34" charset="0"/>
              <a:buChar char="•"/>
            </a:pPr>
            <a:r>
              <a:rPr lang="en-TT" sz="2000" b="1" dirty="0">
                <a:solidFill>
                  <a:srgbClr val="FF0000"/>
                </a:solidFill>
                <a:latin typeface="Bell MT" panose="02020503060305020303" pitchFamily="18" charset="0"/>
                <a:sym typeface="Symbol" panose="05050102010706020507" pitchFamily="18" charset="2"/>
              </a:rPr>
              <a:t>RESPIRATION RATE: </a:t>
            </a:r>
            <a:r>
              <a:rPr lang="en-TT" sz="2000" b="1" dirty="0">
                <a:latin typeface="Bell MT" panose="02020503060305020303" pitchFamily="18" charset="0"/>
                <a:sym typeface="Symbol" panose="05050102010706020507" pitchFamily="18" charset="2"/>
              </a:rPr>
              <a:t>52 breaths per minute</a:t>
            </a:r>
          </a:p>
          <a:p>
            <a:pPr marL="285750" indent="-285750">
              <a:buFont typeface="Arial" panose="020B0604020202020204" pitchFamily="34" charset="0"/>
              <a:buChar char="•"/>
            </a:pPr>
            <a:endParaRPr lang="en-TT" sz="2000" b="1" dirty="0">
              <a:latin typeface="Bell MT" panose="02020503060305020303" pitchFamily="18" charset="0"/>
              <a:sym typeface="Symbol" panose="05050102010706020507" pitchFamily="18" charset="2"/>
            </a:endParaRPr>
          </a:p>
          <a:p>
            <a:pPr marL="285750" indent="-285750">
              <a:buFont typeface="Arial" panose="020B0604020202020204" pitchFamily="34" charset="0"/>
              <a:buChar char="•"/>
            </a:pPr>
            <a:r>
              <a:rPr lang="en-TT" sz="2000" b="1" dirty="0">
                <a:solidFill>
                  <a:srgbClr val="FF0000"/>
                </a:solidFill>
                <a:latin typeface="Bell MT" panose="02020503060305020303" pitchFamily="18" charset="0"/>
                <a:sym typeface="Symbol" panose="05050102010706020507" pitchFamily="18" charset="2"/>
              </a:rPr>
              <a:t>MM/CRT: </a:t>
            </a:r>
            <a:r>
              <a:rPr lang="en-TT" sz="2000" b="1" dirty="0">
                <a:latin typeface="Bell MT" panose="02020503060305020303" pitchFamily="18" charset="0"/>
                <a:sym typeface="Symbol" panose="05050102010706020507" pitchFamily="18" charset="2"/>
              </a:rPr>
              <a:t>&lt; 2 seconds</a:t>
            </a:r>
          </a:p>
          <a:p>
            <a:pPr marL="285750" indent="-285750">
              <a:buFont typeface="Arial" panose="020B0604020202020204" pitchFamily="34" charset="0"/>
              <a:buChar char="•"/>
            </a:pPr>
            <a:endParaRPr lang="en-TT" sz="2000" b="1" dirty="0">
              <a:latin typeface="Bell MT" panose="02020503060305020303" pitchFamily="18" charset="0"/>
              <a:sym typeface="Symbol" panose="05050102010706020507" pitchFamily="18" charset="2"/>
            </a:endParaRPr>
          </a:p>
          <a:p>
            <a:pPr marL="285750" indent="-285750">
              <a:buFont typeface="Arial" panose="020B0604020202020204" pitchFamily="34" charset="0"/>
              <a:buChar char="•"/>
            </a:pPr>
            <a:r>
              <a:rPr lang="en-TT" sz="2000" b="1" dirty="0">
                <a:latin typeface="Bell MT" panose="02020503060305020303" pitchFamily="18" charset="0"/>
                <a:sym typeface="Symbol" panose="05050102010706020507" pitchFamily="18" charset="2"/>
              </a:rPr>
              <a:t>There were no abnormalities other than the hernia. Upon palpation, the hernia felt firm and upon squeezing, our fingers felt as though it was slipping off the mass and grabbing skin. It was considered to be non-reducible.  </a:t>
            </a:r>
            <a:endParaRPr lang="en-TT" sz="2000" b="1" dirty="0">
              <a:latin typeface="Bell MT" panose="02020503060305020303" pitchFamily="18" charset="0"/>
            </a:endParaRPr>
          </a:p>
          <a:p>
            <a:pPr marL="285750" indent="-285750">
              <a:buFont typeface="Arial" panose="020B0604020202020204" pitchFamily="34" charset="0"/>
              <a:buChar char="•"/>
            </a:pPr>
            <a:endParaRPr lang="en-TT" dirty="0"/>
          </a:p>
          <a:p>
            <a:pPr marL="285750" indent="-285750">
              <a:buFont typeface="Arial" panose="020B0604020202020204" pitchFamily="34" charset="0"/>
              <a:buChar char="•"/>
            </a:pPr>
            <a:endParaRPr lang="en-TT" dirty="0"/>
          </a:p>
        </p:txBody>
      </p:sp>
    </p:spTree>
    <p:extLst>
      <p:ext uri="{BB962C8B-B14F-4D97-AF65-F5344CB8AC3E}">
        <p14:creationId xmlns:p14="http://schemas.microsoft.com/office/powerpoint/2010/main" val="1600885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170</Words>
  <Application>Microsoft Office PowerPoint</Application>
  <PresentationFormat>Widescreen</PresentationFormat>
  <Paragraphs>41</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Bell MT</vt:lpstr>
      <vt:lpstr>Berlin Sans FB</vt:lpstr>
      <vt:lpstr>Britannic Bold</vt:lpstr>
      <vt:lpstr>Calibri</vt:lpstr>
      <vt:lpstr>Calibri Light</vt:lpstr>
      <vt:lpstr>Symbol</vt:lpstr>
      <vt:lpstr>Office Theme</vt:lpstr>
      <vt:lpstr>PINKY’S COMPLICATED UMBILICAL HERNIA REPAIR:  PRE-OPERATION</vt:lpstr>
      <vt:lpstr>SIGNALMENT</vt:lpstr>
      <vt:lpstr>DISTANCE EXAMINATION</vt:lpstr>
      <vt:lpstr>RESTRAINT &amp;  PHYSICAL EXAMINATION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PINKY’S COMPLICATED UMBILICAL HERNIA REPAIR:  INTRA-OPERATION</dc:title>
  <dc:creator>aliyyah.khan</dc:creator>
  <cp:lastModifiedBy>aliyyah.khan</cp:lastModifiedBy>
  <cp:revision>31</cp:revision>
  <dcterms:created xsi:type="dcterms:W3CDTF">2017-10-21T13:02:54Z</dcterms:created>
  <dcterms:modified xsi:type="dcterms:W3CDTF">2017-10-21T21:11:48Z</dcterms:modified>
</cp:coreProperties>
</file>