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59B607-8BE8-4512-A38A-814AD5A7BD6E}" type="datetimeFigureOut">
              <a:rPr lang="en-US" smtClean="0"/>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35D0F-B4A9-4AB1-8A28-AC7B84139C9E}" type="slidenum">
              <a:rPr lang="en-US" smtClean="0"/>
              <a:t>‹#›</a:t>
            </a:fld>
            <a:endParaRPr lang="en-US"/>
          </a:p>
        </p:txBody>
      </p:sp>
    </p:spTree>
    <p:extLst>
      <p:ext uri="{BB962C8B-B14F-4D97-AF65-F5344CB8AC3E}">
        <p14:creationId xmlns:p14="http://schemas.microsoft.com/office/powerpoint/2010/main" val="637982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59B607-8BE8-4512-A38A-814AD5A7BD6E}" type="datetimeFigureOut">
              <a:rPr lang="en-US" smtClean="0"/>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35D0F-B4A9-4AB1-8A28-AC7B84139C9E}" type="slidenum">
              <a:rPr lang="en-US" smtClean="0"/>
              <a:t>‹#›</a:t>
            </a:fld>
            <a:endParaRPr lang="en-US"/>
          </a:p>
        </p:txBody>
      </p:sp>
    </p:spTree>
    <p:extLst>
      <p:ext uri="{BB962C8B-B14F-4D97-AF65-F5344CB8AC3E}">
        <p14:creationId xmlns:p14="http://schemas.microsoft.com/office/powerpoint/2010/main" val="2730537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59B607-8BE8-4512-A38A-814AD5A7BD6E}" type="datetimeFigureOut">
              <a:rPr lang="en-US" smtClean="0"/>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35D0F-B4A9-4AB1-8A28-AC7B84139C9E}" type="slidenum">
              <a:rPr lang="en-US" smtClean="0"/>
              <a:t>‹#›</a:t>
            </a:fld>
            <a:endParaRPr lang="en-US"/>
          </a:p>
        </p:txBody>
      </p:sp>
    </p:spTree>
    <p:extLst>
      <p:ext uri="{BB962C8B-B14F-4D97-AF65-F5344CB8AC3E}">
        <p14:creationId xmlns:p14="http://schemas.microsoft.com/office/powerpoint/2010/main" val="85611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59B607-8BE8-4512-A38A-814AD5A7BD6E}" type="datetimeFigureOut">
              <a:rPr lang="en-US" smtClean="0"/>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35D0F-B4A9-4AB1-8A28-AC7B84139C9E}" type="slidenum">
              <a:rPr lang="en-US" smtClean="0"/>
              <a:t>‹#›</a:t>
            </a:fld>
            <a:endParaRPr lang="en-US"/>
          </a:p>
        </p:txBody>
      </p:sp>
    </p:spTree>
    <p:extLst>
      <p:ext uri="{BB962C8B-B14F-4D97-AF65-F5344CB8AC3E}">
        <p14:creationId xmlns:p14="http://schemas.microsoft.com/office/powerpoint/2010/main" val="1005452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59B607-8BE8-4512-A38A-814AD5A7BD6E}" type="datetimeFigureOut">
              <a:rPr lang="en-US" smtClean="0"/>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35D0F-B4A9-4AB1-8A28-AC7B84139C9E}" type="slidenum">
              <a:rPr lang="en-US" smtClean="0"/>
              <a:t>‹#›</a:t>
            </a:fld>
            <a:endParaRPr lang="en-US"/>
          </a:p>
        </p:txBody>
      </p:sp>
    </p:spTree>
    <p:extLst>
      <p:ext uri="{BB962C8B-B14F-4D97-AF65-F5344CB8AC3E}">
        <p14:creationId xmlns:p14="http://schemas.microsoft.com/office/powerpoint/2010/main" val="949323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59B607-8BE8-4512-A38A-814AD5A7BD6E}" type="datetimeFigureOut">
              <a:rPr lang="en-US" smtClean="0"/>
              <a:t>10/15/2017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35D0F-B4A9-4AB1-8A28-AC7B84139C9E}" type="slidenum">
              <a:rPr lang="en-US" smtClean="0"/>
              <a:t>‹#›</a:t>
            </a:fld>
            <a:endParaRPr lang="en-US"/>
          </a:p>
        </p:txBody>
      </p:sp>
    </p:spTree>
    <p:extLst>
      <p:ext uri="{BB962C8B-B14F-4D97-AF65-F5344CB8AC3E}">
        <p14:creationId xmlns:p14="http://schemas.microsoft.com/office/powerpoint/2010/main" val="1594428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59B607-8BE8-4512-A38A-814AD5A7BD6E}" type="datetimeFigureOut">
              <a:rPr lang="en-US" smtClean="0"/>
              <a:t>10/15/2017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835D0F-B4A9-4AB1-8A28-AC7B84139C9E}" type="slidenum">
              <a:rPr lang="en-US" smtClean="0"/>
              <a:t>‹#›</a:t>
            </a:fld>
            <a:endParaRPr lang="en-US"/>
          </a:p>
        </p:txBody>
      </p:sp>
    </p:spTree>
    <p:extLst>
      <p:ext uri="{BB962C8B-B14F-4D97-AF65-F5344CB8AC3E}">
        <p14:creationId xmlns:p14="http://schemas.microsoft.com/office/powerpoint/2010/main" val="1591973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59B607-8BE8-4512-A38A-814AD5A7BD6E}" type="datetimeFigureOut">
              <a:rPr lang="en-US" smtClean="0"/>
              <a:t>10/15/2017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835D0F-B4A9-4AB1-8A28-AC7B84139C9E}" type="slidenum">
              <a:rPr lang="en-US" smtClean="0"/>
              <a:t>‹#›</a:t>
            </a:fld>
            <a:endParaRPr lang="en-US"/>
          </a:p>
        </p:txBody>
      </p:sp>
    </p:spTree>
    <p:extLst>
      <p:ext uri="{BB962C8B-B14F-4D97-AF65-F5344CB8AC3E}">
        <p14:creationId xmlns:p14="http://schemas.microsoft.com/office/powerpoint/2010/main" val="2690929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59B607-8BE8-4512-A38A-814AD5A7BD6E}" type="datetimeFigureOut">
              <a:rPr lang="en-US" smtClean="0"/>
              <a:t>10/15/2017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835D0F-B4A9-4AB1-8A28-AC7B84139C9E}" type="slidenum">
              <a:rPr lang="en-US" smtClean="0"/>
              <a:t>‹#›</a:t>
            </a:fld>
            <a:endParaRPr lang="en-US"/>
          </a:p>
        </p:txBody>
      </p:sp>
    </p:spTree>
    <p:extLst>
      <p:ext uri="{BB962C8B-B14F-4D97-AF65-F5344CB8AC3E}">
        <p14:creationId xmlns:p14="http://schemas.microsoft.com/office/powerpoint/2010/main" val="3198125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59B607-8BE8-4512-A38A-814AD5A7BD6E}" type="datetimeFigureOut">
              <a:rPr lang="en-US" smtClean="0"/>
              <a:t>10/15/2017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35D0F-B4A9-4AB1-8A28-AC7B84139C9E}" type="slidenum">
              <a:rPr lang="en-US" smtClean="0"/>
              <a:t>‹#›</a:t>
            </a:fld>
            <a:endParaRPr lang="en-US"/>
          </a:p>
        </p:txBody>
      </p:sp>
    </p:spTree>
    <p:extLst>
      <p:ext uri="{BB962C8B-B14F-4D97-AF65-F5344CB8AC3E}">
        <p14:creationId xmlns:p14="http://schemas.microsoft.com/office/powerpoint/2010/main" val="1328171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59B607-8BE8-4512-A38A-814AD5A7BD6E}" type="datetimeFigureOut">
              <a:rPr lang="en-US" smtClean="0"/>
              <a:t>10/15/2017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35D0F-B4A9-4AB1-8A28-AC7B84139C9E}" type="slidenum">
              <a:rPr lang="en-US" smtClean="0"/>
              <a:t>‹#›</a:t>
            </a:fld>
            <a:endParaRPr lang="en-US"/>
          </a:p>
        </p:txBody>
      </p:sp>
    </p:spTree>
    <p:extLst>
      <p:ext uri="{BB962C8B-B14F-4D97-AF65-F5344CB8AC3E}">
        <p14:creationId xmlns:p14="http://schemas.microsoft.com/office/powerpoint/2010/main" val="127428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59B607-8BE8-4512-A38A-814AD5A7BD6E}" type="datetimeFigureOut">
              <a:rPr lang="en-US" smtClean="0"/>
              <a:t>10/15/2017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35D0F-B4A9-4AB1-8A28-AC7B84139C9E}" type="slidenum">
              <a:rPr lang="en-US" smtClean="0"/>
              <a:t>‹#›</a:t>
            </a:fld>
            <a:endParaRPr lang="en-US"/>
          </a:p>
        </p:txBody>
      </p:sp>
    </p:spTree>
    <p:extLst>
      <p:ext uri="{BB962C8B-B14F-4D97-AF65-F5344CB8AC3E}">
        <p14:creationId xmlns:p14="http://schemas.microsoft.com/office/powerpoint/2010/main" val="374479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solidFill>
                  <a:srgbClr val="C00000"/>
                </a:solidFill>
                <a:latin typeface="Times New Roman" panose="02020603050405020304" pitchFamily="18" charset="0"/>
                <a:cs typeface="Times New Roman" panose="02020603050405020304" pitchFamily="18" charset="0"/>
              </a:rPr>
              <a:t>Superior Check Ligament Desmotomy</a:t>
            </a:r>
            <a:endParaRPr lang="en-US" b="1" i="1" dirty="0">
              <a:solidFill>
                <a:srgbClr val="C0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b="1" i="1" dirty="0" smtClean="0">
                <a:solidFill>
                  <a:schemeClr val="accent6">
                    <a:lumMod val="75000"/>
                  </a:schemeClr>
                </a:solidFill>
                <a:latin typeface="Times New Roman" panose="02020603050405020304" pitchFamily="18" charset="0"/>
                <a:cs typeface="Times New Roman" panose="02020603050405020304" pitchFamily="18" charset="0"/>
              </a:rPr>
              <a:t>Post-Operation </a:t>
            </a:r>
            <a:endParaRPr lang="en-US" b="1" i="1" dirty="0">
              <a:solidFill>
                <a:schemeClr val="accent6">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0414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accent6">
                    <a:lumMod val="75000"/>
                  </a:schemeClr>
                </a:solidFill>
                <a:latin typeface="Times New Roman" panose="02020603050405020304" pitchFamily="18" charset="0"/>
                <a:cs typeface="Times New Roman" panose="02020603050405020304" pitchFamily="18" charset="0"/>
              </a:rPr>
              <a:t>Post-operative  Care</a:t>
            </a:r>
            <a:endParaRPr lang="en-US" b="1" i="1"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Times New Roman" panose="02020603050405020304" pitchFamily="18" charset="0"/>
                <a:cs typeface="Times New Roman" panose="02020603050405020304" pitchFamily="18" charset="0"/>
              </a:rPr>
              <a:t>A sterile dressing is placed over the incision and a pressure bandage is applied.</a:t>
            </a:r>
          </a:p>
          <a:p>
            <a:r>
              <a:rPr lang="en-US" dirty="0" smtClean="0">
                <a:latin typeface="Times New Roman" panose="02020603050405020304" pitchFamily="18" charset="0"/>
                <a:cs typeface="Times New Roman" panose="02020603050405020304" pitchFamily="18" charset="0"/>
              </a:rPr>
              <a:t>Please look at the inserted video.</a:t>
            </a:r>
          </a:p>
          <a:p>
            <a:r>
              <a:rPr lang="en-US" dirty="0" err="1" smtClean="0">
                <a:latin typeface="Times New Roman" panose="02020603050405020304" pitchFamily="18" charset="0"/>
                <a:cs typeface="Times New Roman" panose="02020603050405020304" pitchFamily="18" charset="0"/>
              </a:rPr>
              <a:t>Phenylbutazone</a:t>
            </a:r>
            <a:r>
              <a:rPr lang="en-US" dirty="0" smtClean="0">
                <a:latin typeface="Times New Roman" panose="02020603050405020304" pitchFamily="18" charset="0"/>
                <a:cs typeface="Times New Roman" panose="02020603050405020304" pitchFamily="18" charset="0"/>
              </a:rPr>
              <a:t> is administered postoperatively, but antibiotics are not routinely used</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Ensure the horse comes out of general anaesthesia. Make sure the room is dark and quiet. Remember to continue the flow of oxygen for more the 15 minutes. This must be done in the care of the veterinarian.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Sutures are removed at 12 to14 days, and bandaging maybe discontinued after 3 -4 days.</a:t>
            </a: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611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accent6">
                    <a:lumMod val="75000"/>
                  </a:schemeClr>
                </a:solidFill>
                <a:latin typeface="Times New Roman" panose="02020603050405020304" pitchFamily="18" charset="0"/>
                <a:cs typeface="Times New Roman" panose="02020603050405020304" pitchFamily="18" charset="0"/>
              </a:rPr>
              <a:t>Post-operative  Care</a:t>
            </a:r>
            <a:endParaRPr lang="en-US" b="1" i="1"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lvl="0" indent="0">
              <a:buNone/>
            </a:pPr>
            <a:r>
              <a:rPr lang="en-US" dirty="0">
                <a:solidFill>
                  <a:prstClr val="black"/>
                </a:solidFill>
                <a:latin typeface="Times New Roman" panose="02020603050405020304" pitchFamily="18" charset="0"/>
                <a:cs typeface="Times New Roman" panose="02020603050405020304" pitchFamily="18" charset="0"/>
              </a:rPr>
              <a:t>The veterinary should instruct the clients  to:</a:t>
            </a:r>
          </a:p>
          <a:p>
            <a:pPr marL="514350" lvl="0" indent="-514350">
              <a:buFont typeface="+mj-lt"/>
              <a:buAutoNum type="arabicPeriod"/>
            </a:pPr>
            <a:r>
              <a:rPr lang="en-US" dirty="0">
                <a:solidFill>
                  <a:prstClr val="black"/>
                </a:solidFill>
                <a:latin typeface="Times New Roman" panose="02020603050405020304" pitchFamily="18" charset="0"/>
                <a:cs typeface="Times New Roman" panose="02020603050405020304" pitchFamily="18" charset="0"/>
              </a:rPr>
              <a:t> Stall Rest and hand-walk the horse for a minimum of 2 weeks.</a:t>
            </a:r>
          </a:p>
          <a:p>
            <a:pPr marL="514350" lvl="0" indent="-514350">
              <a:buFont typeface="+mj-lt"/>
              <a:buAutoNum type="arabicPeriod"/>
            </a:pPr>
            <a:r>
              <a:rPr lang="en-US" dirty="0">
                <a:solidFill>
                  <a:prstClr val="black"/>
                </a:solidFill>
                <a:latin typeface="Times New Roman" panose="02020603050405020304" pitchFamily="18" charset="0"/>
                <a:cs typeface="Times New Roman" panose="02020603050405020304" pitchFamily="18" charset="0"/>
              </a:rPr>
              <a:t>2- </a:t>
            </a:r>
            <a:r>
              <a:rPr lang="en-US" dirty="0" smtClean="0">
                <a:solidFill>
                  <a:prstClr val="black"/>
                </a:solidFill>
                <a:latin typeface="Times New Roman" panose="02020603050405020304" pitchFamily="18" charset="0"/>
                <a:cs typeface="Times New Roman" panose="02020603050405020304" pitchFamily="18" charset="0"/>
              </a:rPr>
              <a:t>5 </a:t>
            </a:r>
            <a:r>
              <a:rPr lang="en-US" dirty="0">
                <a:solidFill>
                  <a:prstClr val="black"/>
                </a:solidFill>
                <a:latin typeface="Times New Roman" panose="02020603050405020304" pitchFamily="18" charset="0"/>
                <a:cs typeface="Times New Roman" panose="02020603050405020304" pitchFamily="18" charset="0"/>
              </a:rPr>
              <a:t>weeks after the horse is allowed turnout in a small paddock.</a:t>
            </a:r>
          </a:p>
          <a:p>
            <a:pPr marL="514350" lvl="0" indent="-514350">
              <a:buFont typeface="+mj-lt"/>
              <a:buAutoNum type="arabicPeriod"/>
            </a:pPr>
            <a:r>
              <a:rPr lang="en-US" dirty="0">
                <a:solidFill>
                  <a:prstClr val="black"/>
                </a:solidFill>
                <a:latin typeface="Times New Roman" panose="02020603050405020304" pitchFamily="18" charset="0"/>
                <a:cs typeface="Times New Roman" panose="02020603050405020304" pitchFamily="18" charset="0"/>
              </a:rPr>
              <a:t>After </a:t>
            </a:r>
            <a:r>
              <a:rPr lang="en-US" dirty="0" smtClean="0">
                <a:solidFill>
                  <a:prstClr val="black"/>
                </a:solidFill>
                <a:latin typeface="Times New Roman" panose="02020603050405020304" pitchFamily="18" charset="0"/>
                <a:cs typeface="Times New Roman" panose="02020603050405020304" pitchFamily="18" charset="0"/>
              </a:rPr>
              <a:t>5-7 </a:t>
            </a:r>
            <a:r>
              <a:rPr lang="en-US" dirty="0">
                <a:solidFill>
                  <a:prstClr val="black"/>
                </a:solidFill>
                <a:latin typeface="Times New Roman" panose="02020603050405020304" pitchFamily="18" charset="0"/>
                <a:cs typeface="Times New Roman" panose="02020603050405020304" pitchFamily="18" charset="0"/>
              </a:rPr>
              <a:t>weeks the horse is should be allowed regular pasture turnout</a:t>
            </a:r>
            <a:r>
              <a:rPr lang="en-US" dirty="0" smtClean="0">
                <a:solidFill>
                  <a:prstClr val="black"/>
                </a:solidFill>
                <a:latin typeface="Times New Roman" panose="02020603050405020304" pitchFamily="18" charset="0"/>
                <a:cs typeface="Times New Roman" panose="02020603050405020304" pitchFamily="18" charset="0"/>
              </a:rPr>
              <a:t>.</a:t>
            </a:r>
          </a:p>
          <a:p>
            <a:pPr marL="514350" lvl="0" indent="-514350">
              <a:buFont typeface="+mj-lt"/>
              <a:buAutoNum type="arabicPeriod"/>
            </a:pPr>
            <a:r>
              <a:rPr lang="en-US" dirty="0" smtClean="0">
                <a:solidFill>
                  <a:prstClr val="black"/>
                </a:solidFill>
                <a:latin typeface="Times New Roman" panose="02020603050405020304" pitchFamily="18" charset="0"/>
                <a:cs typeface="Times New Roman" panose="02020603050405020304" pitchFamily="18" charset="0"/>
              </a:rPr>
              <a:t>6-8 months before it can race. </a:t>
            </a:r>
            <a:endParaRPr lang="en-US" dirty="0">
              <a:solidFill>
                <a:prstClr val="black"/>
              </a:solidFill>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567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accent6">
                    <a:lumMod val="75000"/>
                  </a:schemeClr>
                </a:solidFill>
                <a:latin typeface="Times New Roman" panose="02020603050405020304" pitchFamily="18" charset="0"/>
                <a:cs typeface="Times New Roman" panose="02020603050405020304" pitchFamily="18" charset="0"/>
              </a:rPr>
              <a:t>Post-operative  Care</a:t>
            </a:r>
            <a:endParaRPr lang="en-US" b="1" i="1"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Clients shoul</a:t>
            </a:r>
            <a:r>
              <a:rPr lang="en-US" dirty="0" smtClean="0">
                <a:latin typeface="Times New Roman" panose="02020603050405020304" pitchFamily="18" charset="0"/>
                <a:cs typeface="Times New Roman" panose="02020603050405020304" pitchFamily="18" charset="0"/>
              </a:rPr>
              <a:t>d ensure the stall of the horse is cleaned thoroughly to avoid flies and the contamination of the wound.</a:t>
            </a:r>
          </a:p>
          <a:p>
            <a:r>
              <a:rPr lang="en-US" dirty="0" smtClean="0">
                <a:latin typeface="Times New Roman" panose="02020603050405020304" pitchFamily="18" charset="0"/>
                <a:cs typeface="Times New Roman" panose="02020603050405020304" pitchFamily="18" charset="0"/>
              </a:rPr>
              <a:t>Always have a fresh supply of water and ensure nutrition in optimum. To evade the animal from being stressed.</a:t>
            </a: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5285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chemeClr val="accent6">
                    <a:lumMod val="75000"/>
                  </a:schemeClr>
                </a:solidFill>
                <a:latin typeface="Times New Roman" panose="02020603050405020304" pitchFamily="18" charset="0"/>
                <a:cs typeface="Times New Roman" panose="02020603050405020304" pitchFamily="18" charset="0"/>
              </a:rPr>
              <a:t>Complications</a:t>
            </a:r>
            <a:endParaRPr lang="en-US" b="1" i="1"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Incise the wrong ligament. </a:t>
            </a:r>
          </a:p>
          <a:p>
            <a:r>
              <a:rPr lang="en-US" dirty="0" smtClean="0">
                <a:latin typeface="Times New Roman" panose="02020603050405020304" pitchFamily="18" charset="0"/>
                <a:cs typeface="Times New Roman" panose="02020603050405020304" pitchFamily="18" charset="0"/>
              </a:rPr>
              <a:t>Formation of dead space due to improper suture technique or negligence of pressure bandage. </a:t>
            </a:r>
          </a:p>
          <a:p>
            <a:r>
              <a:rPr lang="en-US" dirty="0" smtClean="0">
                <a:latin typeface="Times New Roman" panose="02020603050405020304" pitchFamily="18" charset="0"/>
                <a:cs typeface="Times New Roman" panose="02020603050405020304" pitchFamily="18" charset="0"/>
              </a:rPr>
              <a:t>Infections</a:t>
            </a:r>
          </a:p>
          <a:p>
            <a:r>
              <a:rPr lang="en-US" dirty="0" smtClean="0">
                <a:latin typeface="Times New Roman" panose="02020603050405020304" pitchFamily="18" charset="0"/>
                <a:cs typeface="Times New Roman" panose="02020603050405020304" pitchFamily="18" charset="0"/>
              </a:rPr>
              <a:t>General anaesthesia complication such as:</a:t>
            </a:r>
          </a:p>
          <a:p>
            <a:pPr marL="0" indent="0">
              <a:buNone/>
            </a:pPr>
            <a:r>
              <a:rPr lang="en-US" dirty="0" smtClean="0">
                <a:latin typeface="Times New Roman" panose="02020603050405020304" pitchFamily="18" charset="0"/>
                <a:cs typeface="Times New Roman" panose="02020603050405020304" pitchFamily="18" charset="0"/>
              </a:rPr>
              <a:t>Tissue damage, cardiac arrest, myopathy, post-</a:t>
            </a:r>
            <a:r>
              <a:rPr lang="en-US" dirty="0" err="1" smtClean="0">
                <a:latin typeface="Times New Roman" panose="02020603050405020304" pitchFamily="18" charset="0"/>
                <a:cs typeface="Times New Roman" panose="02020603050405020304" pitchFamily="18" charset="0"/>
              </a:rPr>
              <a:t>anaesthetic</a:t>
            </a:r>
            <a:r>
              <a:rPr lang="en-US" dirty="0" smtClean="0">
                <a:latin typeface="Times New Roman" panose="02020603050405020304" pitchFamily="18" charset="0"/>
                <a:cs typeface="Times New Roman" panose="02020603050405020304" pitchFamily="18" charset="0"/>
              </a:rPr>
              <a:t> colic and bone fractures. </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0037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245</Words>
  <Application>Microsoft Office PowerPoint</Application>
  <PresentationFormat>On-screen Show (4:3)</PresentationFormat>
  <Paragraphs>23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Superior Check Ligament Desmotomy</vt:lpstr>
      <vt:lpstr>Post-operative  Care</vt:lpstr>
      <vt:lpstr>Post-operative  Care</vt:lpstr>
      <vt:lpstr>Post-operative  Care</vt:lpstr>
      <vt:lpstr>Complications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Superior Check Ligament Desmotomy</dc:title>
  <dc:creator>User</dc:creator>
  <cp:lastModifiedBy>User</cp:lastModifiedBy>
  <cp:revision>8</cp:revision>
  <dcterms:created xsi:type="dcterms:W3CDTF">2017-10-15T17:59:53Z</dcterms:created>
  <dcterms:modified xsi:type="dcterms:W3CDTF">2017-10-15T23:44:31Z</dcterms:modified>
</cp:coreProperties>
</file>