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B8D5DF-E456-4544-8D2E-D214BAD013B3}"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374898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8D5DF-E456-4544-8D2E-D214BAD013B3}"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39528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8D5DF-E456-4544-8D2E-D214BAD013B3}"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213353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8D5DF-E456-4544-8D2E-D214BAD013B3}"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385241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8D5DF-E456-4544-8D2E-D214BAD013B3}"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239430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B8D5DF-E456-4544-8D2E-D214BAD013B3}"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133176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B8D5DF-E456-4544-8D2E-D214BAD013B3}" type="datetimeFigureOut">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182954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B8D5DF-E456-4544-8D2E-D214BAD013B3}" type="datetimeFigureOut">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56921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8D5DF-E456-4544-8D2E-D214BAD013B3}" type="datetimeFigureOut">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80010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8D5DF-E456-4544-8D2E-D214BAD013B3}"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107458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8D5DF-E456-4544-8D2E-D214BAD013B3}"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B975-9D49-4B99-9DB2-8B74F7A6A1B1}" type="slidenum">
              <a:rPr lang="en-US" smtClean="0"/>
              <a:t>‹#›</a:t>
            </a:fld>
            <a:endParaRPr lang="en-US"/>
          </a:p>
        </p:txBody>
      </p:sp>
    </p:spTree>
    <p:extLst>
      <p:ext uri="{BB962C8B-B14F-4D97-AF65-F5344CB8AC3E}">
        <p14:creationId xmlns:p14="http://schemas.microsoft.com/office/powerpoint/2010/main" val="223645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8D5DF-E456-4544-8D2E-D214BAD013B3}" type="datetimeFigureOut">
              <a:rPr lang="en-US" smtClean="0"/>
              <a:t>10/15/2017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FB975-9D49-4B99-9DB2-8B74F7A6A1B1}" type="slidenum">
              <a:rPr lang="en-US" smtClean="0"/>
              <a:t>‹#›</a:t>
            </a:fld>
            <a:endParaRPr lang="en-US"/>
          </a:p>
        </p:txBody>
      </p:sp>
    </p:spTree>
    <p:extLst>
      <p:ext uri="{BB962C8B-B14F-4D97-AF65-F5344CB8AC3E}">
        <p14:creationId xmlns:p14="http://schemas.microsoft.com/office/powerpoint/2010/main" val="263518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rgbClr val="C00000"/>
                </a:solidFill>
                <a:latin typeface="Times New Roman" panose="02020603050405020304" pitchFamily="18" charset="0"/>
                <a:cs typeface="Times New Roman" panose="02020603050405020304" pitchFamily="18" charset="0"/>
              </a:rPr>
              <a:t>Superior Check Ligament</a:t>
            </a:r>
            <a:endParaRPr lang="en-US" b="1" i="1" dirty="0">
              <a:solidFill>
                <a:srgbClr val="C0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solidFill>
                  <a:schemeClr val="accent6">
                    <a:lumMod val="75000"/>
                  </a:schemeClr>
                </a:solidFill>
                <a:latin typeface="Times New Roman" panose="02020603050405020304" pitchFamily="18" charset="0"/>
                <a:cs typeface="Times New Roman" panose="02020603050405020304" pitchFamily="18" charset="0"/>
              </a:rPr>
              <a:t>Intra-operation</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59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79646">
                    <a:lumMod val="75000"/>
                  </a:srgbClr>
                </a:solidFill>
                <a:latin typeface="Times New Roman" panose="02020603050405020304" pitchFamily="18" charset="0"/>
                <a:cs typeface="Times New Roman" panose="02020603050405020304" pitchFamily="18" charset="0"/>
              </a:rPr>
              <a:t>Surgical Procedure</a:t>
            </a:r>
            <a:endParaRPr lang="en-US" dirty="0"/>
          </a:p>
        </p:txBody>
      </p:sp>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913" t="34578" r="34134" b="15978"/>
          <a:stretch/>
        </p:blipFill>
        <p:spPr bwMode="auto">
          <a:xfrm>
            <a:off x="762000" y="1447800"/>
            <a:ext cx="7395029" cy="478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8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75000"/>
                  </a:schemeClr>
                </a:solidFill>
                <a:latin typeface="Times New Roman" panose="02020603050405020304" pitchFamily="18" charset="0"/>
                <a:cs typeface="Times New Roman" panose="02020603050405020304" pitchFamily="18" charset="0"/>
              </a:rPr>
              <a:t>Surgical Procedure</a:t>
            </a:r>
            <a:endParaRPr lang="en-US" b="1"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 10 cm skin incision is made cranial to the cephalic vein, over the flexor carpi radialis tendon and extending from the level of the distal chestnut proximal.</a:t>
            </a:r>
          </a:p>
          <a:p>
            <a:r>
              <a:rPr lang="en-US" dirty="0" smtClean="0">
                <a:latin typeface="Times New Roman" panose="02020603050405020304" pitchFamily="18" charset="0"/>
                <a:cs typeface="Times New Roman" panose="02020603050405020304" pitchFamily="18" charset="0"/>
              </a:rPr>
              <a:t>The incision is continued through the subcutaneous tissue an the antebrachial fascia.</a:t>
            </a:r>
          </a:p>
          <a:p>
            <a:r>
              <a:rPr lang="en-US" dirty="0" smtClean="0">
                <a:latin typeface="Times New Roman" panose="02020603050405020304" pitchFamily="18" charset="0"/>
                <a:cs typeface="Times New Roman" panose="02020603050405020304" pitchFamily="18" charset="0"/>
              </a:rPr>
              <a:t>A transverse branch of the cephalic vein may or may not require ligation.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79646">
                    <a:lumMod val="75000"/>
                  </a:srgbClr>
                </a:solidFill>
                <a:latin typeface="Times New Roman" panose="02020603050405020304" pitchFamily="18" charset="0"/>
                <a:cs typeface="Times New Roman" panose="02020603050405020304" pitchFamily="18" charset="0"/>
              </a:rPr>
              <a:t>Surgical Procedure</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273" t="18462" r="47980" b="36050"/>
          <a:stretch/>
        </p:blipFill>
        <p:spPr bwMode="auto">
          <a:xfrm>
            <a:off x="1600200" y="1295400"/>
            <a:ext cx="5867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09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79646">
                    <a:lumMod val="75000"/>
                  </a:srgbClr>
                </a:solidFill>
                <a:latin typeface="Times New Roman" panose="02020603050405020304" pitchFamily="18" charset="0"/>
                <a:cs typeface="Times New Roman" panose="02020603050405020304" pitchFamily="18" charset="0"/>
              </a:rPr>
              <a:t>Surgical Procedure</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fascia sheath of the flexor carpi radialis is incised.</a:t>
            </a:r>
          </a:p>
          <a:p>
            <a:r>
              <a:rPr lang="en-US" dirty="0" smtClean="0">
                <a:latin typeface="Times New Roman" panose="02020603050405020304" pitchFamily="18" charset="0"/>
                <a:cs typeface="Times New Roman" panose="02020603050405020304" pitchFamily="18" charset="0"/>
              </a:rPr>
              <a:t>The Gelpi retractors are placed to expose the medial wall of the sheath, which adheres to the superior check ligament. </a:t>
            </a:r>
          </a:p>
          <a:p>
            <a:r>
              <a:rPr lang="en-US" dirty="0" smtClean="0">
                <a:latin typeface="Times New Roman" panose="02020603050405020304" pitchFamily="18" charset="0"/>
                <a:cs typeface="Times New Roman" panose="02020603050405020304" pitchFamily="18" charset="0"/>
              </a:rPr>
              <a:t>A stab incision is made through the craniolateral wall of the sheath and superior check ligament.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0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79646">
                    <a:lumMod val="75000"/>
                  </a:srgbClr>
                </a:solidFill>
                <a:latin typeface="Times New Roman" panose="02020603050405020304" pitchFamily="18" charset="0"/>
                <a:cs typeface="Times New Roman" panose="02020603050405020304" pitchFamily="18" charset="0"/>
              </a:rPr>
              <a:t>Surgical Procedure</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706" t="18827" r="22980" b="21175"/>
          <a:stretch/>
        </p:blipFill>
        <p:spPr bwMode="auto">
          <a:xfrm>
            <a:off x="1752600" y="1143000"/>
            <a:ext cx="5453459" cy="506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33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79646">
                    <a:lumMod val="75000"/>
                  </a:srgbClr>
                </a:solidFill>
                <a:latin typeface="Times New Roman" panose="02020603050405020304" pitchFamily="18" charset="0"/>
                <a:cs typeface="Times New Roman" panose="02020603050405020304" pitchFamily="18" charset="0"/>
              </a:rPr>
              <a:t>Surgical Procedure</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701" t="59539" r="45009" b="8319"/>
          <a:stretch/>
        </p:blipFill>
        <p:spPr bwMode="auto">
          <a:xfrm>
            <a:off x="838200" y="1600200"/>
            <a:ext cx="7408092"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33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79646">
                    <a:lumMod val="75000"/>
                  </a:srgbClr>
                </a:solidFill>
                <a:latin typeface="Times New Roman" panose="02020603050405020304" pitchFamily="18" charset="0"/>
                <a:cs typeface="Times New Roman" panose="02020603050405020304" pitchFamily="18" charset="0"/>
              </a:rPr>
              <a:t>Surgical Procedure</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incision is continued proximal and distal to sever the ligament completely. </a:t>
            </a:r>
          </a:p>
          <a:p>
            <a:r>
              <a:rPr lang="en-US" dirty="0" smtClean="0">
                <a:latin typeface="Times New Roman" panose="02020603050405020304" pitchFamily="18" charset="0"/>
                <a:cs typeface="Times New Roman" panose="02020603050405020304" pitchFamily="18" charset="0"/>
              </a:rPr>
              <a:t>Complete incision through the check ligament is evident by visualizing the muscular portion of the radial head of the deep digital flexor tendon beneath and separation of the superficial digital flexor muscle.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13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79646">
                    <a:lumMod val="75000"/>
                  </a:srgbClr>
                </a:solidFill>
                <a:latin typeface="Times New Roman" panose="02020603050405020304" pitchFamily="18" charset="0"/>
                <a:cs typeface="Times New Roman" panose="02020603050405020304" pitchFamily="18" charset="0"/>
              </a:rPr>
              <a:t>Surgical Procedure</a:t>
            </a:r>
            <a:endParaRPr lang="en-US" dirty="0"/>
          </a:p>
        </p:txBody>
      </p:sp>
      <p:pic>
        <p:nvPicPr>
          <p:cNvPr id="4100"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496" t="20074" r="45923" b="34857"/>
          <a:stretch/>
        </p:blipFill>
        <p:spPr bwMode="auto">
          <a:xfrm>
            <a:off x="1143000" y="1676400"/>
            <a:ext cx="7391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19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79646">
                    <a:lumMod val="75000"/>
                  </a:srgbClr>
                </a:solidFill>
                <a:latin typeface="Times New Roman" panose="02020603050405020304" pitchFamily="18" charset="0"/>
                <a:cs typeface="Times New Roman" panose="02020603050405020304" pitchFamily="18" charset="0"/>
              </a:rPr>
              <a:t>Surgical Procedure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After complete transection of the ligament, the membranous roof of the carpal synovial sheath is seen distally. The muscle belly of the radial head of the deep digital flexor tendon is seen in central and proximal areas of the incision.</a:t>
            </a:r>
          </a:p>
          <a:p>
            <a:r>
              <a:rPr lang="en-US" dirty="0" smtClean="0">
                <a:latin typeface="Times New Roman" panose="02020603050405020304" pitchFamily="18" charset="0"/>
                <a:cs typeface="Times New Roman" panose="02020603050405020304" pitchFamily="18" charset="0"/>
              </a:rPr>
              <a:t>The incision in the flexor carpi radialis sheath is closed with simple interrupted sutures of 2-0 synthetic absorbable material. The antebrachial fascia and subcutaneous tissue is closed with a continuous suture 2-0 synthetic nonabsorbable material. The skin is closed with interrupted sutures of </a:t>
            </a:r>
            <a:r>
              <a:rPr lang="en-US" smtClean="0">
                <a:latin typeface="Times New Roman" panose="02020603050405020304" pitchFamily="18" charset="0"/>
                <a:cs typeface="Times New Roman" panose="02020603050405020304" pitchFamily="18" charset="0"/>
              </a:rPr>
              <a:t>2-0 nonabsorbable </a:t>
            </a:r>
            <a:r>
              <a:rPr lang="en-US" dirty="0" smtClean="0">
                <a:latin typeface="Times New Roman" panose="02020603050405020304" pitchFamily="18" charset="0"/>
                <a:cs typeface="Times New Roman" panose="02020603050405020304" pitchFamily="18" charset="0"/>
              </a:rPr>
              <a:t>material.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864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267</Words>
  <Application>Microsoft Office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Superior Check Ligament</vt:lpstr>
      <vt:lpstr>Surgical Procedure</vt:lpstr>
      <vt:lpstr>Surgical Procedure</vt:lpstr>
      <vt:lpstr>Surgical Procedure</vt:lpstr>
      <vt:lpstr>Surgical Procedure</vt:lpstr>
      <vt:lpstr>Surgical Procedure</vt:lpstr>
      <vt:lpstr>Surgical Procedure</vt:lpstr>
      <vt:lpstr>Surgical Procedure</vt:lpstr>
      <vt:lpstr>Surgical Procedure</vt:lpstr>
      <vt:lpstr>Surgical Procedure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Superior Check Ligament</dc:title>
  <dc:creator>User</dc:creator>
  <cp:lastModifiedBy>User</cp:lastModifiedBy>
  <cp:revision>5</cp:revision>
  <dcterms:created xsi:type="dcterms:W3CDTF">2017-10-15T17:17:10Z</dcterms:created>
  <dcterms:modified xsi:type="dcterms:W3CDTF">2017-10-15T17:58:18Z</dcterms:modified>
</cp:coreProperties>
</file>