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6" r:id="rId4"/>
    <p:sldId id="271" r:id="rId5"/>
    <p:sldId id="261" r:id="rId6"/>
    <p:sldId id="268" r:id="rId7"/>
    <p:sldId id="269" r:id="rId8"/>
    <p:sldId id="270" r:id="rId9"/>
    <p:sldId id="267" r:id="rId10"/>
    <p:sldId id="262" r:id="rId11"/>
    <p:sldId id="265" r:id="rId12"/>
    <p:sldId id="264"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9AA295-2D93-4140-9B1A-018A39EFDDB9}"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D6D91-E116-4223-A308-4E496436C8A5}" type="slidenum">
              <a:rPr lang="en-US" smtClean="0"/>
              <a:t>‹#›</a:t>
            </a:fld>
            <a:endParaRPr lang="en-US"/>
          </a:p>
        </p:txBody>
      </p:sp>
    </p:spTree>
    <p:extLst>
      <p:ext uri="{BB962C8B-B14F-4D97-AF65-F5344CB8AC3E}">
        <p14:creationId xmlns:p14="http://schemas.microsoft.com/office/powerpoint/2010/main" val="2777383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AA295-2D93-4140-9B1A-018A39EFDDB9}"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D6D91-E116-4223-A308-4E496436C8A5}" type="slidenum">
              <a:rPr lang="en-US" smtClean="0"/>
              <a:t>‹#›</a:t>
            </a:fld>
            <a:endParaRPr lang="en-US"/>
          </a:p>
        </p:txBody>
      </p:sp>
    </p:spTree>
    <p:extLst>
      <p:ext uri="{BB962C8B-B14F-4D97-AF65-F5344CB8AC3E}">
        <p14:creationId xmlns:p14="http://schemas.microsoft.com/office/powerpoint/2010/main" val="3388649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AA295-2D93-4140-9B1A-018A39EFDDB9}"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D6D91-E116-4223-A308-4E496436C8A5}" type="slidenum">
              <a:rPr lang="en-US" smtClean="0"/>
              <a:t>‹#›</a:t>
            </a:fld>
            <a:endParaRPr lang="en-US"/>
          </a:p>
        </p:txBody>
      </p:sp>
    </p:spTree>
    <p:extLst>
      <p:ext uri="{BB962C8B-B14F-4D97-AF65-F5344CB8AC3E}">
        <p14:creationId xmlns:p14="http://schemas.microsoft.com/office/powerpoint/2010/main" val="140803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AA295-2D93-4140-9B1A-018A39EFDDB9}"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D6D91-E116-4223-A308-4E496436C8A5}" type="slidenum">
              <a:rPr lang="en-US" smtClean="0"/>
              <a:t>‹#›</a:t>
            </a:fld>
            <a:endParaRPr lang="en-US"/>
          </a:p>
        </p:txBody>
      </p:sp>
    </p:spTree>
    <p:extLst>
      <p:ext uri="{BB962C8B-B14F-4D97-AF65-F5344CB8AC3E}">
        <p14:creationId xmlns:p14="http://schemas.microsoft.com/office/powerpoint/2010/main" val="3614988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9AA295-2D93-4140-9B1A-018A39EFDDB9}"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D6D91-E116-4223-A308-4E496436C8A5}" type="slidenum">
              <a:rPr lang="en-US" smtClean="0"/>
              <a:t>‹#›</a:t>
            </a:fld>
            <a:endParaRPr lang="en-US"/>
          </a:p>
        </p:txBody>
      </p:sp>
    </p:spTree>
    <p:extLst>
      <p:ext uri="{BB962C8B-B14F-4D97-AF65-F5344CB8AC3E}">
        <p14:creationId xmlns:p14="http://schemas.microsoft.com/office/powerpoint/2010/main" val="918618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9AA295-2D93-4140-9B1A-018A39EFDDB9}" type="datetimeFigureOut">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D6D91-E116-4223-A308-4E496436C8A5}" type="slidenum">
              <a:rPr lang="en-US" smtClean="0"/>
              <a:t>‹#›</a:t>
            </a:fld>
            <a:endParaRPr lang="en-US"/>
          </a:p>
        </p:txBody>
      </p:sp>
    </p:spTree>
    <p:extLst>
      <p:ext uri="{BB962C8B-B14F-4D97-AF65-F5344CB8AC3E}">
        <p14:creationId xmlns:p14="http://schemas.microsoft.com/office/powerpoint/2010/main" val="3085656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9AA295-2D93-4140-9B1A-018A39EFDDB9}" type="datetimeFigureOut">
              <a:rPr lang="en-US" smtClean="0"/>
              <a:t>10/15/2017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ED6D91-E116-4223-A308-4E496436C8A5}" type="slidenum">
              <a:rPr lang="en-US" smtClean="0"/>
              <a:t>‹#›</a:t>
            </a:fld>
            <a:endParaRPr lang="en-US"/>
          </a:p>
        </p:txBody>
      </p:sp>
    </p:spTree>
    <p:extLst>
      <p:ext uri="{BB962C8B-B14F-4D97-AF65-F5344CB8AC3E}">
        <p14:creationId xmlns:p14="http://schemas.microsoft.com/office/powerpoint/2010/main" val="2072876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9AA295-2D93-4140-9B1A-018A39EFDDB9}" type="datetimeFigureOut">
              <a:rPr lang="en-US" smtClean="0"/>
              <a:t>10/15/2017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ED6D91-E116-4223-A308-4E496436C8A5}" type="slidenum">
              <a:rPr lang="en-US" smtClean="0"/>
              <a:t>‹#›</a:t>
            </a:fld>
            <a:endParaRPr lang="en-US"/>
          </a:p>
        </p:txBody>
      </p:sp>
    </p:spTree>
    <p:extLst>
      <p:ext uri="{BB962C8B-B14F-4D97-AF65-F5344CB8AC3E}">
        <p14:creationId xmlns:p14="http://schemas.microsoft.com/office/powerpoint/2010/main" val="3485355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AA295-2D93-4140-9B1A-018A39EFDDB9}" type="datetimeFigureOut">
              <a:rPr lang="en-US" smtClean="0"/>
              <a:t>10/15/2017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ED6D91-E116-4223-A308-4E496436C8A5}" type="slidenum">
              <a:rPr lang="en-US" smtClean="0"/>
              <a:t>‹#›</a:t>
            </a:fld>
            <a:endParaRPr lang="en-US"/>
          </a:p>
        </p:txBody>
      </p:sp>
    </p:spTree>
    <p:extLst>
      <p:ext uri="{BB962C8B-B14F-4D97-AF65-F5344CB8AC3E}">
        <p14:creationId xmlns:p14="http://schemas.microsoft.com/office/powerpoint/2010/main" val="351623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AA295-2D93-4140-9B1A-018A39EFDDB9}" type="datetimeFigureOut">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D6D91-E116-4223-A308-4E496436C8A5}" type="slidenum">
              <a:rPr lang="en-US" smtClean="0"/>
              <a:t>‹#›</a:t>
            </a:fld>
            <a:endParaRPr lang="en-US"/>
          </a:p>
        </p:txBody>
      </p:sp>
    </p:spTree>
    <p:extLst>
      <p:ext uri="{BB962C8B-B14F-4D97-AF65-F5344CB8AC3E}">
        <p14:creationId xmlns:p14="http://schemas.microsoft.com/office/powerpoint/2010/main" val="4158427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AA295-2D93-4140-9B1A-018A39EFDDB9}" type="datetimeFigureOut">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D6D91-E116-4223-A308-4E496436C8A5}" type="slidenum">
              <a:rPr lang="en-US" smtClean="0"/>
              <a:t>‹#›</a:t>
            </a:fld>
            <a:endParaRPr lang="en-US"/>
          </a:p>
        </p:txBody>
      </p:sp>
    </p:spTree>
    <p:extLst>
      <p:ext uri="{BB962C8B-B14F-4D97-AF65-F5344CB8AC3E}">
        <p14:creationId xmlns:p14="http://schemas.microsoft.com/office/powerpoint/2010/main" val="2461315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8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AA295-2D93-4140-9B1A-018A39EFDDB9}" type="datetimeFigureOut">
              <a:rPr lang="en-US" smtClean="0"/>
              <a:t>10/15/2017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D6D91-E116-4223-A308-4E496436C8A5}" type="slidenum">
              <a:rPr lang="en-US" smtClean="0"/>
              <a:t>‹#›</a:t>
            </a:fld>
            <a:endParaRPr lang="en-US"/>
          </a:p>
        </p:txBody>
      </p:sp>
    </p:spTree>
    <p:extLst>
      <p:ext uri="{BB962C8B-B14F-4D97-AF65-F5344CB8AC3E}">
        <p14:creationId xmlns:p14="http://schemas.microsoft.com/office/powerpoint/2010/main" val="3453884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98wQHSOQ6kw"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quimed.com/drugs-and-medications/reference/xylazine" TargetMode="External"/><Relationship Id="rId2" Type="http://schemas.openxmlformats.org/officeDocument/2006/relationships/hyperlink" Target="file:///C:\Users\User\Desktop\23EquineAnesthesia2006.pdf%20lab%206.pdf"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thehorse.com/articles/31656/equine-field-anesthesia-consideratio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vet.cornell.edu/oed/horsedissection/Search.asp?Fun=SB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3600"/>
            <a:ext cx="7772400" cy="1470025"/>
          </a:xfrm>
        </p:spPr>
        <p:txBody>
          <a:bodyPr/>
          <a:lstStyle/>
          <a:p>
            <a:r>
              <a:rPr lang="en-US" b="1" i="1" dirty="0" smtClean="0">
                <a:solidFill>
                  <a:srgbClr val="C00000"/>
                </a:solidFill>
                <a:latin typeface="Times New Roman" panose="02020603050405020304" pitchFamily="18" charset="0"/>
                <a:cs typeface="Times New Roman" panose="02020603050405020304" pitchFamily="18" charset="0"/>
              </a:rPr>
              <a:t>Superior Check Ligament Desmotomy </a:t>
            </a:r>
            <a:endParaRPr lang="en-US" b="1" i="1" dirty="0">
              <a:solidFill>
                <a:srgbClr val="C0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Intra-operation</a:t>
            </a:r>
          </a:p>
          <a:p>
            <a:endParaRPr lang="en-US" b="1" i="1" dirty="0">
              <a:solidFill>
                <a:schemeClr val="accent6">
                  <a:lumMod val="75000"/>
                </a:schemeClr>
              </a:solidFill>
            </a:endParaRPr>
          </a:p>
        </p:txBody>
      </p:sp>
    </p:spTree>
    <p:extLst>
      <p:ext uri="{BB962C8B-B14F-4D97-AF65-F5344CB8AC3E}">
        <p14:creationId xmlns:p14="http://schemas.microsoft.com/office/powerpoint/2010/main" val="2038927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6"/>
                </a:solidFill>
                <a:latin typeface="Times New Roman" panose="02020603050405020304" pitchFamily="18" charset="0"/>
                <a:cs typeface="Times New Roman" panose="02020603050405020304" pitchFamily="18" charset="0"/>
              </a:rPr>
              <a:t>Equipment </a:t>
            </a:r>
            <a:endParaRPr lang="en-US" b="1" i="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numCol="2">
            <a:normAutofit fontScale="92500" lnSpcReduction="10000"/>
          </a:bodyPr>
          <a:lstStyle/>
          <a:p>
            <a:r>
              <a:rPr lang="en-US" dirty="0" smtClean="0">
                <a:latin typeface="Times New Roman" panose="02020603050405020304" pitchFamily="18" charset="0"/>
                <a:cs typeface="Times New Roman" panose="02020603050405020304" pitchFamily="18" charset="0"/>
              </a:rPr>
              <a:t>Halters</a:t>
            </a:r>
          </a:p>
          <a:p>
            <a:r>
              <a:rPr lang="en-US" dirty="0" smtClean="0">
                <a:latin typeface="Times New Roman" panose="02020603050405020304" pitchFamily="18" charset="0"/>
                <a:cs typeface="Times New Roman" panose="02020603050405020304" pitchFamily="18" charset="0"/>
              </a:rPr>
              <a:t>Alcohol</a:t>
            </a:r>
          </a:p>
          <a:p>
            <a:r>
              <a:rPr lang="en-US" dirty="0" smtClean="0">
                <a:latin typeface="Times New Roman" panose="02020603050405020304" pitchFamily="18" charset="0"/>
                <a:cs typeface="Times New Roman" panose="02020603050405020304" pitchFamily="18" charset="0"/>
              </a:rPr>
              <a:t>Iodine</a:t>
            </a:r>
          </a:p>
          <a:p>
            <a:r>
              <a:rPr lang="en-US" dirty="0" smtClean="0">
                <a:latin typeface="Times New Roman" panose="02020603050405020304" pitchFamily="18" charset="0"/>
                <a:cs typeface="Times New Roman" panose="02020603050405020304" pitchFamily="18" charset="0"/>
              </a:rPr>
              <a:t>Chlorohexidine </a:t>
            </a:r>
          </a:p>
          <a:p>
            <a:r>
              <a:rPr lang="en-US" dirty="0" smtClean="0">
                <a:latin typeface="Times New Roman" panose="02020603050405020304" pitchFamily="18" charset="0"/>
                <a:cs typeface="Times New Roman" panose="02020603050405020304" pitchFamily="18" charset="0"/>
              </a:rPr>
              <a:t>Cotton/Gauze</a:t>
            </a:r>
          </a:p>
          <a:p>
            <a:r>
              <a:rPr lang="en-US" dirty="0" smtClean="0">
                <a:latin typeface="Times New Roman" panose="02020603050405020304" pitchFamily="18" charset="0"/>
                <a:cs typeface="Times New Roman" panose="02020603050405020304" pitchFamily="18" charset="0"/>
              </a:rPr>
              <a:t>Sterile packs</a:t>
            </a:r>
          </a:p>
          <a:p>
            <a:r>
              <a:rPr lang="en-US" dirty="0" smtClean="0">
                <a:latin typeface="Times New Roman" panose="02020603050405020304" pitchFamily="18" charset="0"/>
                <a:cs typeface="Times New Roman" panose="02020603050405020304" pitchFamily="18" charset="0"/>
              </a:rPr>
              <a:t>Sterile Instruments</a:t>
            </a:r>
          </a:p>
          <a:p>
            <a:r>
              <a:rPr lang="en-US" dirty="0" smtClean="0">
                <a:latin typeface="Times New Roman" panose="02020603050405020304" pitchFamily="18" charset="0"/>
                <a:cs typeface="Times New Roman" panose="02020603050405020304" pitchFamily="18" charset="0"/>
              </a:rPr>
              <a:t>Surgical drapes</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Anaesthesia machines equipped with gas tanks.</a:t>
            </a:r>
          </a:p>
          <a:p>
            <a:r>
              <a:rPr lang="en-US" dirty="0" smtClean="0">
                <a:latin typeface="Times New Roman" panose="02020603050405020304" pitchFamily="18" charset="0"/>
                <a:cs typeface="Times New Roman" panose="02020603050405020304" pitchFamily="18" charset="0"/>
              </a:rPr>
              <a:t>Endotracheal Tubes</a:t>
            </a:r>
          </a:p>
          <a:p>
            <a:r>
              <a:rPr lang="en-US" dirty="0" smtClean="0">
                <a:latin typeface="Times New Roman" panose="02020603050405020304" pitchFamily="18" charset="0"/>
                <a:cs typeface="Times New Roman" panose="02020603050405020304" pitchFamily="18" charset="0"/>
              </a:rPr>
              <a:t>Harness </a:t>
            </a:r>
          </a:p>
          <a:p>
            <a:r>
              <a:rPr lang="en-US" dirty="0" smtClean="0">
                <a:latin typeface="Times New Roman" panose="02020603050405020304" pitchFamily="18" charset="0"/>
                <a:cs typeface="Times New Roman" panose="02020603050405020304" pitchFamily="18" charset="0"/>
              </a:rPr>
              <a:t>Sutures </a:t>
            </a:r>
          </a:p>
          <a:p>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6673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Physical Examination</a:t>
            </a:r>
            <a:endParaRPr lang="en-US" b="1" i="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hlinkClick r:id="rId2"/>
              </a:rPr>
              <a:t>https://</a:t>
            </a:r>
            <a:r>
              <a:rPr lang="en-US" dirty="0" smtClean="0">
                <a:latin typeface="Times New Roman" panose="02020603050405020304" pitchFamily="18" charset="0"/>
                <a:cs typeface="Times New Roman" panose="02020603050405020304" pitchFamily="18" charset="0"/>
                <a:hlinkClick r:id="rId2"/>
              </a:rPr>
              <a:t>www.youtube.com/watch?v=98wQHSOQ6kw</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Please view the above link, which demonstrates a distance and physical examination.</a:t>
            </a:r>
          </a:p>
          <a:p>
            <a:r>
              <a:rPr lang="en-US" dirty="0" smtClean="0">
                <a:latin typeface="Times New Roman" panose="02020603050405020304" pitchFamily="18" charset="0"/>
                <a:cs typeface="Times New Roman" panose="02020603050405020304" pitchFamily="18" charset="0"/>
              </a:rPr>
              <a:t>In addition the horse under going surgery must have an ASA grade 1, to perform surgery.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2900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Drugs</a:t>
            </a:r>
            <a:endParaRPr lang="en-US" b="1" i="1" dirty="0">
              <a:solidFill>
                <a:schemeClr val="accent6">
                  <a:lumMod val="75000"/>
                </a:schemeClr>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numCol="1">
                <a:normAutofit fontScale="85000" lnSpcReduction="20000"/>
              </a:bodyPr>
              <a:lstStyle/>
              <a:p>
                <a:pPr marL="0" lvl="0" indent="0">
                  <a:buNone/>
                </a:pPr>
                <a14:m>
                  <m:oMath xmlns:m="http://schemas.openxmlformats.org/officeDocument/2006/math">
                    <m:f>
                      <m:fPr>
                        <m:ctrlPr>
                          <a:rPr lang="en-US" b="1" i="1">
                            <a:solidFill>
                              <a:prstClr val="black"/>
                            </a:solidFill>
                            <a:latin typeface="Cambria Math"/>
                            <a:cs typeface="Times New Roman" panose="02020603050405020304" pitchFamily="18" charset="0"/>
                          </a:rPr>
                        </m:ctrlPr>
                      </m:fPr>
                      <m:num>
                        <m:r>
                          <a:rPr lang="en-US" b="1" i="1">
                            <a:solidFill>
                              <a:prstClr val="black"/>
                            </a:solidFill>
                            <a:latin typeface="Cambria Math"/>
                            <a:cs typeface="Times New Roman" panose="02020603050405020304" pitchFamily="18" charset="0"/>
                          </a:rPr>
                          <m:t>𝑫𝑶𝑺𝑬</m:t>
                        </m:r>
                        <m:r>
                          <a:rPr lang="en-US" b="1" i="1">
                            <a:solidFill>
                              <a:prstClr val="black"/>
                            </a:solidFill>
                            <a:latin typeface="Cambria Math"/>
                            <a:cs typeface="Times New Roman" panose="02020603050405020304" pitchFamily="18" charset="0"/>
                          </a:rPr>
                          <m:t> </m:t>
                        </m:r>
                        <m:r>
                          <a:rPr lang="en-US" b="1" i="1">
                            <a:solidFill>
                              <a:prstClr val="black"/>
                            </a:solidFill>
                            <a:latin typeface="Cambria Math"/>
                            <a:cs typeface="Times New Roman" panose="02020603050405020304" pitchFamily="18" charset="0"/>
                          </a:rPr>
                          <m:t>𝑿</m:t>
                        </m:r>
                        <m:r>
                          <a:rPr lang="en-US" b="1" i="1">
                            <a:solidFill>
                              <a:prstClr val="black"/>
                            </a:solidFill>
                            <a:latin typeface="Cambria Math"/>
                            <a:cs typeface="Times New Roman" panose="02020603050405020304" pitchFamily="18" charset="0"/>
                          </a:rPr>
                          <m:t> </m:t>
                        </m:r>
                        <m:r>
                          <a:rPr lang="en-US" b="1" i="1">
                            <a:solidFill>
                              <a:prstClr val="black"/>
                            </a:solidFill>
                            <a:latin typeface="Cambria Math"/>
                            <a:cs typeface="Times New Roman" panose="02020603050405020304" pitchFamily="18" charset="0"/>
                          </a:rPr>
                          <m:t>𝑾𝑬𝑰𝑮𝑯𝑻</m:t>
                        </m:r>
                      </m:num>
                      <m:den>
                        <m:r>
                          <a:rPr lang="en-US" b="1" i="1">
                            <a:solidFill>
                              <a:prstClr val="black"/>
                            </a:solidFill>
                            <a:latin typeface="Cambria Math"/>
                            <a:cs typeface="Times New Roman" panose="02020603050405020304" pitchFamily="18" charset="0"/>
                          </a:rPr>
                          <m:t>𝑪𝑶𝑵𝑪𝑬𝑵𝑹𝑨𝑻𝑰𝑶𝑵</m:t>
                        </m:r>
                        <m:r>
                          <a:rPr lang="en-US" b="1" i="1">
                            <a:solidFill>
                              <a:prstClr val="black"/>
                            </a:solidFill>
                            <a:latin typeface="Cambria Math"/>
                            <a:cs typeface="Times New Roman" panose="02020603050405020304" pitchFamily="18" charset="0"/>
                          </a:rPr>
                          <m:t> </m:t>
                        </m:r>
                      </m:den>
                    </m:f>
                  </m:oMath>
                </a14:m>
                <a:r>
                  <a:rPr lang="en-US" dirty="0">
                    <a:solidFill>
                      <a:prstClr val="black"/>
                    </a:solidFill>
                    <a:latin typeface="Times New Roman" panose="02020603050405020304" pitchFamily="18" charset="0"/>
                    <a:cs typeface="Times New Roman" panose="02020603050405020304" pitchFamily="18" charset="0"/>
                  </a:rPr>
                  <a:t> = </a:t>
                </a:r>
                <a:r>
                  <a:rPr lang="en-US" b="1" i="1" dirty="0">
                    <a:solidFill>
                      <a:prstClr val="black"/>
                    </a:solidFill>
                    <a:latin typeface="Times New Roman" panose="02020603050405020304" pitchFamily="18" charset="0"/>
                    <a:cs typeface="Times New Roman" panose="02020603050405020304" pitchFamily="18" charset="0"/>
                  </a:rPr>
                  <a:t>(Volume of drug) ml</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Tetanus Antitoxin</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Please refer to the pdf handout, for the drugs to be used.</a:t>
                </a:r>
              </a:p>
              <a:p>
                <a:r>
                  <a:rPr lang="en-US" dirty="0">
                    <a:latin typeface="Times New Roman" panose="02020603050405020304" pitchFamily="18" charset="0"/>
                    <a:cs typeface="Times New Roman" panose="02020603050405020304" pitchFamily="18" charset="0"/>
                    <a:hlinkClick r:id="rId2" action="ppaction://hlinkfile"/>
                  </a:rPr>
                  <a:t>file:///C:/</a:t>
                </a:r>
                <a:r>
                  <a:rPr lang="en-US" dirty="0" smtClean="0">
                    <a:latin typeface="Times New Roman" panose="02020603050405020304" pitchFamily="18" charset="0"/>
                    <a:cs typeface="Times New Roman" panose="02020603050405020304" pitchFamily="18" charset="0"/>
                    <a:hlinkClick r:id="rId2" action="ppaction://hlinkfile"/>
                  </a:rPr>
                  <a:t>Users/User/Desktop/23EquineAnesthesia2006.pdf%20lab%206.pdf</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Oral antibiotics: see the attached pdf. </a:t>
                </a:r>
              </a:p>
              <a:p>
                <a:r>
                  <a:rPr lang="en-US" dirty="0" smtClean="0">
                    <a:latin typeface="Times New Roman" panose="02020603050405020304" pitchFamily="18" charset="0"/>
                    <a:cs typeface="Times New Roman" panose="02020603050405020304" pitchFamily="18" charset="0"/>
                  </a:rPr>
                  <a:t>Useful link drugs categorized by name: </a:t>
                </a:r>
              </a:p>
              <a:p>
                <a:pPr marL="0" indent="0">
                  <a:buNone/>
                </a:pP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hlinkClick r:id="rId3"/>
                  </a:rPr>
                  <a:t>http://</a:t>
                </a:r>
                <a:r>
                  <a:rPr lang="en-US" dirty="0" smtClean="0">
                    <a:latin typeface="Times New Roman" panose="02020603050405020304" pitchFamily="18" charset="0"/>
                    <a:cs typeface="Times New Roman" panose="02020603050405020304" pitchFamily="18" charset="0"/>
                    <a:hlinkClick r:id="rId3"/>
                  </a:rPr>
                  <a:t>equimed.com/drugs-and medications/reference/</a:t>
                </a:r>
                <a:r>
                  <a:rPr lang="en-US" dirty="0" err="1" smtClean="0">
                    <a:latin typeface="Times New Roman" panose="02020603050405020304" pitchFamily="18" charset="0"/>
                    <a:cs typeface="Times New Roman" panose="02020603050405020304" pitchFamily="18" charset="0"/>
                    <a:hlinkClick r:id="rId3"/>
                  </a:rPr>
                  <a:t>xylazine</a:t>
                </a:r>
                <a:r>
                  <a:rPr lang="en-US" dirty="0" smtClean="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4"/>
                <a:stretch>
                  <a:fillRect l="-1333" t="-1213" r="-1185"/>
                </a:stretch>
              </a:blipFill>
            </p:spPr>
            <p:txBody>
              <a:bodyPr/>
              <a:lstStyle/>
              <a:p>
                <a:r>
                  <a:rPr lang="en-US">
                    <a:noFill/>
                  </a:rPr>
                  <a:t> </a:t>
                </a:r>
              </a:p>
            </p:txBody>
          </p:sp>
        </mc:Fallback>
      </mc:AlternateContent>
    </p:spTree>
    <p:extLst>
      <p:ext uri="{BB962C8B-B14F-4D97-AF65-F5344CB8AC3E}">
        <p14:creationId xmlns:p14="http://schemas.microsoft.com/office/powerpoint/2010/main" val="3550685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Preparation for the surgery</a:t>
            </a:r>
            <a:endParaRPr lang="en-US" b="1" i="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Administer Tetanus antitoxin by </a:t>
            </a:r>
            <a:r>
              <a:rPr lang="en-US" dirty="0" smtClean="0">
                <a:latin typeface="Times New Roman" panose="02020603050405020304" pitchFamily="18" charset="0"/>
                <a:cs typeface="Times New Roman" panose="02020603050405020304" pitchFamily="18" charset="0"/>
              </a:rPr>
              <a:t>injecting </a:t>
            </a:r>
            <a:r>
              <a:rPr lang="en-US" dirty="0">
                <a:latin typeface="Times New Roman" panose="02020603050405020304" pitchFamily="18" charset="0"/>
                <a:cs typeface="Times New Roman" panose="02020603050405020304" pitchFamily="18" charset="0"/>
              </a:rPr>
              <a:t>1 mL dose intramuscularly using aseptic technique. Administer a second 1 mL dose 4 to 8 weeks after the first dose. Revaccinate annually using one 1 mL dose.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Preparation </a:t>
            </a:r>
            <a:r>
              <a:rPr lang="en-US" dirty="0" smtClean="0">
                <a:latin typeface="Times New Roman" panose="02020603050405020304" pitchFamily="18" charset="0"/>
                <a:cs typeface="Times New Roman" panose="02020603050405020304" pitchFamily="18" charset="0"/>
              </a:rPr>
              <a:t>for general anaesthesia please refer to the document inserted pages 4-14. </a:t>
            </a:r>
          </a:p>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surgery is performed with the patient in lateral recumbency with the affected leg down or in dorsal recumbency with the leg suspended which if preferable for hemostasis.</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0300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Aim </a:t>
            </a:r>
            <a:endParaRPr lang="en-US" b="1" i="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Once performed it interrupts the transfer of the weight-bearing load on the tendon to the distal radius, bringing the muscle and tendon proximal to the superior check ligament (and therefore enhanced elasticity to the functional unit) into use during weight-bearing.</a:t>
            </a:r>
          </a:p>
        </p:txBody>
      </p:sp>
    </p:spTree>
    <p:extLst>
      <p:ext uri="{BB962C8B-B14F-4D97-AF65-F5344CB8AC3E}">
        <p14:creationId xmlns:p14="http://schemas.microsoft.com/office/powerpoint/2010/main" val="2539568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Indications</a:t>
            </a:r>
            <a:endParaRPr lang="en-US" b="1" i="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buFont typeface="Arial"/>
              <a:buChar char="•"/>
            </a:pPr>
            <a:r>
              <a:rPr lang="en-US" sz="3000" b="0" i="0" dirty="0" smtClean="0">
                <a:solidFill>
                  <a:srgbClr val="253745"/>
                </a:solidFill>
                <a:effectLst/>
                <a:latin typeface="Times New Roman" panose="02020603050405020304" pitchFamily="18" charset="0"/>
                <a:cs typeface="Times New Roman" panose="02020603050405020304" pitchFamily="18" charset="0"/>
              </a:rPr>
              <a:t>Flexural deformities:</a:t>
            </a:r>
            <a:endParaRPr lang="en-US" sz="3000" i="0" dirty="0" smtClean="0">
              <a:effectLst/>
              <a:latin typeface="Times New Roman" panose="02020603050405020304" pitchFamily="18" charset="0"/>
              <a:cs typeface="Times New Roman" panose="02020603050405020304" pitchFamily="18" charset="0"/>
            </a:endParaRPr>
          </a:p>
          <a:p>
            <a:pPr lvl="1">
              <a:buFont typeface="Arial"/>
              <a:buChar char="•"/>
            </a:pPr>
            <a:r>
              <a:rPr lang="en-US" sz="3000" b="0" i="0" dirty="0" smtClean="0">
                <a:solidFill>
                  <a:srgbClr val="253745"/>
                </a:solidFill>
                <a:effectLst/>
                <a:latin typeface="Times New Roman" panose="02020603050405020304" pitchFamily="18" charset="0"/>
                <a:cs typeface="Times New Roman" panose="02020603050405020304" pitchFamily="18" charset="0"/>
              </a:rPr>
              <a:t>Metacarpophalangeal deformity - alone if superficial digital flexor tendon (SDFT) only involved.</a:t>
            </a:r>
          </a:p>
          <a:p>
            <a:pPr lvl="1">
              <a:buFont typeface="Arial"/>
              <a:buChar char="•"/>
            </a:pPr>
            <a:r>
              <a:rPr lang="en-US" sz="3000" b="0" i="0" dirty="0" smtClean="0">
                <a:solidFill>
                  <a:srgbClr val="253745"/>
                </a:solidFill>
                <a:effectLst/>
                <a:latin typeface="Times New Roman" panose="02020603050405020304" pitchFamily="18" charset="0"/>
                <a:cs typeface="Times New Roman" panose="02020603050405020304" pitchFamily="18" charset="0"/>
              </a:rPr>
              <a:t>In combination with distal inferior check desmotomy, if deep digital flexor (DDFT) also involved.</a:t>
            </a:r>
          </a:p>
          <a:p>
            <a:pPr>
              <a:buFont typeface="Arial"/>
              <a:buChar char="•"/>
            </a:pPr>
            <a:r>
              <a:rPr lang="en-US" sz="3000" b="0" i="0" dirty="0" smtClean="0">
                <a:solidFill>
                  <a:srgbClr val="253745"/>
                </a:solidFill>
                <a:effectLst/>
                <a:latin typeface="Times New Roman" panose="02020603050405020304" pitchFamily="18" charset="0"/>
                <a:cs typeface="Times New Roman" panose="02020603050405020304" pitchFamily="18" charset="0"/>
              </a:rPr>
              <a:t>Superficial digital flexor tendinitis.</a:t>
            </a:r>
          </a:p>
          <a:p>
            <a:pPr>
              <a:buFont typeface="Arial"/>
              <a:buChar char="•"/>
            </a:pPr>
            <a:r>
              <a:rPr lang="en-US" sz="3000" b="0" i="0" dirty="0" smtClean="0">
                <a:solidFill>
                  <a:srgbClr val="253745"/>
                </a:solidFill>
                <a:effectLst/>
                <a:latin typeface="Times New Roman" panose="02020603050405020304" pitchFamily="18" charset="0"/>
                <a:cs typeface="Times New Roman" panose="02020603050405020304" pitchFamily="18" charset="0"/>
              </a:rPr>
              <a:t>May be combined with tendon splitting.</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317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Welfare considerations</a:t>
            </a:r>
            <a:endParaRPr lang="en-US" b="1" i="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a:r>
              <a:rPr lang="en-US" dirty="0">
                <a:solidFill>
                  <a:prstClr val="black"/>
                </a:solidFill>
                <a:latin typeface="Times New Roman" panose="02020603050405020304" pitchFamily="18" charset="0"/>
                <a:cs typeface="Times New Roman" panose="02020603050405020304" pitchFamily="18" charset="0"/>
                <a:hlinkClick r:id="rId2"/>
              </a:rPr>
              <a:t>http://www.thehorse.com/articles/31656/equine-field-anesthesia-considerations</a:t>
            </a:r>
            <a:r>
              <a:rPr lang="en-US" dirty="0">
                <a:solidFill>
                  <a:prstClr val="black"/>
                </a:solidFill>
                <a:latin typeface="Times New Roman" panose="02020603050405020304" pitchFamily="18" charset="0"/>
                <a:cs typeface="Times New Roman" panose="02020603050405020304" pitchFamily="18" charset="0"/>
              </a:rPr>
              <a:t> </a:t>
            </a:r>
          </a:p>
          <a:p>
            <a:pPr lvl="0"/>
            <a:r>
              <a:rPr lang="en-US" dirty="0">
                <a:solidFill>
                  <a:prstClr val="black"/>
                </a:solidFill>
                <a:latin typeface="Times New Roman" panose="02020603050405020304" pitchFamily="18" charset="0"/>
                <a:cs typeface="Times New Roman" panose="02020603050405020304" pitchFamily="18" charset="0"/>
              </a:rPr>
              <a:t>Please refer to the link for field anaesthesia considerations.</a:t>
            </a:r>
          </a:p>
          <a:p>
            <a:pPr lvl="0"/>
            <a:r>
              <a:rPr lang="en-US" dirty="0">
                <a:solidFill>
                  <a:prstClr val="black"/>
                </a:solidFill>
                <a:latin typeface="Times New Roman" panose="02020603050405020304" pitchFamily="18" charset="0"/>
                <a:cs typeface="Times New Roman" panose="02020603050405020304" pitchFamily="18" charset="0"/>
              </a:rPr>
              <a:t>Also refer to the pdf for general welfare considerations.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6684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Anatomy</a:t>
            </a:r>
            <a:endParaRPr lang="en-US" b="1" i="1" dirty="0">
              <a:solidFill>
                <a:schemeClr val="accent6">
                  <a:lumMod val="75000"/>
                </a:schemeClr>
              </a:solidFill>
              <a:latin typeface="Times New Roman" panose="02020603050405020304" pitchFamily="18" charset="0"/>
              <a:cs typeface="Times New Roman" panose="02020603050405020304" pitchFamily="18" charset="0"/>
            </a:endParaRPr>
          </a:p>
        </p:txBody>
      </p:sp>
      <p:pic>
        <p:nvPicPr>
          <p:cNvPr id="1026" name="Picture 2" descr="C:\Users\User\Downloads\22532415_1616209931770801_2108845339_o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219200"/>
            <a:ext cx="4953000"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667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Anatomy</a:t>
            </a:r>
            <a:endParaRPr lang="en-US" b="1" i="1" dirty="0">
              <a:solidFill>
                <a:schemeClr val="accent6">
                  <a:lumMod val="75000"/>
                </a:schemeClr>
              </a:solidFill>
              <a:latin typeface="Times New Roman" panose="02020603050405020304" pitchFamily="18" charset="0"/>
              <a:cs typeface="Times New Roman" panose="02020603050405020304" pitchFamily="18" charset="0"/>
            </a:endParaRPr>
          </a:p>
        </p:txBody>
      </p:sp>
      <p:pic>
        <p:nvPicPr>
          <p:cNvPr id="2050" name="Picture 2" descr="C:\Users\User\Downloads\22546867_1616209731770821_2088793913_o.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43200" y="1371600"/>
            <a:ext cx="3581400" cy="5309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6584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Anatomy</a:t>
            </a:r>
            <a:endParaRPr lang="en-US" b="1" i="1" dirty="0">
              <a:solidFill>
                <a:schemeClr val="accent6">
                  <a:lumMod val="75000"/>
                </a:schemeClr>
              </a:solidFill>
              <a:latin typeface="Times New Roman" panose="02020603050405020304" pitchFamily="18" charset="0"/>
              <a:cs typeface="Times New Roman" panose="02020603050405020304" pitchFamily="18" charset="0"/>
            </a:endParaRPr>
          </a:p>
        </p:txBody>
      </p:sp>
      <p:pic>
        <p:nvPicPr>
          <p:cNvPr id="3074" name="Picture 2" descr="C:\Users\User\Downloads\22532415_1616209931770801_2108845339_o.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1600200"/>
            <a:ext cx="5257800"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3568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Anatomy</a:t>
            </a:r>
            <a:endParaRPr lang="en-US" b="1" i="1" dirty="0">
              <a:solidFill>
                <a:schemeClr val="accent6">
                  <a:lumMod val="75000"/>
                </a:schemeClr>
              </a:solidFill>
              <a:latin typeface="Times New Roman" panose="02020603050405020304" pitchFamily="18" charset="0"/>
              <a:cs typeface="Times New Roman" panose="02020603050405020304" pitchFamily="18" charset="0"/>
            </a:endParaRPr>
          </a:p>
        </p:txBody>
      </p:sp>
      <p:pic>
        <p:nvPicPr>
          <p:cNvPr id="4098" name="Picture 2" descr="C:\Users\User\Downloads\22553643_1616209725104155_1132171636_o.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1143000"/>
            <a:ext cx="7086600" cy="537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8050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Anatomy</a:t>
            </a:r>
            <a:endParaRPr lang="en-US" b="1" i="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hlinkClick r:id="rId2"/>
              </a:rPr>
              <a:t>http://www.vet.cornell.edu/oed/horsedissection/Search.asp?Fun=SBM#</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0982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289</Words>
  <Application>Microsoft Office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Superior Check Ligament Desmotomy </vt:lpstr>
      <vt:lpstr>Aim </vt:lpstr>
      <vt:lpstr>Indications</vt:lpstr>
      <vt:lpstr>Welfare considerations</vt:lpstr>
      <vt:lpstr>Anatomy</vt:lpstr>
      <vt:lpstr>Anatomy</vt:lpstr>
      <vt:lpstr>Anatomy</vt:lpstr>
      <vt:lpstr>Anatomy</vt:lpstr>
      <vt:lpstr>Anatomy</vt:lpstr>
      <vt:lpstr>Equipment </vt:lpstr>
      <vt:lpstr>Physical Examination</vt:lpstr>
      <vt:lpstr>Drugs</vt:lpstr>
      <vt:lpstr>Preparation for the surgery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13</cp:revision>
  <dcterms:created xsi:type="dcterms:W3CDTF">2017-10-15T15:55:22Z</dcterms:created>
  <dcterms:modified xsi:type="dcterms:W3CDTF">2017-10-15T22:48:49Z</dcterms:modified>
</cp:coreProperties>
</file>