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7" r:id="rId5"/>
    <p:sldId id="277" r:id="rId6"/>
    <p:sldId id="278" r:id="rId7"/>
    <p:sldId id="279" r:id="rId8"/>
    <p:sldId id="285" r:id="rId9"/>
    <p:sldId id="280" r:id="rId10"/>
    <p:sldId id="284" r:id="rId11"/>
    <p:sldId id="281" r:id="rId12"/>
    <p:sldId id="286" r:id="rId13"/>
    <p:sldId id="282" r:id="rId14"/>
    <p:sldId id="288" r:id="rId15"/>
    <p:sldId id="283" r:id="rId16"/>
    <p:sldId id="287" r:id="rId17"/>
    <p:sldId id="289" r:id="rId18"/>
    <p:sldId id="293" r:id="rId19"/>
    <p:sldId id="290" r:id="rId20"/>
    <p:sldId id="291" r:id="rId21"/>
    <p:sldId id="292" r:id="rId22"/>
    <p:sldId id="294"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p:cViewPr varScale="1">
        <p:scale>
          <a:sx n="72" d="100"/>
          <a:sy n="72" d="100"/>
        </p:scale>
        <p:origin x="660" y="9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10/1/2017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10/1/2017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10/1/2017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10/1/2017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10/1/2017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10/1/2017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10/1/2017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10/1/2017</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10/1/2017</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10/1/2017</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10/1/2017</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10/1/2017</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10/1/2017</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6YuAuJJK2kg" TargetMode="External"/><Relationship Id="rId2" Type="http://schemas.openxmlformats.org/officeDocument/2006/relationships/hyperlink" Target="https://www.youtube.com/watch?v=ENIEey_4I9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colorado-serum.com/csc/tet_antitoxin.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ar.zoetis.com/products/bovinos/matabichera-fd.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1017149-6547.belgacomhosting.be/kelalab/index.php5?page=24&amp;lang=3&amp;animal=9&amp;view=detail&amp;id=32"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takamuljo.com/ItemDetails.aspx?ItemID=31&amp;ProductNa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u="sng" dirty="0"/>
              <a:t>POTENTIAL COMPLICATIONS</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2C5B-F30A-46AB-9FAD-EBD6A6593046}"/>
              </a:ext>
            </a:extLst>
          </p:cNvPr>
          <p:cNvSpPr>
            <a:spLocks noGrp="1"/>
          </p:cNvSpPr>
          <p:nvPr>
            <p:ph type="title"/>
          </p:nvPr>
        </p:nvSpPr>
        <p:spPr>
          <a:xfrm>
            <a:off x="1270281" y="-15697"/>
            <a:ext cx="9601200" cy="1143000"/>
          </a:xfrm>
        </p:spPr>
        <p:txBody>
          <a:bodyPr/>
          <a:lstStyle/>
          <a:p>
            <a:r>
              <a:rPr lang="en-TT" b="1" u="sng" dirty="0"/>
              <a:t>Diseases transmitted:</a:t>
            </a:r>
          </a:p>
        </p:txBody>
      </p:sp>
      <p:sp>
        <p:nvSpPr>
          <p:cNvPr id="3" name="Content Placeholder 2">
            <a:extLst>
              <a:ext uri="{FF2B5EF4-FFF2-40B4-BE49-F238E27FC236}">
                <a16:creationId xmlns:a16="http://schemas.microsoft.com/office/drawing/2014/main" id="{C1AB1014-AED9-4CD6-9033-03EE72398C2B}"/>
              </a:ext>
            </a:extLst>
          </p:cNvPr>
          <p:cNvSpPr>
            <a:spLocks noGrp="1"/>
          </p:cNvSpPr>
          <p:nvPr>
            <p:ph idx="1"/>
          </p:nvPr>
        </p:nvSpPr>
        <p:spPr>
          <a:xfrm>
            <a:off x="1284763" y="1325116"/>
            <a:ext cx="9601200" cy="4495800"/>
          </a:xfrm>
        </p:spPr>
        <p:txBody>
          <a:bodyPr>
            <a:normAutofit fontScale="47500" lnSpcReduction="20000"/>
          </a:bodyPr>
          <a:lstStyle/>
          <a:p>
            <a:r>
              <a:rPr lang="en-TT" sz="3400" dirty="0">
                <a:solidFill>
                  <a:srgbClr val="000000"/>
                </a:solidFill>
              </a:rPr>
              <a:t>Diseases can be spread from animal to animal when using equipment contaminated with blood. </a:t>
            </a:r>
          </a:p>
          <a:p>
            <a:pPr lvl="1"/>
            <a:r>
              <a:rPr lang="en-TT" sz="3000" dirty="0">
                <a:solidFill>
                  <a:srgbClr val="000000"/>
                </a:solidFill>
              </a:rPr>
              <a:t>Enzootic bovine leucosis virus and the wart virus (cows)</a:t>
            </a:r>
          </a:p>
          <a:p>
            <a:pPr lvl="1"/>
            <a:r>
              <a:rPr lang="en-TT" sz="3000" dirty="0">
                <a:solidFill>
                  <a:srgbClr val="000000"/>
                </a:solidFill>
              </a:rPr>
              <a:t>Caprine arthritis encephalitis virus (goats)</a:t>
            </a:r>
          </a:p>
          <a:p>
            <a:r>
              <a:rPr lang="en-TT" sz="3400" dirty="0">
                <a:solidFill>
                  <a:srgbClr val="000000"/>
                </a:solidFill>
              </a:rPr>
              <a:t>Equipment should disinfected between usage in herd.</a:t>
            </a:r>
            <a:endParaRPr lang="en-TT" sz="3400" dirty="0">
              <a:solidFill>
                <a:srgbClr val="333333"/>
              </a:solidFill>
            </a:endParaRPr>
          </a:p>
          <a:p>
            <a:pPr marL="0" indent="0">
              <a:buNone/>
            </a:pPr>
            <a:endParaRPr lang="en-TT" sz="3400" dirty="0"/>
          </a:p>
          <a:p>
            <a:pPr marL="0" indent="0">
              <a:buNone/>
            </a:pPr>
            <a:r>
              <a:rPr lang="en-TT" sz="3100" b="1" u="sng" dirty="0"/>
              <a:t>Technique</a:t>
            </a:r>
          </a:p>
          <a:p>
            <a:pPr fontAlgn="base">
              <a:buFont typeface="+mj-lt"/>
              <a:buAutoNum type="arabicPeriod"/>
            </a:pPr>
            <a:r>
              <a:rPr lang="en-TT" sz="3800" dirty="0">
                <a:solidFill>
                  <a:srgbClr val="000000"/>
                </a:solidFill>
              </a:rPr>
              <a:t>Rinse blood off with cold water after each animal is dehorned.</a:t>
            </a:r>
          </a:p>
          <a:p>
            <a:pPr fontAlgn="base">
              <a:buFont typeface="+mj-lt"/>
              <a:buAutoNum type="arabicPeriod"/>
            </a:pPr>
            <a:r>
              <a:rPr lang="en-TT" sz="3800" dirty="0">
                <a:solidFill>
                  <a:srgbClr val="000000"/>
                </a:solidFill>
              </a:rPr>
              <a:t>Place the equipment into an antiseptic after the animal is dehorned.</a:t>
            </a:r>
          </a:p>
          <a:p>
            <a:pPr fontAlgn="base">
              <a:buFont typeface="+mj-lt"/>
              <a:buAutoNum type="arabicPeriod"/>
            </a:pPr>
            <a:r>
              <a:rPr lang="en-TT" sz="3800" dirty="0">
                <a:solidFill>
                  <a:srgbClr val="000000"/>
                </a:solidFill>
              </a:rPr>
              <a:t>Change the antiseptic solution frequently to maintain its potency.</a:t>
            </a:r>
          </a:p>
          <a:p>
            <a:pPr fontAlgn="base">
              <a:buFont typeface="+mj-lt"/>
              <a:buAutoNum type="arabicPeriod"/>
            </a:pPr>
            <a:r>
              <a:rPr lang="en-TT" sz="3800" dirty="0">
                <a:solidFill>
                  <a:srgbClr val="000000"/>
                </a:solidFill>
              </a:rPr>
              <a:t>Prepare a disinfectant solution by adding four ounces creosol to one gallon of water.</a:t>
            </a:r>
          </a:p>
          <a:p>
            <a:pPr fontAlgn="base">
              <a:buFont typeface="+mj-lt"/>
              <a:buAutoNum type="arabicPeriod"/>
            </a:pPr>
            <a:r>
              <a:rPr lang="en-TT" sz="3800" dirty="0">
                <a:solidFill>
                  <a:srgbClr val="000000"/>
                </a:solidFill>
              </a:rPr>
              <a:t>Store the equipment only after cleaning and disinfecting.</a:t>
            </a:r>
          </a:p>
          <a:p>
            <a:pPr marL="342900" indent="-342900"/>
            <a:endParaRPr lang="en-TT" dirty="0"/>
          </a:p>
        </p:txBody>
      </p:sp>
    </p:spTree>
    <p:extLst>
      <p:ext uri="{BB962C8B-B14F-4D97-AF65-F5344CB8AC3E}">
        <p14:creationId xmlns:p14="http://schemas.microsoft.com/office/powerpoint/2010/main" val="203143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8DEFC-8E31-44E6-B974-CAEAAB3A3D38}"/>
              </a:ext>
            </a:extLst>
          </p:cNvPr>
          <p:cNvSpPr>
            <a:spLocks noGrp="1"/>
          </p:cNvSpPr>
          <p:nvPr>
            <p:ph type="title"/>
          </p:nvPr>
        </p:nvSpPr>
        <p:spPr/>
        <p:txBody>
          <a:bodyPr>
            <a:normAutofit fontScale="90000"/>
          </a:bodyPr>
          <a:lstStyle/>
          <a:p>
            <a:r>
              <a:rPr lang="en-TT" b="1" u="sng" dirty="0"/>
              <a:t>Potential decreased weight gain following dehorning of older animals due to pain and stress:</a:t>
            </a:r>
          </a:p>
        </p:txBody>
      </p:sp>
      <p:sp>
        <p:nvSpPr>
          <p:cNvPr id="3" name="Content Placeholder 2">
            <a:extLst>
              <a:ext uri="{FF2B5EF4-FFF2-40B4-BE49-F238E27FC236}">
                <a16:creationId xmlns:a16="http://schemas.microsoft.com/office/drawing/2014/main" id="{9023D7B2-A0C8-4D6C-A738-D0E58BC9B169}"/>
              </a:ext>
            </a:extLst>
          </p:cNvPr>
          <p:cNvSpPr>
            <a:spLocks noGrp="1"/>
          </p:cNvSpPr>
          <p:nvPr>
            <p:ph idx="1"/>
          </p:nvPr>
        </p:nvSpPr>
        <p:spPr>
          <a:xfrm>
            <a:off x="1293813" y="1741512"/>
            <a:ext cx="9601200" cy="4495800"/>
          </a:xfrm>
        </p:spPr>
        <p:txBody>
          <a:bodyPr/>
          <a:lstStyle/>
          <a:p>
            <a:r>
              <a:rPr lang="en-TT" dirty="0">
                <a:solidFill>
                  <a:srgbClr val="333333"/>
                </a:solidFill>
              </a:rPr>
              <a:t>Animals should be dehorned as young as possible to minimize stress.</a:t>
            </a:r>
          </a:p>
          <a:p>
            <a:r>
              <a:rPr lang="en-TT" dirty="0">
                <a:solidFill>
                  <a:srgbClr val="333333"/>
                </a:solidFill>
              </a:rPr>
              <a:t>Use of local and systemic analgesics is recommended.</a:t>
            </a:r>
          </a:p>
          <a:p>
            <a:pPr marL="0" indent="0">
              <a:buNone/>
            </a:pPr>
            <a:endParaRPr lang="en-TT" dirty="0">
              <a:solidFill>
                <a:srgbClr val="333333"/>
              </a:solidFill>
              <a:latin typeface="Arial" panose="020B0604020202020204" pitchFamily="34" charset="0"/>
            </a:endParaRPr>
          </a:p>
        </p:txBody>
      </p:sp>
    </p:spTree>
    <p:extLst>
      <p:ext uri="{BB962C8B-B14F-4D97-AF65-F5344CB8AC3E}">
        <p14:creationId xmlns:p14="http://schemas.microsoft.com/office/powerpoint/2010/main" val="168975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336E-4BF3-4683-9209-1DC92AB1C088}"/>
              </a:ext>
            </a:extLst>
          </p:cNvPr>
          <p:cNvSpPr>
            <a:spLocks noGrp="1"/>
          </p:cNvSpPr>
          <p:nvPr>
            <p:ph type="title"/>
          </p:nvPr>
        </p:nvSpPr>
        <p:spPr>
          <a:xfrm>
            <a:off x="1293813" y="-1630"/>
            <a:ext cx="9601200" cy="1143000"/>
          </a:xfrm>
        </p:spPr>
        <p:txBody>
          <a:bodyPr/>
          <a:lstStyle/>
          <a:p>
            <a:r>
              <a:rPr lang="en-TT" b="1" u="sng" dirty="0"/>
              <a:t>Tetanus:</a:t>
            </a:r>
          </a:p>
        </p:txBody>
      </p:sp>
      <p:sp>
        <p:nvSpPr>
          <p:cNvPr id="3" name="Content Placeholder 2">
            <a:extLst>
              <a:ext uri="{FF2B5EF4-FFF2-40B4-BE49-F238E27FC236}">
                <a16:creationId xmlns:a16="http://schemas.microsoft.com/office/drawing/2014/main" id="{E6358FAA-46CB-44DE-96E6-23A5654A3E6C}"/>
              </a:ext>
            </a:extLst>
          </p:cNvPr>
          <p:cNvSpPr>
            <a:spLocks noGrp="1"/>
          </p:cNvSpPr>
          <p:nvPr>
            <p:ph idx="1"/>
          </p:nvPr>
        </p:nvSpPr>
        <p:spPr>
          <a:xfrm>
            <a:off x="1293813" y="1340768"/>
            <a:ext cx="9601200" cy="4495800"/>
          </a:xfrm>
        </p:spPr>
        <p:txBody>
          <a:bodyPr>
            <a:normAutofit/>
          </a:bodyPr>
          <a:lstStyle/>
          <a:p>
            <a:r>
              <a:rPr lang="en-TT" dirty="0">
                <a:solidFill>
                  <a:schemeClr val="tx2"/>
                </a:solidFill>
              </a:rPr>
              <a:t>Tetanus usually results from contamination of deep puncture wounds. Castration and dehorning wounds are another risk, as are wounds from calving trauma. </a:t>
            </a:r>
          </a:p>
          <a:p>
            <a:r>
              <a:rPr lang="en-TT" i="1" dirty="0">
                <a:solidFill>
                  <a:schemeClr val="tx2"/>
                </a:solidFill>
              </a:rPr>
              <a:t>Clostridium tetani </a:t>
            </a:r>
            <a:r>
              <a:rPr lang="en-TT" dirty="0">
                <a:solidFill>
                  <a:schemeClr val="tx2"/>
                </a:solidFill>
              </a:rPr>
              <a:t>organisms remain at the site of entry, multiply, and produce a toxin that affects the nervous system, causing stimulation and contraction of the skeletal muscles. The affected animal will appear stiff, the tail is held out, the head </a:t>
            </a:r>
          </a:p>
          <a:p>
            <a:r>
              <a:rPr lang="en-TT" dirty="0">
                <a:solidFill>
                  <a:schemeClr val="tx2"/>
                </a:solidFill>
              </a:rPr>
              <a:t>The use of tetanus antitoxin should be considered, and animals should be vaccinated for tetanus.</a:t>
            </a:r>
          </a:p>
          <a:p>
            <a:pPr marL="0" indent="0">
              <a:buNone/>
            </a:pPr>
            <a:endParaRPr lang="en-TT" dirty="0">
              <a:solidFill>
                <a:schemeClr val="tx2"/>
              </a:solidFill>
            </a:endParaRPr>
          </a:p>
        </p:txBody>
      </p:sp>
    </p:spTree>
    <p:extLst>
      <p:ext uri="{BB962C8B-B14F-4D97-AF65-F5344CB8AC3E}">
        <p14:creationId xmlns:p14="http://schemas.microsoft.com/office/powerpoint/2010/main" val="321378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03C6A-AA72-4C04-AD5C-86D0EF4820F2}"/>
              </a:ext>
            </a:extLst>
          </p:cNvPr>
          <p:cNvSpPr>
            <a:spLocks noGrp="1"/>
          </p:cNvSpPr>
          <p:nvPr>
            <p:ph type="title"/>
          </p:nvPr>
        </p:nvSpPr>
        <p:spPr>
          <a:xfrm>
            <a:off x="1293813" y="-315416"/>
            <a:ext cx="9601200" cy="1143000"/>
          </a:xfrm>
        </p:spPr>
        <p:txBody>
          <a:bodyPr/>
          <a:lstStyle/>
          <a:p>
            <a:r>
              <a:rPr lang="en-TT" b="1" u="sng" dirty="0"/>
              <a:t>Tetanus in goats:</a:t>
            </a:r>
          </a:p>
        </p:txBody>
      </p:sp>
      <p:sp>
        <p:nvSpPr>
          <p:cNvPr id="3" name="Content Placeholder 2">
            <a:extLst>
              <a:ext uri="{FF2B5EF4-FFF2-40B4-BE49-F238E27FC236}">
                <a16:creationId xmlns:a16="http://schemas.microsoft.com/office/drawing/2014/main" id="{A9B5ADAD-9F87-49EF-926D-0CDD05CD364C}"/>
              </a:ext>
            </a:extLst>
          </p:cNvPr>
          <p:cNvSpPr>
            <a:spLocks noGrp="1"/>
          </p:cNvSpPr>
          <p:nvPr>
            <p:ph idx="1"/>
          </p:nvPr>
        </p:nvSpPr>
        <p:spPr>
          <a:xfrm>
            <a:off x="1197868" y="857676"/>
            <a:ext cx="9601200" cy="4495800"/>
          </a:xfrm>
        </p:spPr>
        <p:txBody>
          <a:bodyPr>
            <a:noAutofit/>
          </a:bodyPr>
          <a:lstStyle/>
          <a:p>
            <a:pPr>
              <a:lnSpc>
                <a:spcPct val="107000"/>
              </a:lnSpc>
              <a:spcAft>
                <a:spcPts val="800"/>
              </a:spcAft>
            </a:pPr>
            <a:r>
              <a:rPr lang="en-TT"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https://www.youtube.com/watch?v=ENIEey_4I90</a:t>
            </a:r>
            <a:endParaRPr lang="en-TT"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ndParaRPr>
          </a:p>
          <a:p>
            <a:pPr>
              <a:lnSpc>
                <a:spcPct val="107000"/>
              </a:lnSpc>
              <a:spcAft>
                <a:spcPts val="800"/>
              </a:spcAft>
            </a:pPr>
            <a:r>
              <a:rPr lang="en-TT"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https://www.youtube.com/watch?v=6YuAuJJK2kg</a:t>
            </a:r>
            <a:endParaRPr lang="en-TT" dirty="0">
              <a:latin typeface="Calibri" panose="020F0502020204030204" pitchFamily="34" charset="0"/>
              <a:ea typeface="Calibri" panose="020F0502020204030204" pitchFamily="34" charset="0"/>
              <a:cs typeface="Times New Roman" panose="02020603050405020304" pitchFamily="18" charset="0"/>
            </a:endParaRPr>
          </a:p>
          <a:p>
            <a:pPr lvl="0"/>
            <a:r>
              <a:rPr lang="en-TT" dirty="0">
                <a:solidFill>
                  <a:schemeClr val="tx2"/>
                </a:solidFill>
              </a:rPr>
              <a:t>All adult goats should be vaccinated with a tetanus toxoid prior to performing a dehorning procedure. A booster of this vaccine should be given at the time of dehorning.</a:t>
            </a:r>
          </a:p>
          <a:p>
            <a:pPr lvl="0"/>
            <a:r>
              <a:rPr lang="en-TT" dirty="0">
                <a:solidFill>
                  <a:schemeClr val="tx2"/>
                </a:solidFill>
              </a:rPr>
              <a:t>Tetanus toxoid vaccines should also be considered in kids when they are disbudded at older ages. </a:t>
            </a:r>
          </a:p>
          <a:p>
            <a:pPr lvl="0"/>
            <a:r>
              <a:rPr lang="en-TT" dirty="0">
                <a:solidFill>
                  <a:schemeClr val="tx2"/>
                </a:solidFill>
              </a:rPr>
              <a:t>If the vaccination status of the animal is not known, then tetanus antitoxin should be administered at the time of disbudding/dehorning (250 IU should be given to kids and 500 IU should be given to adults).</a:t>
            </a:r>
          </a:p>
          <a:p>
            <a:pPr lvl="0"/>
            <a:endParaRPr lang="en-TT" dirty="0">
              <a:solidFill>
                <a:schemeClr val="tx2"/>
              </a:solidFill>
            </a:endParaRPr>
          </a:p>
        </p:txBody>
      </p:sp>
    </p:spTree>
    <p:extLst>
      <p:ext uri="{BB962C8B-B14F-4D97-AF65-F5344CB8AC3E}">
        <p14:creationId xmlns:p14="http://schemas.microsoft.com/office/powerpoint/2010/main" val="264324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1E4E78-790E-4EB1-A178-60A8B9D2C5CE}"/>
              </a:ext>
            </a:extLst>
          </p:cNvPr>
          <p:cNvSpPr>
            <a:spLocks noGrp="1"/>
          </p:cNvSpPr>
          <p:nvPr>
            <p:ph idx="1"/>
          </p:nvPr>
        </p:nvSpPr>
        <p:spPr>
          <a:xfrm>
            <a:off x="1500138" y="1522685"/>
            <a:ext cx="9601200" cy="4495800"/>
          </a:xfrm>
        </p:spPr>
        <p:txBody>
          <a:bodyPr/>
          <a:lstStyle/>
          <a:p>
            <a:pPr lvl="0"/>
            <a:endParaRPr lang="en-TT" sz="1800" dirty="0">
              <a:solidFill>
                <a:srgbClr val="000000"/>
              </a:solidFill>
              <a:ea typeface="Calibri" panose="020F0502020204030204" pitchFamily="34" charset="0"/>
              <a:cs typeface="Times New Roman" panose="02020603050405020304" pitchFamily="18" charset="0"/>
              <a:hlinkClick r:id="rId2"/>
            </a:endParaRPr>
          </a:p>
          <a:p>
            <a:pPr lvl="0"/>
            <a:endParaRPr lang="en-TT" sz="1800" dirty="0">
              <a:solidFill>
                <a:srgbClr val="000000"/>
              </a:solidFill>
              <a:ea typeface="Calibri" panose="020F0502020204030204" pitchFamily="34" charset="0"/>
              <a:cs typeface="Times New Roman" panose="02020603050405020304" pitchFamily="18" charset="0"/>
              <a:hlinkClick r:id="rId2"/>
            </a:endParaRPr>
          </a:p>
          <a:p>
            <a:pPr lvl="0"/>
            <a:endParaRPr lang="en-TT" sz="1800" dirty="0">
              <a:solidFill>
                <a:srgbClr val="000000"/>
              </a:solidFill>
              <a:ea typeface="Calibri" panose="020F0502020204030204" pitchFamily="34" charset="0"/>
              <a:cs typeface="Times New Roman" panose="02020603050405020304" pitchFamily="18" charset="0"/>
              <a:hlinkClick r:id="rId2"/>
            </a:endParaRPr>
          </a:p>
          <a:p>
            <a:pPr lvl="0"/>
            <a:endParaRPr lang="en-TT" sz="1800" dirty="0">
              <a:solidFill>
                <a:srgbClr val="000000"/>
              </a:solidFill>
              <a:ea typeface="Calibri" panose="020F0502020204030204" pitchFamily="34" charset="0"/>
              <a:cs typeface="Times New Roman" panose="02020603050405020304" pitchFamily="18" charset="0"/>
              <a:hlinkClick r:id="rId2"/>
            </a:endParaRPr>
          </a:p>
          <a:p>
            <a:pPr lvl="0"/>
            <a:r>
              <a:rPr lang="en-TT" sz="1800" dirty="0">
                <a:solidFill>
                  <a:srgbClr val="000000"/>
                </a:solidFill>
                <a:ea typeface="Calibri" panose="020F0502020204030204" pitchFamily="34" charset="0"/>
                <a:cs typeface="Times New Roman" panose="02020603050405020304" pitchFamily="18" charset="0"/>
                <a:hlinkClick r:id="rId2"/>
              </a:rPr>
              <a:t>http://www.colorado-serum.com/csc/tet_antitoxin.html</a:t>
            </a:r>
            <a:br>
              <a:rPr lang="en-TT" sz="1800" dirty="0">
                <a:solidFill>
                  <a:srgbClr val="000000"/>
                </a:solidFill>
                <a:ea typeface="Calibri" panose="020F0502020204030204" pitchFamily="34" charset="0"/>
                <a:cs typeface="Times New Roman" panose="02020603050405020304" pitchFamily="18" charset="0"/>
              </a:rPr>
            </a:br>
            <a:endParaRPr lang="en-TT" sz="1800" dirty="0">
              <a:solidFill>
                <a:srgbClr val="000000"/>
              </a:solidFill>
            </a:endParaRPr>
          </a:p>
          <a:p>
            <a:endParaRPr lang="en-TT" dirty="0"/>
          </a:p>
        </p:txBody>
      </p:sp>
      <p:pic>
        <p:nvPicPr>
          <p:cNvPr id="7170" name="Picture 2" descr="Image result for antitoxin in ruminants">
            <a:extLst>
              <a:ext uri="{FF2B5EF4-FFF2-40B4-BE49-F238E27FC236}">
                <a16:creationId xmlns:a16="http://schemas.microsoft.com/office/drawing/2014/main" id="{640CD9FD-05A6-494D-B7B2-B0B2015B4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2644" y="1522686"/>
            <a:ext cx="3384376" cy="3039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11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69F8F-81D3-4147-9A47-3D748251A0D4}"/>
              </a:ext>
            </a:extLst>
          </p:cNvPr>
          <p:cNvSpPr>
            <a:spLocks noGrp="1"/>
          </p:cNvSpPr>
          <p:nvPr>
            <p:ph type="title"/>
          </p:nvPr>
        </p:nvSpPr>
        <p:spPr/>
        <p:txBody>
          <a:bodyPr/>
          <a:lstStyle/>
          <a:p>
            <a:r>
              <a:rPr lang="en-TT" b="1" u="sng" dirty="0"/>
              <a:t>Brain abscess</a:t>
            </a:r>
            <a:r>
              <a:rPr lang="en-TT" dirty="0"/>
              <a:t>:</a:t>
            </a:r>
          </a:p>
        </p:txBody>
      </p:sp>
      <p:sp>
        <p:nvSpPr>
          <p:cNvPr id="3" name="Content Placeholder 2">
            <a:extLst>
              <a:ext uri="{FF2B5EF4-FFF2-40B4-BE49-F238E27FC236}">
                <a16:creationId xmlns:a16="http://schemas.microsoft.com/office/drawing/2014/main" id="{BF6F391B-F7D8-488E-B956-0C8FAE0610D7}"/>
              </a:ext>
            </a:extLst>
          </p:cNvPr>
          <p:cNvSpPr>
            <a:spLocks noGrp="1"/>
          </p:cNvSpPr>
          <p:nvPr>
            <p:ph idx="1"/>
          </p:nvPr>
        </p:nvSpPr>
        <p:spPr/>
        <p:txBody>
          <a:bodyPr/>
          <a:lstStyle/>
          <a:p>
            <a:r>
              <a:rPr lang="en-TT" dirty="0"/>
              <a:t>Heat cautery may destroy bone overlying the brain thereby permitting entrance of bacteria.</a:t>
            </a:r>
          </a:p>
          <a:p>
            <a:r>
              <a:rPr lang="en-TT" dirty="0"/>
              <a:t>Too low a saw cut on the mature goat can also penetrate to the brain.</a:t>
            </a:r>
          </a:p>
          <a:p>
            <a:r>
              <a:rPr lang="en-TT" dirty="0"/>
              <a:t>The animal that develops neurological sigs referable to the cerebral hemispheres several weeks after dehorning may have a brain abscess.</a:t>
            </a:r>
          </a:p>
        </p:txBody>
      </p:sp>
      <p:pic>
        <p:nvPicPr>
          <p:cNvPr id="11266" name="Picture 2" descr="f01324a.jpg (23779 bytes)">
            <a:extLst>
              <a:ext uri="{FF2B5EF4-FFF2-40B4-BE49-F238E27FC236}">
                <a16:creationId xmlns:a16="http://schemas.microsoft.com/office/drawing/2014/main" id="{489B3F94-5DDD-473A-BC36-39A770770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636" y="4293096"/>
            <a:ext cx="3333750"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70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25C35-7773-42A4-9A20-5212E8FFC173}"/>
              </a:ext>
            </a:extLst>
          </p:cNvPr>
          <p:cNvSpPr>
            <a:spLocks noGrp="1"/>
          </p:cNvSpPr>
          <p:nvPr>
            <p:ph type="title"/>
          </p:nvPr>
        </p:nvSpPr>
        <p:spPr>
          <a:xfrm>
            <a:off x="1293813" y="0"/>
            <a:ext cx="9601200" cy="1143000"/>
          </a:xfrm>
        </p:spPr>
        <p:txBody>
          <a:bodyPr/>
          <a:lstStyle/>
          <a:p>
            <a:r>
              <a:rPr lang="en-TT" b="1" u="sng" dirty="0"/>
              <a:t>Heat meningitis:</a:t>
            </a:r>
          </a:p>
        </p:txBody>
      </p:sp>
      <p:sp>
        <p:nvSpPr>
          <p:cNvPr id="3" name="Content Placeholder 2">
            <a:extLst>
              <a:ext uri="{FF2B5EF4-FFF2-40B4-BE49-F238E27FC236}">
                <a16:creationId xmlns:a16="http://schemas.microsoft.com/office/drawing/2014/main" id="{50787143-9477-4223-A676-2B2EB87EEBCF}"/>
              </a:ext>
            </a:extLst>
          </p:cNvPr>
          <p:cNvSpPr>
            <a:spLocks noGrp="1"/>
          </p:cNvSpPr>
          <p:nvPr>
            <p:ph idx="1"/>
          </p:nvPr>
        </p:nvSpPr>
        <p:spPr>
          <a:xfrm>
            <a:off x="981844" y="1259632"/>
            <a:ext cx="6984776" cy="4495800"/>
          </a:xfrm>
        </p:spPr>
        <p:txBody>
          <a:bodyPr>
            <a:normAutofit fontScale="92500" lnSpcReduction="10000"/>
          </a:bodyPr>
          <a:lstStyle/>
          <a:p>
            <a:r>
              <a:rPr lang="en-TT" dirty="0"/>
              <a:t>Prolonged application of a hot iron to a kid’s horn buds can damage the underlying bone, meninges or brain.</a:t>
            </a:r>
          </a:p>
          <a:p>
            <a:r>
              <a:rPr lang="en-TT" dirty="0"/>
              <a:t>The frontal bone is thin and the frontal sinus is not yet developed at the time ideal for disbudding.</a:t>
            </a:r>
          </a:p>
          <a:p>
            <a:r>
              <a:rPr lang="en-TT" dirty="0"/>
              <a:t>Coagulative necrosis of meningeal vessels can result in thrombosis and infarction of the underlying cerebrum.</a:t>
            </a:r>
          </a:p>
          <a:p>
            <a:r>
              <a:rPr lang="en-TT" dirty="0"/>
              <a:t>Problems are most apt to occur when a dehorner is not hot enough to rapidly sear the skin. </a:t>
            </a:r>
          </a:p>
          <a:p>
            <a:r>
              <a:rPr lang="en-TT" dirty="0"/>
              <a:t>The longer the iron must be applied, the more heat will penetrate to deeper layers</a:t>
            </a:r>
          </a:p>
          <a:p>
            <a:endParaRPr lang="en-TT" dirty="0"/>
          </a:p>
        </p:txBody>
      </p:sp>
      <p:pic>
        <p:nvPicPr>
          <p:cNvPr id="9218" name="Picture 2" descr="Image result for parts of goat brain and meningitis">
            <a:extLst>
              <a:ext uri="{FF2B5EF4-FFF2-40B4-BE49-F238E27FC236}">
                <a16:creationId xmlns:a16="http://schemas.microsoft.com/office/drawing/2014/main" id="{4A345A35-15E9-4684-BA4F-8BB326F32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636" y="764704"/>
            <a:ext cx="3953702" cy="3808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34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0E21-0070-4586-8520-E49144DA1741}"/>
              </a:ext>
            </a:extLst>
          </p:cNvPr>
          <p:cNvSpPr>
            <a:spLocks noGrp="1"/>
          </p:cNvSpPr>
          <p:nvPr>
            <p:ph type="title"/>
          </p:nvPr>
        </p:nvSpPr>
        <p:spPr/>
        <p:txBody>
          <a:bodyPr/>
          <a:lstStyle/>
          <a:p>
            <a:r>
              <a:rPr lang="en-TT" dirty="0"/>
              <a:t>Clinical signs:</a:t>
            </a:r>
          </a:p>
        </p:txBody>
      </p:sp>
      <p:sp>
        <p:nvSpPr>
          <p:cNvPr id="3" name="Content Placeholder 2">
            <a:extLst>
              <a:ext uri="{FF2B5EF4-FFF2-40B4-BE49-F238E27FC236}">
                <a16:creationId xmlns:a16="http://schemas.microsoft.com/office/drawing/2014/main" id="{C9167017-6B4E-40D5-8215-C2B028CCD71F}"/>
              </a:ext>
            </a:extLst>
          </p:cNvPr>
          <p:cNvSpPr>
            <a:spLocks noGrp="1"/>
          </p:cNvSpPr>
          <p:nvPr>
            <p:ph idx="1"/>
          </p:nvPr>
        </p:nvSpPr>
        <p:spPr/>
        <p:txBody>
          <a:bodyPr>
            <a:normAutofit lnSpcReduction="10000"/>
          </a:bodyPr>
          <a:lstStyle/>
          <a:p>
            <a:r>
              <a:rPr lang="en-TT" dirty="0">
                <a:solidFill>
                  <a:schemeClr val="tx2"/>
                </a:solidFill>
              </a:rPr>
              <a:t>History of animal</a:t>
            </a:r>
          </a:p>
          <a:p>
            <a:r>
              <a:rPr lang="en-TT" dirty="0">
                <a:solidFill>
                  <a:schemeClr val="tx2"/>
                </a:solidFill>
              </a:rPr>
              <a:t>Depressed mental state</a:t>
            </a:r>
          </a:p>
          <a:p>
            <a:r>
              <a:rPr lang="en-TT" dirty="0">
                <a:solidFill>
                  <a:schemeClr val="tx2"/>
                </a:solidFill>
              </a:rPr>
              <a:t>Cortical blindness </a:t>
            </a:r>
          </a:p>
          <a:p>
            <a:r>
              <a:rPr lang="en-TT" dirty="0">
                <a:solidFill>
                  <a:srgbClr val="0C0C0C"/>
                </a:solidFill>
              </a:rPr>
              <a:t>Circling/leaning</a:t>
            </a:r>
          </a:p>
          <a:p>
            <a:r>
              <a:rPr lang="en-TT" dirty="0">
                <a:solidFill>
                  <a:srgbClr val="0C0C0C"/>
                </a:solidFill>
              </a:rPr>
              <a:t>Head pressing</a:t>
            </a:r>
          </a:p>
          <a:p>
            <a:r>
              <a:rPr lang="en-TT" dirty="0" err="1">
                <a:solidFill>
                  <a:srgbClr val="0C0C0C"/>
                </a:solidFill>
              </a:rPr>
              <a:t>Opisthotonus</a:t>
            </a:r>
            <a:r>
              <a:rPr lang="en-TT" dirty="0">
                <a:solidFill>
                  <a:srgbClr val="0C0C0C"/>
                </a:solidFill>
              </a:rPr>
              <a:t> </a:t>
            </a:r>
          </a:p>
          <a:p>
            <a:r>
              <a:rPr lang="en-TT" dirty="0">
                <a:solidFill>
                  <a:srgbClr val="0C0C0C"/>
                </a:solidFill>
              </a:rPr>
              <a:t>Vocalization</a:t>
            </a:r>
          </a:p>
          <a:p>
            <a:r>
              <a:rPr lang="en-TT" dirty="0">
                <a:solidFill>
                  <a:srgbClr val="0C0C0C"/>
                </a:solidFill>
              </a:rPr>
              <a:t>Seizures</a:t>
            </a:r>
          </a:p>
          <a:p>
            <a:r>
              <a:rPr lang="en-TT" dirty="0">
                <a:solidFill>
                  <a:srgbClr val="0C0C0C"/>
                </a:solidFill>
              </a:rPr>
              <a:t>Bizarre </a:t>
            </a:r>
            <a:r>
              <a:rPr lang="en-TT" dirty="0" err="1">
                <a:solidFill>
                  <a:srgbClr val="0C0C0C"/>
                </a:solidFill>
              </a:rPr>
              <a:t>behavior</a:t>
            </a:r>
            <a:endParaRPr lang="en-TT" dirty="0"/>
          </a:p>
        </p:txBody>
      </p:sp>
      <p:pic>
        <p:nvPicPr>
          <p:cNvPr id="4" name="Picture 2" descr="Image result for meningitis in goat anatomy">
            <a:extLst>
              <a:ext uri="{FF2B5EF4-FFF2-40B4-BE49-F238E27FC236}">
                <a16:creationId xmlns:a16="http://schemas.microsoft.com/office/drawing/2014/main" id="{79E39844-3D64-4504-B7B9-43470CE62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548" y="2276872"/>
            <a:ext cx="2466975"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51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FAC014-12BD-42C6-BBB2-87819CBF3ACB}"/>
              </a:ext>
            </a:extLst>
          </p:cNvPr>
          <p:cNvSpPr>
            <a:spLocks noGrp="1"/>
          </p:cNvSpPr>
          <p:nvPr>
            <p:ph idx="1"/>
          </p:nvPr>
        </p:nvSpPr>
        <p:spPr>
          <a:xfrm>
            <a:off x="1269876" y="836712"/>
            <a:ext cx="9601200" cy="4495800"/>
          </a:xfrm>
        </p:spPr>
        <p:txBody>
          <a:bodyPr>
            <a:normAutofit/>
          </a:bodyPr>
          <a:lstStyle/>
          <a:p>
            <a:r>
              <a:rPr lang="en-TT" dirty="0"/>
              <a:t>Allowing the head to cool before finishing disbudding is advisable if the iron is not very hot.</a:t>
            </a:r>
          </a:p>
          <a:p>
            <a:r>
              <a:rPr lang="en-TT" dirty="0"/>
              <a:t>Young kids – allow to nurse post‐dehorning and they never act painful.</a:t>
            </a:r>
          </a:p>
          <a:p>
            <a:r>
              <a:rPr lang="en-TT" dirty="0"/>
              <a:t>Older kids, adult animals, or if complications:</a:t>
            </a:r>
          </a:p>
          <a:p>
            <a:pPr lvl="1"/>
            <a:r>
              <a:rPr lang="en-TT" dirty="0"/>
              <a:t>NSAID’s (Banamine  0.5 to 1.1 mg/kg SID or BID, </a:t>
            </a:r>
          </a:p>
          <a:p>
            <a:pPr lvl="1"/>
            <a:r>
              <a:rPr lang="en-TT" dirty="0"/>
              <a:t>Meloxicam 1mg/kg SID, Aspirin 80 to 320 grains BID depending on size of goat)</a:t>
            </a:r>
          </a:p>
          <a:p>
            <a:pPr lvl="1"/>
            <a:r>
              <a:rPr lang="en-TT" dirty="0"/>
              <a:t>Narcotics – (</a:t>
            </a:r>
            <a:r>
              <a:rPr lang="en-TT" dirty="0" err="1"/>
              <a:t>bupomorphine</a:t>
            </a:r>
            <a:r>
              <a:rPr lang="en-TT" dirty="0"/>
              <a:t>, butorphanol) not generally necessary </a:t>
            </a:r>
          </a:p>
        </p:txBody>
      </p:sp>
    </p:spTree>
    <p:extLst>
      <p:ext uri="{BB962C8B-B14F-4D97-AF65-F5344CB8AC3E}">
        <p14:creationId xmlns:p14="http://schemas.microsoft.com/office/powerpoint/2010/main" val="386259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D0C38-19ED-4AF5-90E4-DCD06149C23F}"/>
              </a:ext>
            </a:extLst>
          </p:cNvPr>
          <p:cNvSpPr>
            <a:spLocks noGrp="1"/>
          </p:cNvSpPr>
          <p:nvPr>
            <p:ph type="title"/>
          </p:nvPr>
        </p:nvSpPr>
        <p:spPr>
          <a:xfrm>
            <a:off x="1557908" y="2564904"/>
            <a:ext cx="9601200" cy="1143000"/>
          </a:xfrm>
        </p:spPr>
        <p:txBody>
          <a:bodyPr/>
          <a:lstStyle/>
          <a:p>
            <a:pPr algn="ctr"/>
            <a:r>
              <a:rPr lang="en-TT" b="1" u="sng" dirty="0"/>
              <a:t>The end</a:t>
            </a:r>
          </a:p>
        </p:txBody>
      </p:sp>
    </p:spTree>
    <p:extLst>
      <p:ext uri="{BB962C8B-B14F-4D97-AF65-F5344CB8AC3E}">
        <p14:creationId xmlns:p14="http://schemas.microsoft.com/office/powerpoint/2010/main" val="12679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88FC2-980C-4862-9662-322999FD5D54}"/>
              </a:ext>
            </a:extLst>
          </p:cNvPr>
          <p:cNvSpPr>
            <a:spLocks noGrp="1"/>
          </p:cNvSpPr>
          <p:nvPr>
            <p:ph type="title"/>
          </p:nvPr>
        </p:nvSpPr>
        <p:spPr>
          <a:xfrm>
            <a:off x="1293813" y="-44072"/>
            <a:ext cx="9601200" cy="1143000"/>
          </a:xfrm>
        </p:spPr>
        <p:txBody>
          <a:bodyPr/>
          <a:lstStyle/>
          <a:p>
            <a:r>
              <a:rPr lang="en-TT" b="1" u="sng" dirty="0"/>
              <a:t>Haemorrhage:</a:t>
            </a:r>
          </a:p>
        </p:txBody>
      </p:sp>
      <p:sp>
        <p:nvSpPr>
          <p:cNvPr id="3" name="Content Placeholder 2">
            <a:extLst>
              <a:ext uri="{FF2B5EF4-FFF2-40B4-BE49-F238E27FC236}">
                <a16:creationId xmlns:a16="http://schemas.microsoft.com/office/drawing/2014/main" id="{7F7EBD98-CFA8-495C-B9DC-D384F8829B55}"/>
              </a:ext>
            </a:extLst>
          </p:cNvPr>
          <p:cNvSpPr>
            <a:spLocks noGrp="1"/>
          </p:cNvSpPr>
          <p:nvPr>
            <p:ph idx="1"/>
          </p:nvPr>
        </p:nvSpPr>
        <p:spPr>
          <a:xfrm>
            <a:off x="1293813" y="1268760"/>
            <a:ext cx="9601200" cy="4495800"/>
          </a:xfrm>
        </p:spPr>
        <p:txBody>
          <a:bodyPr/>
          <a:lstStyle/>
          <a:p>
            <a:r>
              <a:rPr lang="en-TT" dirty="0"/>
              <a:t>The risk of haemorrhage is greatly increased in older calves/goats.</a:t>
            </a:r>
          </a:p>
          <a:p>
            <a:r>
              <a:rPr lang="en-TT" dirty="0"/>
              <a:t>It is important to dehorn completely and ensure there is a copper-coloured ring all the way around the base of the horn when using the hot iron dehorner.</a:t>
            </a:r>
          </a:p>
          <a:p>
            <a:r>
              <a:rPr lang="en-TT" dirty="0"/>
              <a:t>Observe animals closely for one hour following procedure.</a:t>
            </a:r>
          </a:p>
          <a:p>
            <a:pPr marL="0" indent="0">
              <a:buNone/>
            </a:pPr>
            <a:endParaRPr lang="en-TT" dirty="0"/>
          </a:p>
        </p:txBody>
      </p:sp>
      <p:pic>
        <p:nvPicPr>
          <p:cNvPr id="2050" name="Picture 2" descr="Image result for dehorning in calf">
            <a:extLst>
              <a:ext uri="{FF2B5EF4-FFF2-40B4-BE49-F238E27FC236}">
                <a16:creationId xmlns:a16="http://schemas.microsoft.com/office/drawing/2014/main" id="{D978F49D-B02D-426D-B996-F467A139F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4692" y="3861048"/>
            <a:ext cx="3117528" cy="260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41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A9DC-249D-4E32-BF14-2F566A0214F9}"/>
              </a:ext>
            </a:extLst>
          </p:cNvPr>
          <p:cNvSpPr>
            <a:spLocks noGrp="1"/>
          </p:cNvSpPr>
          <p:nvPr>
            <p:ph type="title"/>
          </p:nvPr>
        </p:nvSpPr>
        <p:spPr>
          <a:xfrm>
            <a:off x="1293813" y="71498"/>
            <a:ext cx="9601200" cy="1143000"/>
          </a:xfrm>
        </p:spPr>
        <p:txBody>
          <a:bodyPr/>
          <a:lstStyle/>
          <a:p>
            <a:r>
              <a:rPr lang="en-TT" b="1" u="sng" dirty="0"/>
              <a:t>Pain:</a:t>
            </a:r>
          </a:p>
        </p:txBody>
      </p:sp>
      <p:sp>
        <p:nvSpPr>
          <p:cNvPr id="3" name="Content Placeholder 2">
            <a:extLst>
              <a:ext uri="{FF2B5EF4-FFF2-40B4-BE49-F238E27FC236}">
                <a16:creationId xmlns:a16="http://schemas.microsoft.com/office/drawing/2014/main" id="{C2317C7D-D376-461E-BAAD-F6E98F29FB0D}"/>
              </a:ext>
            </a:extLst>
          </p:cNvPr>
          <p:cNvSpPr>
            <a:spLocks noGrp="1"/>
          </p:cNvSpPr>
          <p:nvPr>
            <p:ph idx="1"/>
          </p:nvPr>
        </p:nvSpPr>
        <p:spPr>
          <a:xfrm>
            <a:off x="1293813" y="1214498"/>
            <a:ext cx="9601200" cy="4495800"/>
          </a:xfrm>
        </p:spPr>
        <p:txBody>
          <a:bodyPr/>
          <a:lstStyle/>
          <a:p>
            <a:r>
              <a:rPr lang="en-TT" dirty="0"/>
              <a:t>Animals should be monitored during and after the procedure for signs of unnecessary pain, such as vocalization, reluctance to move, and failure to nurse. </a:t>
            </a:r>
          </a:p>
          <a:p>
            <a:r>
              <a:rPr lang="en-TT" dirty="0"/>
              <a:t>Our patients were treated with a systemic analgesic ,Flunixin Meglumine before the procedure.</a:t>
            </a:r>
          </a:p>
          <a:p>
            <a:r>
              <a:rPr lang="en-TT" dirty="0"/>
              <a:t>Severe pain warrants the attention of the veterinarian.</a:t>
            </a:r>
          </a:p>
        </p:txBody>
      </p:sp>
      <p:pic>
        <p:nvPicPr>
          <p:cNvPr id="3074" name="Picture 2" descr="Image result for banamine">
            <a:extLst>
              <a:ext uri="{FF2B5EF4-FFF2-40B4-BE49-F238E27FC236}">
                <a16:creationId xmlns:a16="http://schemas.microsoft.com/office/drawing/2014/main" id="{BB40F550-F03C-4FF9-A90F-56766F143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6780" y="3501008"/>
            <a:ext cx="2275573" cy="284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52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845A-DF0B-4BC9-BAB9-8999D39E8DF9}"/>
              </a:ext>
            </a:extLst>
          </p:cNvPr>
          <p:cNvSpPr>
            <a:spLocks noGrp="1"/>
          </p:cNvSpPr>
          <p:nvPr>
            <p:ph type="title"/>
          </p:nvPr>
        </p:nvSpPr>
        <p:spPr>
          <a:xfrm>
            <a:off x="1293813" y="-1630"/>
            <a:ext cx="9601200" cy="1143000"/>
          </a:xfrm>
        </p:spPr>
        <p:txBody>
          <a:bodyPr/>
          <a:lstStyle/>
          <a:p>
            <a:r>
              <a:rPr lang="en-TT" b="1" u="sng" dirty="0"/>
              <a:t>Horn regrowth:</a:t>
            </a:r>
          </a:p>
        </p:txBody>
      </p:sp>
      <p:sp>
        <p:nvSpPr>
          <p:cNvPr id="3" name="Content Placeholder 2">
            <a:extLst>
              <a:ext uri="{FF2B5EF4-FFF2-40B4-BE49-F238E27FC236}">
                <a16:creationId xmlns:a16="http://schemas.microsoft.com/office/drawing/2014/main" id="{B080C145-E905-4AE7-B9EC-F4C6ABCAB79C}"/>
              </a:ext>
            </a:extLst>
          </p:cNvPr>
          <p:cNvSpPr>
            <a:spLocks noGrp="1"/>
          </p:cNvSpPr>
          <p:nvPr>
            <p:ph idx="1"/>
          </p:nvPr>
        </p:nvSpPr>
        <p:spPr>
          <a:xfrm>
            <a:off x="1293398" y="1340768"/>
            <a:ext cx="9601200" cy="4495800"/>
          </a:xfrm>
        </p:spPr>
        <p:txBody>
          <a:bodyPr>
            <a:normAutofit/>
          </a:bodyPr>
          <a:lstStyle/>
          <a:p>
            <a:r>
              <a:rPr lang="en-TT" dirty="0"/>
              <a:t>Inadequate removal of the corium (horn-producing cells) will result in the regrowth that leads to scurs (common in intact male goats)</a:t>
            </a:r>
          </a:p>
          <a:p>
            <a:r>
              <a:rPr lang="en-TT" dirty="0"/>
              <a:t>Depending on the extent of the regrowth, the dehorning procedure may need to be repeated.</a:t>
            </a:r>
          </a:p>
          <a:p>
            <a:endParaRPr lang="en-TT" dirty="0"/>
          </a:p>
          <a:p>
            <a:endParaRPr lang="en-TT" dirty="0"/>
          </a:p>
          <a:p>
            <a:endParaRPr lang="en-TT" dirty="0"/>
          </a:p>
          <a:p>
            <a:endParaRPr lang="en-TT" dirty="0"/>
          </a:p>
        </p:txBody>
      </p:sp>
      <p:pic>
        <p:nvPicPr>
          <p:cNvPr id="4098" name="Picture 2" descr="Image result for corium and horn">
            <a:extLst>
              <a:ext uri="{FF2B5EF4-FFF2-40B4-BE49-F238E27FC236}">
                <a16:creationId xmlns:a16="http://schemas.microsoft.com/office/drawing/2014/main" id="{8534771F-2A76-416E-9636-8000C483B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947" y="3140968"/>
            <a:ext cx="4990102" cy="335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73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FB0E7-99A3-471C-B923-A3D0D37F3FF2}"/>
              </a:ext>
            </a:extLst>
          </p:cNvPr>
          <p:cNvSpPr>
            <a:spLocks noGrp="1"/>
          </p:cNvSpPr>
          <p:nvPr>
            <p:ph type="title"/>
          </p:nvPr>
        </p:nvSpPr>
        <p:spPr>
          <a:xfrm>
            <a:off x="1293813" y="-175461"/>
            <a:ext cx="9601200" cy="1143000"/>
          </a:xfrm>
        </p:spPr>
        <p:txBody>
          <a:bodyPr/>
          <a:lstStyle/>
          <a:p>
            <a:r>
              <a:rPr lang="en-TT" b="1" u="sng" dirty="0"/>
              <a:t>Tips to prevent or manage horn regrowth:</a:t>
            </a:r>
          </a:p>
        </p:txBody>
      </p:sp>
      <p:sp>
        <p:nvSpPr>
          <p:cNvPr id="3" name="Content Placeholder 2">
            <a:extLst>
              <a:ext uri="{FF2B5EF4-FFF2-40B4-BE49-F238E27FC236}">
                <a16:creationId xmlns:a16="http://schemas.microsoft.com/office/drawing/2014/main" id="{3FF238C0-A7BD-4DA7-8D4B-25EEFEFA74B4}"/>
              </a:ext>
            </a:extLst>
          </p:cNvPr>
          <p:cNvSpPr>
            <a:spLocks noGrp="1"/>
          </p:cNvSpPr>
          <p:nvPr>
            <p:ph idx="1"/>
          </p:nvPr>
        </p:nvSpPr>
        <p:spPr>
          <a:xfrm>
            <a:off x="981844" y="1373750"/>
            <a:ext cx="6336704" cy="4120108"/>
          </a:xfrm>
        </p:spPr>
        <p:txBody>
          <a:bodyPr>
            <a:normAutofit fontScale="92500" lnSpcReduction="20000"/>
          </a:bodyPr>
          <a:lstStyle/>
          <a:p>
            <a:pPr lvl="0"/>
            <a:r>
              <a:rPr lang="en-TT" dirty="0">
                <a:solidFill>
                  <a:srgbClr val="333333"/>
                </a:solidFill>
                <a:latin typeface="Euphemia" panose="020B0503040102020104" pitchFamily="34" charset="0"/>
              </a:rPr>
              <a:t>When disbudding an animal with a hot-iron, be sure to treat a ½-inch (approximately 1-cm) wide ring of skin around the horn bud to prevent regrowth.</a:t>
            </a:r>
          </a:p>
          <a:p>
            <a:pPr lvl="0"/>
            <a:r>
              <a:rPr lang="en-TT" dirty="0">
                <a:solidFill>
                  <a:srgbClr val="333333"/>
                </a:solidFill>
                <a:latin typeface="Euphemia" panose="020B0503040102020104" pitchFamily="34" charset="0"/>
              </a:rPr>
              <a:t>In an older animal, remove a ½-inch (approximately 1-cm) ring of skin around the horn base along with the horn itself before using any dehorning equipment.</a:t>
            </a:r>
          </a:p>
          <a:p>
            <a:pPr lvl="0"/>
            <a:r>
              <a:rPr lang="en-TT" dirty="0">
                <a:solidFill>
                  <a:srgbClr val="333333"/>
                </a:solidFill>
                <a:latin typeface="Euphemia" panose="020B0503040102020104" pitchFamily="34" charset="0"/>
              </a:rPr>
              <a:t>Monitor animals after to make sure there is no regrowth.</a:t>
            </a:r>
          </a:p>
          <a:p>
            <a:pPr lvl="0"/>
            <a:r>
              <a:rPr lang="en-TT" dirty="0">
                <a:solidFill>
                  <a:srgbClr val="333333"/>
                </a:solidFill>
                <a:latin typeface="Euphemia" panose="020B0503040102020104" pitchFamily="34" charset="0"/>
              </a:rPr>
              <a:t>If horn regrowth does appear, repeat cauterization again as soon as possible. If you’re unsure how to deal with the regrowth, consult your veterinarian.</a:t>
            </a:r>
          </a:p>
          <a:p>
            <a:pPr marL="0" indent="0">
              <a:buNone/>
            </a:pPr>
            <a:endParaRPr lang="en-TT" dirty="0"/>
          </a:p>
        </p:txBody>
      </p:sp>
      <p:pic>
        <p:nvPicPr>
          <p:cNvPr id="12290" name="Picture 2" descr="Image result for dehorning disbudding">
            <a:extLst>
              <a:ext uri="{FF2B5EF4-FFF2-40B4-BE49-F238E27FC236}">
                <a16:creationId xmlns:a16="http://schemas.microsoft.com/office/drawing/2014/main" id="{84147114-4E3A-4DB8-9063-FD5783891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6580" y="1370944"/>
            <a:ext cx="4192455" cy="379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96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68C7-67BE-4056-976F-EECE04D9E328}"/>
              </a:ext>
            </a:extLst>
          </p:cNvPr>
          <p:cNvSpPr>
            <a:spLocks noGrp="1"/>
          </p:cNvSpPr>
          <p:nvPr>
            <p:ph type="title"/>
          </p:nvPr>
        </p:nvSpPr>
        <p:spPr/>
        <p:txBody>
          <a:bodyPr/>
          <a:lstStyle/>
          <a:p>
            <a:r>
              <a:rPr lang="en-TT" b="1" u="sng" dirty="0"/>
              <a:t>Flystrike:</a:t>
            </a:r>
          </a:p>
        </p:txBody>
      </p:sp>
      <p:sp>
        <p:nvSpPr>
          <p:cNvPr id="3" name="Content Placeholder 2">
            <a:extLst>
              <a:ext uri="{FF2B5EF4-FFF2-40B4-BE49-F238E27FC236}">
                <a16:creationId xmlns:a16="http://schemas.microsoft.com/office/drawing/2014/main" id="{BD427AC0-A95D-4D82-8E05-280B40C197D4}"/>
              </a:ext>
            </a:extLst>
          </p:cNvPr>
          <p:cNvSpPr>
            <a:spLocks noGrp="1"/>
          </p:cNvSpPr>
          <p:nvPr>
            <p:ph idx="1"/>
          </p:nvPr>
        </p:nvSpPr>
        <p:spPr>
          <a:xfrm>
            <a:off x="1293813" y="1676400"/>
            <a:ext cx="9601200" cy="4495800"/>
          </a:xfrm>
        </p:spPr>
        <p:txBody>
          <a:bodyPr/>
          <a:lstStyle/>
          <a:p>
            <a:r>
              <a:rPr lang="en-TT" dirty="0">
                <a:solidFill>
                  <a:srgbClr val="414042"/>
                </a:solidFill>
                <a:latin typeface="Euphemia" panose="020B0503040102020104" pitchFamily="34" charset="0"/>
              </a:rPr>
              <a:t>Fly strike is a problem when animals have an open wound but if dehorning is carried out in a hygienic manner, wounds heal up quickly. Do not apply an insecticide straight on the wound, but rather around the wound. Wound disinfectants can be applied to the wound to reduce infection risks.</a:t>
            </a:r>
          </a:p>
          <a:p>
            <a:endParaRPr lang="en-TT" dirty="0">
              <a:solidFill>
                <a:srgbClr val="414042"/>
              </a:solidFill>
              <a:latin typeface="Euphemia" panose="020B0503040102020104" pitchFamily="34" charset="0"/>
            </a:endParaRPr>
          </a:p>
          <a:p>
            <a:endParaRPr lang="en-TT" b="1" dirty="0"/>
          </a:p>
        </p:txBody>
      </p:sp>
      <p:pic>
        <p:nvPicPr>
          <p:cNvPr id="1032" name="Picture 8" descr="Image result for screw worm fly">
            <a:extLst>
              <a:ext uri="{FF2B5EF4-FFF2-40B4-BE49-F238E27FC236}">
                <a16:creationId xmlns:a16="http://schemas.microsoft.com/office/drawing/2014/main" id="{D29D34CC-49BC-419F-99AA-2473A597BA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652" y="3789040"/>
            <a:ext cx="3358109" cy="2230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38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94D1E04-29D3-4ADA-A31C-93104FCAB74B}"/>
              </a:ext>
            </a:extLst>
          </p:cNvPr>
          <p:cNvSpPr>
            <a:spLocks noGrp="1"/>
          </p:cNvSpPr>
          <p:nvPr>
            <p:ph idx="1"/>
          </p:nvPr>
        </p:nvSpPr>
        <p:spPr>
          <a:xfrm>
            <a:off x="1053852" y="1439068"/>
            <a:ext cx="7488832" cy="3912840"/>
          </a:xfrm>
        </p:spPr>
        <p:txBody>
          <a:bodyPr>
            <a:normAutofit/>
          </a:bodyPr>
          <a:lstStyle/>
          <a:p>
            <a:endParaRPr lang="en-TT" dirty="0"/>
          </a:p>
          <a:p>
            <a:pPr marL="0" indent="0">
              <a:buNone/>
            </a:pPr>
            <a:r>
              <a:rPr lang="en-TT" dirty="0"/>
              <a:t>This treatment was applied around the infected areas for the next 3 days post-op.</a:t>
            </a:r>
            <a:endParaRPr lang="en-TT" dirty="0">
              <a:hlinkClick r:id="rId2"/>
            </a:endParaRPr>
          </a:p>
          <a:p>
            <a:endParaRPr lang="en-TT" u="sng" dirty="0">
              <a:hlinkClick r:id="rId2"/>
            </a:endParaRPr>
          </a:p>
          <a:p>
            <a:pPr marL="0" indent="0">
              <a:buNone/>
            </a:pPr>
            <a:r>
              <a:rPr lang="en-TT" sz="1400" u="sng" dirty="0">
                <a:hlinkClick r:id="rId2"/>
              </a:rPr>
              <a:t>https://ar.zoetis.com/products/bovinos/matabichera-fd.aspx</a:t>
            </a:r>
            <a:endParaRPr lang="en-TT" sz="1400" dirty="0"/>
          </a:p>
          <a:p>
            <a:pPr marL="0" indent="0">
              <a:buNone/>
            </a:pPr>
            <a:endParaRPr lang="en-TT" sz="1400" dirty="0"/>
          </a:p>
          <a:p>
            <a:pPr marL="0" indent="0">
              <a:buNone/>
            </a:pPr>
            <a:endParaRPr lang="en-TT" dirty="0"/>
          </a:p>
        </p:txBody>
      </p:sp>
      <p:pic>
        <p:nvPicPr>
          <p:cNvPr id="10" name="Picture 9" descr="A hand holding a bottle&#10;&#10;Description generated with high confidence">
            <a:extLst>
              <a:ext uri="{FF2B5EF4-FFF2-40B4-BE49-F238E27FC236}">
                <a16:creationId xmlns:a16="http://schemas.microsoft.com/office/drawing/2014/main" id="{2370EB55-C1CB-4F64-B1BD-7EFFCFCE3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700" y="1274419"/>
            <a:ext cx="2838450" cy="4810125"/>
          </a:xfrm>
          <a:prstGeom prst="rect">
            <a:avLst/>
          </a:prstGeom>
        </p:spPr>
      </p:pic>
      <p:sp>
        <p:nvSpPr>
          <p:cNvPr id="11" name="Arrow: Right 10">
            <a:extLst>
              <a:ext uri="{FF2B5EF4-FFF2-40B4-BE49-F238E27FC236}">
                <a16:creationId xmlns:a16="http://schemas.microsoft.com/office/drawing/2014/main" id="{9D56ECCD-6357-428F-BFF9-3427CD28B19B}"/>
              </a:ext>
            </a:extLst>
          </p:cNvPr>
          <p:cNvSpPr/>
          <p:nvPr/>
        </p:nvSpPr>
        <p:spPr>
          <a:xfrm>
            <a:off x="7147080" y="3268494"/>
            <a:ext cx="978408" cy="2539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sz="2400"/>
          </a:p>
        </p:txBody>
      </p:sp>
    </p:spTree>
    <p:extLst>
      <p:ext uri="{BB962C8B-B14F-4D97-AF65-F5344CB8AC3E}">
        <p14:creationId xmlns:p14="http://schemas.microsoft.com/office/powerpoint/2010/main" val="10607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0D0F8-1690-45DB-9BAC-66BFC0BB8C7C}"/>
              </a:ext>
            </a:extLst>
          </p:cNvPr>
          <p:cNvSpPr>
            <a:spLocks noGrp="1"/>
          </p:cNvSpPr>
          <p:nvPr>
            <p:ph type="title"/>
          </p:nvPr>
        </p:nvSpPr>
        <p:spPr>
          <a:xfrm>
            <a:off x="1293813" y="-190881"/>
            <a:ext cx="9601200" cy="1143000"/>
          </a:xfrm>
        </p:spPr>
        <p:txBody>
          <a:bodyPr/>
          <a:lstStyle/>
          <a:p>
            <a:r>
              <a:rPr lang="en-TT" b="1" u="sng" dirty="0"/>
              <a:t>Infection/ Sinusitis:</a:t>
            </a:r>
          </a:p>
        </p:txBody>
      </p:sp>
      <p:sp>
        <p:nvSpPr>
          <p:cNvPr id="3" name="Content Placeholder 2">
            <a:extLst>
              <a:ext uri="{FF2B5EF4-FFF2-40B4-BE49-F238E27FC236}">
                <a16:creationId xmlns:a16="http://schemas.microsoft.com/office/drawing/2014/main" id="{AF7C0537-C8C4-433C-AF69-B3973EC2824D}"/>
              </a:ext>
            </a:extLst>
          </p:cNvPr>
          <p:cNvSpPr>
            <a:spLocks noGrp="1"/>
          </p:cNvSpPr>
          <p:nvPr>
            <p:ph idx="1"/>
          </p:nvPr>
        </p:nvSpPr>
        <p:spPr>
          <a:xfrm>
            <a:off x="1293813" y="1052736"/>
            <a:ext cx="9601200" cy="4495800"/>
          </a:xfrm>
        </p:spPr>
        <p:txBody>
          <a:bodyPr>
            <a:normAutofit/>
          </a:bodyPr>
          <a:lstStyle/>
          <a:p>
            <a:r>
              <a:rPr lang="en-TT" dirty="0">
                <a:solidFill>
                  <a:srgbClr val="333333"/>
                </a:solidFill>
                <a:latin typeface="+mj-lt"/>
              </a:rPr>
              <a:t>Animals should be monitored for signs of infection in the days following procedure, such as redness, swelling, and discharge.</a:t>
            </a:r>
          </a:p>
          <a:p>
            <a:r>
              <a:rPr lang="en-TT" dirty="0">
                <a:solidFill>
                  <a:srgbClr val="333333"/>
                </a:solidFill>
                <a:latin typeface="+mj-lt"/>
              </a:rPr>
              <a:t>Sinusitis is a particular risk in older animals, due to the fact that as the horn grows, the sinus grows into the centre of the horn, and thus removal of the horn creates a defect in the skull that extends into the sinus, and thus an opportunity for infection.</a:t>
            </a:r>
          </a:p>
          <a:p>
            <a:endParaRPr lang="en-TT" dirty="0">
              <a:solidFill>
                <a:srgbClr val="333333"/>
              </a:solidFill>
              <a:latin typeface="+mj-lt"/>
            </a:endParaRPr>
          </a:p>
          <a:p>
            <a:pPr marL="0" indent="0">
              <a:buNone/>
            </a:pPr>
            <a:endParaRPr lang="en-TT" dirty="0"/>
          </a:p>
        </p:txBody>
      </p:sp>
      <p:pic>
        <p:nvPicPr>
          <p:cNvPr id="4" name="Picture 3">
            <a:extLst>
              <a:ext uri="{FF2B5EF4-FFF2-40B4-BE49-F238E27FC236}">
                <a16:creationId xmlns:a16="http://schemas.microsoft.com/office/drawing/2014/main" id="{BDA8E59D-1F96-45C9-A506-F90D2E1156CB}"/>
              </a:ext>
            </a:extLst>
          </p:cNvPr>
          <p:cNvPicPr>
            <a:picLocks noChangeAspect="1"/>
          </p:cNvPicPr>
          <p:nvPr/>
        </p:nvPicPr>
        <p:blipFill>
          <a:blip r:embed="rId2"/>
          <a:stretch>
            <a:fillRect/>
          </a:stretch>
        </p:blipFill>
        <p:spPr>
          <a:xfrm>
            <a:off x="8254652" y="3428999"/>
            <a:ext cx="2338171" cy="3111024"/>
          </a:xfrm>
          <a:prstGeom prst="rect">
            <a:avLst/>
          </a:prstGeom>
        </p:spPr>
      </p:pic>
      <p:sp>
        <p:nvSpPr>
          <p:cNvPr id="5" name="Rectangle 4">
            <a:extLst>
              <a:ext uri="{FF2B5EF4-FFF2-40B4-BE49-F238E27FC236}">
                <a16:creationId xmlns:a16="http://schemas.microsoft.com/office/drawing/2014/main" id="{A0A6B5D5-7588-4610-9197-F019C3CD8C1F}"/>
              </a:ext>
            </a:extLst>
          </p:cNvPr>
          <p:cNvSpPr/>
          <p:nvPr/>
        </p:nvSpPr>
        <p:spPr>
          <a:xfrm>
            <a:off x="4195008" y="4500409"/>
            <a:ext cx="5228729" cy="584775"/>
          </a:xfrm>
          <a:prstGeom prst="rect">
            <a:avLst/>
          </a:prstGeom>
        </p:spPr>
        <p:txBody>
          <a:bodyPr wrap="square">
            <a:spAutoFit/>
          </a:bodyPr>
          <a:lstStyle/>
          <a:p>
            <a:r>
              <a:rPr lang="en-TT" sz="1600" b="1" dirty="0">
                <a:latin typeface="Calibri-Bold"/>
              </a:rPr>
              <a:t>Figure 1: </a:t>
            </a:r>
            <a:r>
              <a:rPr lang="en-TT" sz="1600" dirty="0">
                <a:latin typeface="Calibri" panose="020F0502020204030204" pitchFamily="34" charset="0"/>
              </a:rPr>
              <a:t>Purulent discharge from the</a:t>
            </a:r>
          </a:p>
          <a:p>
            <a:r>
              <a:rPr lang="en-TT" sz="1600" dirty="0">
                <a:latin typeface="Calibri" panose="020F0502020204030204" pitchFamily="34" charset="0"/>
              </a:rPr>
              <a:t>frontal sinus dehorn in an adult cow</a:t>
            </a:r>
            <a:endParaRPr lang="en-TT" sz="1600" dirty="0"/>
          </a:p>
        </p:txBody>
      </p:sp>
      <p:sp>
        <p:nvSpPr>
          <p:cNvPr id="6" name="Arrow: Right 5">
            <a:extLst>
              <a:ext uri="{FF2B5EF4-FFF2-40B4-BE49-F238E27FC236}">
                <a16:creationId xmlns:a16="http://schemas.microsoft.com/office/drawing/2014/main" id="{BF973743-6E00-48FD-9855-DA3E86CA049A}"/>
              </a:ext>
            </a:extLst>
          </p:cNvPr>
          <p:cNvSpPr/>
          <p:nvPr/>
        </p:nvSpPr>
        <p:spPr>
          <a:xfrm>
            <a:off x="7822604" y="4509120"/>
            <a:ext cx="14104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sz="2400">
              <a:solidFill>
                <a:srgbClr val="FF0000"/>
              </a:solidFill>
            </a:endParaRPr>
          </a:p>
        </p:txBody>
      </p:sp>
    </p:spTree>
    <p:extLst>
      <p:ext uri="{BB962C8B-B14F-4D97-AF65-F5344CB8AC3E}">
        <p14:creationId xmlns:p14="http://schemas.microsoft.com/office/powerpoint/2010/main" val="260852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combi kel">
            <a:extLst>
              <a:ext uri="{FF2B5EF4-FFF2-40B4-BE49-F238E27FC236}">
                <a16:creationId xmlns:a16="http://schemas.microsoft.com/office/drawing/2014/main" id="{1C3F6752-6452-4385-83BC-0F270439F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1214" y="347325"/>
            <a:ext cx="1533525" cy="2981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CEDD5C-4017-4584-9A67-23A4FD944CBA}"/>
              </a:ext>
            </a:extLst>
          </p:cNvPr>
          <p:cNvSpPr>
            <a:spLocks noGrp="1"/>
          </p:cNvSpPr>
          <p:nvPr>
            <p:ph type="title"/>
          </p:nvPr>
        </p:nvSpPr>
        <p:spPr>
          <a:xfrm>
            <a:off x="840014" y="-201052"/>
            <a:ext cx="9601200" cy="1143000"/>
          </a:xfrm>
        </p:spPr>
        <p:txBody>
          <a:bodyPr/>
          <a:lstStyle/>
          <a:p>
            <a:r>
              <a:rPr lang="en-TT" b="1" u="sng" dirty="0"/>
              <a:t>Tips to prevent infection/sinusitis:</a:t>
            </a:r>
          </a:p>
        </p:txBody>
      </p:sp>
      <p:sp>
        <p:nvSpPr>
          <p:cNvPr id="3" name="Content Placeholder 2">
            <a:extLst>
              <a:ext uri="{FF2B5EF4-FFF2-40B4-BE49-F238E27FC236}">
                <a16:creationId xmlns:a16="http://schemas.microsoft.com/office/drawing/2014/main" id="{D612A3CE-4E1E-4E7A-84DA-82A84CB79C37}"/>
              </a:ext>
            </a:extLst>
          </p:cNvPr>
          <p:cNvSpPr>
            <a:spLocks noGrp="1"/>
          </p:cNvSpPr>
          <p:nvPr>
            <p:ph idx="1"/>
          </p:nvPr>
        </p:nvSpPr>
        <p:spPr>
          <a:xfrm>
            <a:off x="873603" y="1196752"/>
            <a:ext cx="9601200" cy="4495800"/>
          </a:xfrm>
        </p:spPr>
        <p:txBody>
          <a:bodyPr>
            <a:normAutofit fontScale="55000" lnSpcReduction="20000"/>
          </a:bodyPr>
          <a:lstStyle/>
          <a:p>
            <a:pPr>
              <a:lnSpc>
                <a:spcPct val="107000"/>
              </a:lnSpc>
              <a:spcAft>
                <a:spcPts val="800"/>
              </a:spcAft>
            </a:pPr>
            <a:r>
              <a:rPr lang="en-TT" dirty="0">
                <a:solidFill>
                  <a:srgbClr val="333333"/>
                </a:solidFill>
              </a:rPr>
              <a:t>Animals were administered a prophylactic treatment of Penicillin</a:t>
            </a:r>
            <a:r>
              <a:rPr lang="en-TT" sz="1900" dirty="0">
                <a:solidFill>
                  <a:srgbClr val="333333"/>
                </a:solidFill>
              </a:rPr>
              <a:t>.</a:t>
            </a:r>
            <a:r>
              <a:rPr lang="en-TT" sz="1900" u="sng" dirty="0">
                <a:solidFill>
                  <a:srgbClr val="0563C1"/>
                </a:solidFill>
                <a:ea typeface="Calibri" panose="020F0502020204030204" pitchFamily="34" charset="0"/>
                <a:cs typeface="Times New Roman" panose="02020603050405020304" pitchFamily="18" charset="0"/>
                <a:hlinkClick r:id="rId3"/>
              </a:rPr>
              <a:t> </a:t>
            </a:r>
          </a:p>
          <a:p>
            <a:pPr>
              <a:lnSpc>
                <a:spcPct val="107000"/>
              </a:lnSpc>
              <a:spcAft>
                <a:spcPts val="800"/>
              </a:spcAft>
            </a:pPr>
            <a:r>
              <a:rPr lang="en-TT" sz="2200" u="sng" dirty="0">
                <a:solidFill>
                  <a:srgbClr val="0563C1"/>
                </a:solidFill>
                <a:ea typeface="Calibri" panose="020F0502020204030204" pitchFamily="34" charset="0"/>
                <a:cs typeface="Times New Roman" panose="02020603050405020304" pitchFamily="18" charset="0"/>
                <a:hlinkClick r:id="rId3"/>
              </a:rPr>
              <a:t>http://www.d1017149-6547.belgacomhosting.be/kelalab/index.php5?page=24&amp;lang=3&amp;animal=9&amp;view=detail&amp;id=32</a:t>
            </a:r>
            <a:endParaRPr lang="en-TT" sz="2200" dirty="0">
              <a:ea typeface="Calibri" panose="020F0502020204030204" pitchFamily="34" charset="0"/>
              <a:cs typeface="Times New Roman" panose="02020603050405020304" pitchFamily="18" charset="0"/>
            </a:endParaRPr>
          </a:p>
          <a:p>
            <a:pPr marL="285750" indent="-285750">
              <a:lnSpc>
                <a:spcPct val="107000"/>
              </a:lnSpc>
              <a:spcAft>
                <a:spcPts val="800"/>
              </a:spcAft>
            </a:pPr>
            <a:r>
              <a:rPr lang="en-TT" dirty="0">
                <a:ea typeface="Calibri" panose="020F0502020204030204" pitchFamily="34" charset="0"/>
                <a:cs typeface="Times New Roman" panose="02020603050405020304" pitchFamily="18" charset="0"/>
              </a:rPr>
              <a:t>If sinusitis is discovered the same dose of Penicillin administered prior to procedure should be repeated 72 hrs after.</a:t>
            </a:r>
          </a:p>
          <a:p>
            <a:pPr marL="285750" indent="-285750">
              <a:lnSpc>
                <a:spcPct val="107000"/>
              </a:lnSpc>
              <a:spcAft>
                <a:spcPts val="800"/>
              </a:spcAft>
            </a:pPr>
            <a:r>
              <a:rPr lang="en-TT" dirty="0">
                <a:ea typeface="Calibri" panose="020F0502020204030204" pitchFamily="34" charset="0"/>
                <a:cs typeface="Times New Roman" panose="02020603050405020304" pitchFamily="18" charset="0"/>
              </a:rPr>
              <a:t>There was no indications of infections from both patients, Peppy and Timothy.</a:t>
            </a:r>
          </a:p>
          <a:p>
            <a:pPr marL="285750" indent="-285750">
              <a:lnSpc>
                <a:spcPct val="107000"/>
              </a:lnSpc>
              <a:spcAft>
                <a:spcPts val="800"/>
              </a:spcAft>
            </a:pPr>
            <a:r>
              <a:rPr lang="en-TT" dirty="0" err="1">
                <a:ea typeface="Calibri" panose="020F0502020204030204" pitchFamily="34" charset="0"/>
                <a:cs typeface="Times New Roman" panose="02020603050405020304" pitchFamily="18" charset="0"/>
              </a:rPr>
              <a:t>Tetravet</a:t>
            </a:r>
            <a:r>
              <a:rPr lang="en-TT" dirty="0">
                <a:ea typeface="Calibri" panose="020F0502020204030204" pitchFamily="34" charset="0"/>
                <a:cs typeface="Times New Roman" panose="02020603050405020304" pitchFamily="18" charset="0"/>
              </a:rPr>
              <a:t> spray was applied directly on the affected areas for the next 3 days post-op.</a:t>
            </a:r>
          </a:p>
          <a:p>
            <a:pPr marL="285750" indent="-285750">
              <a:lnSpc>
                <a:spcPct val="107000"/>
              </a:lnSpc>
              <a:spcAft>
                <a:spcPts val="800"/>
              </a:spcAft>
            </a:pPr>
            <a:r>
              <a:rPr lang="en-TT" dirty="0">
                <a:solidFill>
                  <a:srgbClr val="333333"/>
                </a:solidFill>
              </a:rPr>
              <a:t>Avoid the use of elevated feeders immediately after the procedure to prevent entry of debris into the wound</a:t>
            </a:r>
          </a:p>
          <a:p>
            <a:pPr marL="342900" indent="-342900"/>
            <a:r>
              <a:rPr lang="en-TT" dirty="0">
                <a:solidFill>
                  <a:srgbClr val="333333"/>
                </a:solidFill>
              </a:rPr>
              <a:t>Minimize environment exposure, as dust and rain may increase the risk of sinusitis.</a:t>
            </a:r>
          </a:p>
          <a:p>
            <a:pPr marL="342900" indent="-342900"/>
            <a:endParaRPr lang="en-TT" dirty="0">
              <a:solidFill>
                <a:srgbClr val="333333"/>
              </a:solidFill>
            </a:endParaRPr>
          </a:p>
          <a:p>
            <a:endParaRPr lang="en-TT" dirty="0"/>
          </a:p>
          <a:p>
            <a:pPr marL="0" indent="0">
              <a:buNone/>
            </a:pPr>
            <a:r>
              <a:rPr lang="en-TT" u="sng" dirty="0">
                <a:hlinkClick r:id="rId4"/>
              </a:rPr>
              <a:t>http://www.takamuljo.com/ItemDetails.aspx?ItemID=31&amp;ProductName</a:t>
            </a:r>
            <a:r>
              <a:rPr lang="en-TT" u="sng" dirty="0"/>
              <a:t>    </a:t>
            </a:r>
            <a:endParaRPr lang="en-TT" dirty="0"/>
          </a:p>
        </p:txBody>
      </p:sp>
      <p:pic>
        <p:nvPicPr>
          <p:cNvPr id="5" name="Picture 4">
            <a:extLst>
              <a:ext uri="{FF2B5EF4-FFF2-40B4-BE49-F238E27FC236}">
                <a16:creationId xmlns:a16="http://schemas.microsoft.com/office/drawing/2014/main" id="{5F72A889-724D-4C88-A8F6-C922406710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16648">
            <a:off x="8929847" y="4342286"/>
            <a:ext cx="833929" cy="2348880"/>
          </a:xfrm>
          <a:prstGeom prst="rect">
            <a:avLst/>
          </a:prstGeom>
        </p:spPr>
      </p:pic>
      <p:sp>
        <p:nvSpPr>
          <p:cNvPr id="6" name="Arrow: Right 5">
            <a:extLst>
              <a:ext uri="{FF2B5EF4-FFF2-40B4-BE49-F238E27FC236}">
                <a16:creationId xmlns:a16="http://schemas.microsoft.com/office/drawing/2014/main" id="{287B2A28-4EA4-4F4C-9983-0EE5E161A439}"/>
              </a:ext>
            </a:extLst>
          </p:cNvPr>
          <p:cNvSpPr/>
          <p:nvPr/>
        </p:nvSpPr>
        <p:spPr>
          <a:xfrm flipV="1">
            <a:off x="7606580" y="5157192"/>
            <a:ext cx="97840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sz="2400"/>
          </a:p>
        </p:txBody>
      </p:sp>
      <p:sp>
        <p:nvSpPr>
          <p:cNvPr id="7" name="Arrow: Right 6">
            <a:extLst>
              <a:ext uri="{FF2B5EF4-FFF2-40B4-BE49-F238E27FC236}">
                <a16:creationId xmlns:a16="http://schemas.microsoft.com/office/drawing/2014/main" id="{5862D7E7-5F3A-4452-979F-2E09DF845CCC}"/>
              </a:ext>
            </a:extLst>
          </p:cNvPr>
          <p:cNvSpPr/>
          <p:nvPr/>
        </p:nvSpPr>
        <p:spPr>
          <a:xfrm>
            <a:off x="9703345" y="1681430"/>
            <a:ext cx="463142" cy="219890"/>
          </a:xfrm>
          <a:prstGeom prst="rightArrow">
            <a:avLst>
              <a:gd name="adj1" fmla="val 50000"/>
              <a:gd name="adj2" fmla="val 180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sz="2400"/>
          </a:p>
        </p:txBody>
      </p:sp>
    </p:spTree>
    <p:extLst>
      <p:ext uri="{BB962C8B-B14F-4D97-AF65-F5344CB8AC3E}">
        <p14:creationId xmlns:p14="http://schemas.microsoft.com/office/powerpoint/2010/main" val="304001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493</TotalTime>
  <Words>1141</Words>
  <Application>Microsoft Office PowerPoint</Application>
  <PresentationFormat>Custom</PresentationFormat>
  <Paragraphs>98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Calibri-Bold</vt:lpstr>
      <vt:lpstr>Euphemia</vt:lpstr>
      <vt:lpstr>Times New Roman</vt:lpstr>
      <vt:lpstr>Serenity 16x9</vt:lpstr>
      <vt:lpstr>POTENTIAL COMPLICATIONS</vt:lpstr>
      <vt:lpstr>Haemorrhage:</vt:lpstr>
      <vt:lpstr>Pain:</vt:lpstr>
      <vt:lpstr>Horn regrowth:</vt:lpstr>
      <vt:lpstr>Tips to prevent or manage horn regrowth:</vt:lpstr>
      <vt:lpstr>Flystrike:</vt:lpstr>
      <vt:lpstr>PowerPoint Presentation</vt:lpstr>
      <vt:lpstr>Infection/ Sinusitis:</vt:lpstr>
      <vt:lpstr>Tips to prevent infection/sinusitis:</vt:lpstr>
      <vt:lpstr>Diseases transmitted:</vt:lpstr>
      <vt:lpstr>Potential decreased weight gain following dehorning of older animals due to pain and stress:</vt:lpstr>
      <vt:lpstr>Tetanus:</vt:lpstr>
      <vt:lpstr>Tetanus in goats:</vt:lpstr>
      <vt:lpstr>PowerPoint Presentation</vt:lpstr>
      <vt:lpstr>Brain abscess:</vt:lpstr>
      <vt:lpstr>Heat meningitis:</vt:lpstr>
      <vt:lpstr>Clinical signs:</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POTENTIAL COMPLICATIONS</dc:title>
  <dc:creator>c m</dc:creator>
  <cp:lastModifiedBy>c m</cp:lastModifiedBy>
  <cp:revision>40</cp:revision>
  <dcterms:created xsi:type="dcterms:W3CDTF">2017-09-30T16:55:16Z</dcterms:created>
  <dcterms:modified xsi:type="dcterms:W3CDTF">2017-10-01T04:28:04Z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