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1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2">
                    <a:lumMod val="50000"/>
                  </a:schemeClr>
                </a:solidFill>
              </a:defRPr>
            </a:lvl1pPr>
          </a:lstStyle>
          <a:p>
            <a:fld id="{F6E0E8E6-B6EB-498A-BC29-48D81AAAA5B6}" type="datetimeFigureOut">
              <a:rPr lang="en-US" dirty="0"/>
              <a:t>9/24/2017</a:t>
            </a:fld>
            <a:endParaRPr lang="en-US" dirty="0"/>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F4A8B59-FD8C-464E-A2E0-D2DB42977C43}" type="datetimeFigureOut">
              <a:rPr lang="en-US" dirty="0"/>
              <a:t>9/24/2017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2D0685-9E9F-46AF-8733-3458A4A5B67E}" type="datetimeFigureOut">
              <a:rPr lang="en-US" dirty="0"/>
              <a:t>9/24/2017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9578A0-4252-4A4F-8A4C-4F80F1AD91FF}" type="datetimeFigureOut">
              <a:rPr lang="en-US" dirty="0"/>
              <a:t>9/24/2017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CDF071-3364-4AF2-8784-696D9E530376}" type="datetimeFigureOut">
              <a:rPr lang="en-US" dirty="0"/>
              <a:t>9/24/2017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12E0C83B-2A0D-4895-8D19-F0DA28872F64}" type="datetimeFigureOut">
              <a:rPr lang="en-US" dirty="0"/>
              <a:t>9/24/2017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5E32ACF0-C7E7-4CC8-840E-A2809FB4BDF6}" type="datetimeFigureOut">
              <a:rPr lang="en-US" dirty="0"/>
              <a:t>9/24/2017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1B64FF-53E9-4519-AFEB-B5EAE0A6C098}" type="datetimeFigureOut">
              <a:rPr lang="en-US" dirty="0"/>
              <a:t>9/24/2017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D0605F-0999-49B8-97E8-A9F5FE66FD89}" type="datetimeFigureOut">
              <a:rPr lang="en-US" dirty="0"/>
              <a:t>9/24/2017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041493-8214-4CD3-9E66-4A7CE0239274}" type="datetimeFigureOut">
              <a:rPr lang="en-US" dirty="0"/>
              <a:t>9/24/2017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45397E-FD2D-4D0A-B33C-2E5AEFAED143}" type="datetimeFigureOut">
              <a:rPr lang="en-US" dirty="0"/>
              <a:t>9/24/2017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15092E-80DC-4992-A0D4-E74F7FC3042B}" type="datetimeFigureOut">
              <a:rPr lang="en-US" dirty="0"/>
              <a:t>9/24/2017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69A4C6-EA06-4AF0-A839-1839C57399A0}" type="datetimeFigureOut">
              <a:rPr lang="en-US" dirty="0"/>
              <a:t>9/24/2017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F0C016-2580-485A-AC4B-4452BC379743}" type="datetimeFigureOut">
              <a:rPr lang="en-US" dirty="0"/>
              <a:t>9/24/2017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F0C8E6-7044-439E-9AE7-82A0C81AB0F0}" type="datetimeFigureOut">
              <a:rPr lang="en-US" dirty="0"/>
              <a:t>9/24/2017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E95F70E-5DFF-42EC-93B3-07D70D7ED1BD}" type="datetimeFigureOut">
              <a:rPr lang="en-US" dirty="0"/>
              <a:t>9/24/2017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4520B5-A0C9-4D15-A71B-70A075D52D64}" type="datetimeFigureOut">
              <a:rPr lang="en-US" dirty="0"/>
              <a:t>9/24/2017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2">
                    <a:lumMod val="50000"/>
                  </a:schemeClr>
                </a:solidFill>
              </a:defRPr>
            </a:lvl1pPr>
          </a:lstStyle>
          <a:p>
            <a:fld id="{61EAF71F-1A43-41B7-B605-0710A83174B7}" type="datetimeFigureOut">
              <a:rPr lang="en-US" dirty="0"/>
              <a:t>9/24/2017</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2">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2">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1052C-7AC4-4C79-84DE-807FD7A11B17}"/>
              </a:ext>
            </a:extLst>
          </p:cNvPr>
          <p:cNvSpPr>
            <a:spLocks noGrp="1"/>
          </p:cNvSpPr>
          <p:nvPr>
            <p:ph type="ctrTitle"/>
          </p:nvPr>
        </p:nvSpPr>
        <p:spPr/>
        <p:txBody>
          <a:bodyPr/>
          <a:lstStyle/>
          <a:p>
            <a:r>
              <a:rPr lang="en-TT" dirty="0"/>
              <a:t>Observation of THE patient</a:t>
            </a:r>
          </a:p>
        </p:txBody>
      </p:sp>
      <p:pic>
        <p:nvPicPr>
          <p:cNvPr id="1026" name="Picture 2" descr="Image result for observation clip art">
            <a:extLst>
              <a:ext uri="{FF2B5EF4-FFF2-40B4-BE49-F238E27FC236}">
                <a16:creationId xmlns:a16="http://schemas.microsoft.com/office/drawing/2014/main" id="{94D1FA44-3E39-43F2-8425-5F418666CD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195" y="2045920"/>
            <a:ext cx="1628775" cy="240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91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85E288-7CD7-4BCD-B859-54FE66CB07D9}"/>
              </a:ext>
            </a:extLst>
          </p:cNvPr>
          <p:cNvSpPr>
            <a:spLocks noGrp="1"/>
          </p:cNvSpPr>
          <p:nvPr>
            <p:ph sz="quarter" idx="13"/>
          </p:nvPr>
        </p:nvSpPr>
        <p:spPr>
          <a:xfrm>
            <a:off x="685800" y="909845"/>
            <a:ext cx="10394707" cy="3311189"/>
          </a:xfrm>
        </p:spPr>
        <p:txBody>
          <a:bodyPr>
            <a:normAutofit/>
          </a:bodyPr>
          <a:lstStyle/>
          <a:p>
            <a:pPr algn="just"/>
            <a:r>
              <a:rPr lang="en-TT" cap="none" dirty="0">
                <a:latin typeface="Times New Roman" panose="02020603050405020304" pitchFamily="18" charset="0"/>
                <a:cs typeface="Times New Roman" panose="02020603050405020304" pitchFamily="18" charset="0"/>
              </a:rPr>
              <a:t>Anesthetic monitoring is important to maintain a proper plane of anesthesia and to prevent excessive insult to the cardiovascular, respiratory, and central nervous systems. </a:t>
            </a:r>
          </a:p>
          <a:p>
            <a:pPr algn="just"/>
            <a:r>
              <a:rPr lang="en-TT" cap="none" dirty="0">
                <a:latin typeface="Times New Roman" panose="02020603050405020304" pitchFamily="18" charset="0"/>
                <a:cs typeface="Times New Roman" panose="02020603050405020304" pitchFamily="18" charset="0"/>
              </a:rPr>
              <a:t>Anesthetic depth can be measured by observation of the following signs: physical movement or jaw chewing in response to stimulation, eye position and degree of muscle tone, and presence or absence of palpebral reflexes etc. There are some differences in the eye position in the ruminants. </a:t>
            </a:r>
          </a:p>
        </p:txBody>
      </p:sp>
    </p:spTree>
    <p:extLst>
      <p:ext uri="{BB962C8B-B14F-4D97-AF65-F5344CB8AC3E}">
        <p14:creationId xmlns:p14="http://schemas.microsoft.com/office/powerpoint/2010/main" val="880081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DD6A7B6-3808-491D-9EB0-0459CA4040D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240" y="457200"/>
            <a:ext cx="7045932" cy="4686138"/>
          </a:xfrm>
          <a:prstGeom prst="rect">
            <a:avLst/>
          </a:prstGeom>
          <a:solidFill>
            <a:schemeClr val="bg1"/>
          </a:solidFill>
          <a:ln w="57150" cmpd="thinThick">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5606AF8-0264-44E5-8F07-2A326104888F}"/>
              </a:ext>
            </a:extLst>
          </p:cNvPr>
          <p:cNvPicPr>
            <a:picLocks noChangeAspect="1"/>
          </p:cNvPicPr>
          <p:nvPr/>
        </p:nvPicPr>
        <p:blipFill>
          <a:blip r:embed="rId2"/>
          <a:stretch>
            <a:fillRect/>
          </a:stretch>
        </p:blipFill>
        <p:spPr>
          <a:xfrm>
            <a:off x="744257" y="834697"/>
            <a:ext cx="6557897" cy="1566755"/>
          </a:xfrm>
          <a:prstGeom prst="rect">
            <a:avLst/>
          </a:prstGeom>
        </p:spPr>
      </p:pic>
      <p:sp>
        <p:nvSpPr>
          <p:cNvPr id="10" name="Content Placeholder 9">
            <a:extLst>
              <a:ext uri="{FF2B5EF4-FFF2-40B4-BE49-F238E27FC236}">
                <a16:creationId xmlns:a16="http://schemas.microsoft.com/office/drawing/2014/main" id="{3FF98814-907D-448B-BF75-CCD536EE6013}"/>
              </a:ext>
            </a:extLst>
          </p:cNvPr>
          <p:cNvSpPr>
            <a:spLocks noGrp="1"/>
          </p:cNvSpPr>
          <p:nvPr>
            <p:ph sz="quarter" idx="13"/>
          </p:nvPr>
        </p:nvSpPr>
        <p:spPr>
          <a:xfrm>
            <a:off x="8006592" y="2071048"/>
            <a:ext cx="3076090" cy="2837943"/>
          </a:xfrm>
        </p:spPr>
        <p:txBody>
          <a:bodyPr>
            <a:normAutofit/>
          </a:bodyPr>
          <a:lstStyle/>
          <a:p>
            <a:pPr>
              <a:lnSpc>
                <a:spcPct val="110000"/>
              </a:lnSpc>
            </a:pPr>
            <a:r>
              <a:rPr lang="en-TT" sz="1900" cap="none" dirty="0">
                <a:latin typeface="Times New Roman" panose="02020603050405020304" pitchFamily="18" charset="0"/>
                <a:cs typeface="Times New Roman" panose="02020603050405020304" pitchFamily="18" charset="0"/>
              </a:rPr>
              <a:t>The eye rotates ventrally as anesthesia deepens rather than rotating rostroventrally and only the sclera is seen ; it then rotates centrally during deep anesthesia. </a:t>
            </a:r>
          </a:p>
          <a:p>
            <a:pPr>
              <a:lnSpc>
                <a:spcPct val="110000"/>
              </a:lnSpc>
            </a:pPr>
            <a:endParaRPr lang="en-TT" sz="1900" cap="none"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AC6EFD02-15D7-4416-9DA3-E3481363EFD3}"/>
              </a:ext>
            </a:extLst>
          </p:cNvPr>
          <p:cNvPicPr>
            <a:picLocks noChangeAspect="1"/>
          </p:cNvPicPr>
          <p:nvPr/>
        </p:nvPicPr>
        <p:blipFill>
          <a:blip r:embed="rId3"/>
          <a:stretch>
            <a:fillRect/>
          </a:stretch>
        </p:blipFill>
        <p:spPr>
          <a:xfrm>
            <a:off x="744257" y="2335848"/>
            <a:ext cx="6557897" cy="1656198"/>
          </a:xfrm>
          <a:prstGeom prst="rect">
            <a:avLst/>
          </a:prstGeom>
        </p:spPr>
      </p:pic>
    </p:spTree>
    <p:extLst>
      <p:ext uri="{BB962C8B-B14F-4D97-AF65-F5344CB8AC3E}">
        <p14:creationId xmlns:p14="http://schemas.microsoft.com/office/powerpoint/2010/main" val="2049517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1EB025-5D0F-4CE6-8D90-44ADE4DC2F9E}"/>
              </a:ext>
            </a:extLst>
          </p:cNvPr>
          <p:cNvSpPr>
            <a:spLocks noGrp="1"/>
          </p:cNvSpPr>
          <p:nvPr>
            <p:ph sz="quarter" idx="13"/>
          </p:nvPr>
        </p:nvSpPr>
        <p:spPr>
          <a:xfrm>
            <a:off x="742070" y="1303741"/>
            <a:ext cx="10394707" cy="3311189"/>
          </a:xfrm>
        </p:spPr>
        <p:txBody>
          <a:bodyPr>
            <a:noAutofit/>
          </a:bodyPr>
          <a:lstStyle/>
          <a:p>
            <a:pPr marL="0" indent="0">
              <a:buNone/>
            </a:pPr>
            <a:endParaRPr lang="en-TT" sz="1600" cap="none" dirty="0">
              <a:latin typeface="Times New Roman" panose="02020603050405020304" pitchFamily="18" charset="0"/>
              <a:cs typeface="Times New Roman" panose="02020603050405020304" pitchFamily="18" charset="0"/>
            </a:endParaRPr>
          </a:p>
          <a:p>
            <a:r>
              <a:rPr lang="en-TT" sz="1600" cap="none" dirty="0">
                <a:latin typeface="Times New Roman" panose="02020603050405020304" pitchFamily="18" charset="0"/>
                <a:cs typeface="Times New Roman" panose="02020603050405020304" pitchFamily="18" charset="0"/>
              </a:rPr>
              <a:t>Variables used to monitor the cardiovascular system include heart rate, pulse pressure, mucous membrane </a:t>
            </a:r>
            <a:r>
              <a:rPr lang="en-TT" sz="1600" cap="none" dirty="0" err="1">
                <a:latin typeface="Times New Roman" panose="02020603050405020304" pitchFamily="18" charset="0"/>
                <a:cs typeface="Times New Roman" panose="02020603050405020304" pitchFamily="18" charset="0"/>
              </a:rPr>
              <a:t>color</a:t>
            </a:r>
            <a:r>
              <a:rPr lang="en-TT" sz="1600" cap="none" dirty="0">
                <a:latin typeface="Times New Roman" panose="02020603050405020304" pitchFamily="18" charset="0"/>
                <a:cs typeface="Times New Roman" panose="02020603050405020304" pitchFamily="18" charset="0"/>
              </a:rPr>
              <a:t>, and capillary refill time. </a:t>
            </a:r>
          </a:p>
          <a:p>
            <a:r>
              <a:rPr lang="en-TT" sz="1600" cap="none" dirty="0">
                <a:latin typeface="Times New Roman" panose="02020603050405020304" pitchFamily="18" charset="0"/>
                <a:cs typeface="Times New Roman" panose="02020603050405020304" pitchFamily="18" charset="0"/>
              </a:rPr>
              <a:t> Direct blood pressure measurement can provide continuous hemodynamic status of the animal and can be easily accomplished through catheterizing the auricular artery. </a:t>
            </a:r>
          </a:p>
          <a:p>
            <a:r>
              <a:rPr lang="en-TT" sz="1600" cap="none" dirty="0">
                <a:latin typeface="Times New Roman" panose="02020603050405020304" pitchFamily="18" charset="0"/>
                <a:cs typeface="Times New Roman" panose="02020603050405020304" pitchFamily="18" charset="0"/>
              </a:rPr>
              <a:t>The ECG is useful to monitor cardiac dysrhythmias. </a:t>
            </a:r>
          </a:p>
          <a:p>
            <a:r>
              <a:rPr lang="en-TT" sz="1600" cap="none" dirty="0">
                <a:latin typeface="Times New Roman" panose="02020603050405020304" pitchFamily="18" charset="0"/>
                <a:cs typeface="Times New Roman" panose="02020603050405020304" pitchFamily="18" charset="0"/>
              </a:rPr>
              <a:t>The respiratory system is evaluated by monitoring respiratory rate and volume. </a:t>
            </a:r>
          </a:p>
          <a:p>
            <a:r>
              <a:rPr lang="en-TT" sz="1600" cap="none" dirty="0">
                <a:latin typeface="Times New Roman" panose="02020603050405020304" pitchFamily="18" charset="0"/>
                <a:cs typeface="Times New Roman" panose="02020603050405020304" pitchFamily="18" charset="0"/>
              </a:rPr>
              <a:t>It can be estimated by observing the emptying of the rebreathing bag of the anesthetic machine during respiratory cycles. </a:t>
            </a:r>
          </a:p>
          <a:p>
            <a:r>
              <a:rPr lang="en-TT" sz="1600" cap="none" dirty="0">
                <a:latin typeface="Times New Roman" panose="02020603050405020304" pitchFamily="18" charset="0"/>
                <a:cs typeface="Times New Roman" panose="02020603050405020304" pitchFamily="18" charset="0"/>
              </a:rPr>
              <a:t>Pulse oximetry and/or arterial blood gas analysis provide information of ventilatory efficiency </a:t>
            </a:r>
          </a:p>
          <a:p>
            <a:r>
              <a:rPr lang="en-TT" sz="1600" cap="none" dirty="0">
                <a:latin typeface="Times New Roman" panose="02020603050405020304" pitchFamily="18" charset="0"/>
                <a:cs typeface="Times New Roman" panose="02020603050405020304" pitchFamily="18" charset="0"/>
              </a:rPr>
              <a:t>Ocular reflexes are used to monitor the central nervous system. The palpebral reflex is lost at light planes of anesthesia in ruminants, so it is of little value during anesthesia of these species. </a:t>
            </a:r>
          </a:p>
          <a:p>
            <a:r>
              <a:rPr lang="en-TT" sz="1600" cap="none" dirty="0">
                <a:latin typeface="Times New Roman" panose="02020603050405020304" pitchFamily="18" charset="0"/>
                <a:cs typeface="Times New Roman" panose="02020603050405020304" pitchFamily="18" charset="0"/>
              </a:rPr>
              <a:t>Ophthalmic ointment should be applied to the eyes during anesthesia to prevent corneal injury. </a:t>
            </a:r>
          </a:p>
          <a:p>
            <a:r>
              <a:rPr lang="en-TT" sz="1600" cap="none" dirty="0">
                <a:latin typeface="Times New Roman" panose="02020603050405020304" pitchFamily="18" charset="0"/>
                <a:cs typeface="Times New Roman" panose="02020603050405020304" pitchFamily="18" charset="0"/>
              </a:rPr>
              <a:t>Body temperature is an important parameter to monitor during anesthesia. Loss body heat of for anesthetized animals (especially small ruminants) often requires supplemental heat sources to maintain adequate body temperature             (100-103°F). </a:t>
            </a:r>
          </a:p>
          <a:p>
            <a:endParaRPr lang="en-TT" sz="16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603658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8FA751"/>
      </a:accent1>
      <a:accent2>
        <a:srgbClr val="629D7D"/>
      </a:accent2>
      <a:accent3>
        <a:srgbClr val="5A7AAB"/>
      </a:accent3>
      <a:accent4>
        <a:srgbClr val="AA618F"/>
      </a:accent4>
      <a:accent5>
        <a:srgbClr val="BA5445"/>
      </a:accent5>
      <a:accent6>
        <a:srgbClr val="C8A547"/>
      </a:accent6>
      <a:hlink>
        <a:srgbClr val="91BF1A"/>
      </a:hlink>
      <a:folHlink>
        <a:srgbClr val="ADBE82"/>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CF823853-53CC-4249-AEDB-2EA9F718B2D2}"/>
    </a:ext>
  </a:extLst>
</a:theme>
</file>

<file path=docProps/app.xml><?xml version="1.0" encoding="utf-8"?>
<Properties xmlns="http://schemas.openxmlformats.org/officeDocument/2006/extended-properties" xmlns:vt="http://schemas.openxmlformats.org/officeDocument/2006/docPropsVTypes">
  <Template>TM04033927[[fn=Main Event]]</Template>
  <TotalTime>18</TotalTime>
  <Words>299</Words>
  <Application>Microsoft Office PowerPoint</Application>
  <PresentationFormat>Widescreen</PresentationFormat>
  <Paragraphs>14</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Impact</vt:lpstr>
      <vt:lpstr>Times New Roman</vt:lpstr>
      <vt:lpstr>Main Event</vt:lpstr>
      <vt:lpstr>Observation of THE patient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Observation of patient</dc:title>
  <dc:creator>c m</dc:creator>
  <cp:lastModifiedBy>c m</cp:lastModifiedBy>
  <cp:revision>4</cp:revision>
  <dcterms:created xsi:type="dcterms:W3CDTF">2017-09-24T14:40:18Z</dcterms:created>
  <dcterms:modified xsi:type="dcterms:W3CDTF">2017-09-24T14:59:22Z</dcterms:modified>
</cp:coreProperties>
</file>