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84" y="1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E04EBF-1CE8-4904-941A-A495CAD1179E}" type="datetimeFigureOut">
              <a:rPr lang="en-TT" smtClean="0"/>
              <a:t>15/09/2017</a:t>
            </a:fld>
            <a:endParaRPr lang="en-TT"/>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TT"/>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9C35B0FA-572B-4391-95A2-3AC1D8D4640F}" type="slidenum">
              <a:rPr lang="en-TT" smtClean="0"/>
              <a:t>‹#›</a:t>
            </a:fld>
            <a:endParaRPr lang="en-TT"/>
          </a:p>
        </p:txBody>
      </p:sp>
    </p:spTree>
    <p:extLst>
      <p:ext uri="{BB962C8B-B14F-4D97-AF65-F5344CB8AC3E}">
        <p14:creationId xmlns:p14="http://schemas.microsoft.com/office/powerpoint/2010/main" val="3889804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9E04EBF-1CE8-4904-941A-A495CAD1179E}" type="datetimeFigureOut">
              <a:rPr lang="en-TT" smtClean="0"/>
              <a:t>15/09/2017</a:t>
            </a:fld>
            <a:endParaRPr lang="en-TT"/>
          </a:p>
        </p:txBody>
      </p:sp>
      <p:sp>
        <p:nvSpPr>
          <p:cNvPr id="6" name="Footer Placeholder 5"/>
          <p:cNvSpPr>
            <a:spLocks noGrp="1"/>
          </p:cNvSpPr>
          <p:nvPr>
            <p:ph type="ftr" sz="quarter" idx="11"/>
          </p:nvPr>
        </p:nvSpPr>
        <p:spPr/>
        <p:txBody>
          <a:bodyPr/>
          <a:lstStyle/>
          <a:p>
            <a:endParaRPr lang="en-TT"/>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C35B0FA-572B-4391-95A2-3AC1D8D4640F}" type="slidenum">
              <a:rPr lang="en-TT" smtClean="0"/>
              <a:t>‹#›</a:t>
            </a:fld>
            <a:endParaRPr lang="en-TT"/>
          </a:p>
        </p:txBody>
      </p:sp>
    </p:spTree>
    <p:extLst>
      <p:ext uri="{BB962C8B-B14F-4D97-AF65-F5344CB8AC3E}">
        <p14:creationId xmlns:p14="http://schemas.microsoft.com/office/powerpoint/2010/main" val="3603729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59E04EBF-1CE8-4904-941A-A495CAD1179E}" type="datetimeFigureOut">
              <a:rPr lang="en-TT" smtClean="0"/>
              <a:t>15/09/2017</a:t>
            </a:fld>
            <a:endParaRPr lang="en-TT"/>
          </a:p>
        </p:txBody>
      </p:sp>
      <p:sp>
        <p:nvSpPr>
          <p:cNvPr id="5" name="Footer Placeholder 4"/>
          <p:cNvSpPr>
            <a:spLocks noGrp="1"/>
          </p:cNvSpPr>
          <p:nvPr>
            <p:ph type="ftr" sz="quarter" idx="11"/>
          </p:nvPr>
        </p:nvSpPr>
        <p:spPr/>
        <p:txBody>
          <a:bodyPr/>
          <a:lstStyle/>
          <a:p>
            <a:endParaRPr lang="en-TT"/>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C35B0FA-572B-4391-95A2-3AC1D8D4640F}" type="slidenum">
              <a:rPr lang="en-TT" smtClean="0"/>
              <a:t>‹#›</a:t>
            </a:fld>
            <a:endParaRPr lang="en-TT"/>
          </a:p>
        </p:txBody>
      </p:sp>
    </p:spTree>
    <p:extLst>
      <p:ext uri="{BB962C8B-B14F-4D97-AF65-F5344CB8AC3E}">
        <p14:creationId xmlns:p14="http://schemas.microsoft.com/office/powerpoint/2010/main" val="30667554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59E04EBF-1CE8-4904-941A-A495CAD1179E}" type="datetimeFigureOut">
              <a:rPr lang="en-TT" smtClean="0"/>
              <a:t>15/09/2017</a:t>
            </a:fld>
            <a:endParaRPr lang="en-TT"/>
          </a:p>
        </p:txBody>
      </p:sp>
      <p:sp>
        <p:nvSpPr>
          <p:cNvPr id="5" name="Footer Placeholder 4"/>
          <p:cNvSpPr>
            <a:spLocks noGrp="1"/>
          </p:cNvSpPr>
          <p:nvPr>
            <p:ph type="ftr" sz="quarter" idx="11"/>
          </p:nvPr>
        </p:nvSpPr>
        <p:spPr/>
        <p:txBody>
          <a:bodyPr/>
          <a:lstStyle/>
          <a:p>
            <a:endParaRPr lang="en-TT"/>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C35B0FA-572B-4391-95A2-3AC1D8D4640F}" type="slidenum">
              <a:rPr lang="en-TT" smtClean="0"/>
              <a:t>‹#›</a:t>
            </a:fld>
            <a:endParaRPr lang="en-TT"/>
          </a:p>
        </p:txBody>
      </p:sp>
    </p:spTree>
    <p:extLst>
      <p:ext uri="{BB962C8B-B14F-4D97-AF65-F5344CB8AC3E}">
        <p14:creationId xmlns:p14="http://schemas.microsoft.com/office/powerpoint/2010/main" val="42311342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9E04EBF-1CE8-4904-941A-A495CAD1179E}" type="datetimeFigureOut">
              <a:rPr lang="en-TT" smtClean="0"/>
              <a:t>15/09/2017</a:t>
            </a:fld>
            <a:endParaRPr lang="en-TT"/>
          </a:p>
        </p:txBody>
      </p:sp>
      <p:sp>
        <p:nvSpPr>
          <p:cNvPr id="5" name="Footer Placeholder 4"/>
          <p:cNvSpPr>
            <a:spLocks noGrp="1"/>
          </p:cNvSpPr>
          <p:nvPr>
            <p:ph type="ftr" sz="quarter" idx="11"/>
          </p:nvPr>
        </p:nvSpPr>
        <p:spPr/>
        <p:txBody>
          <a:bodyPr/>
          <a:lstStyle/>
          <a:p>
            <a:endParaRPr lang="en-TT"/>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C35B0FA-572B-4391-95A2-3AC1D8D4640F}" type="slidenum">
              <a:rPr lang="en-TT" smtClean="0"/>
              <a:t>‹#›</a:t>
            </a:fld>
            <a:endParaRPr lang="en-TT"/>
          </a:p>
        </p:txBody>
      </p:sp>
    </p:spTree>
    <p:extLst>
      <p:ext uri="{BB962C8B-B14F-4D97-AF65-F5344CB8AC3E}">
        <p14:creationId xmlns:p14="http://schemas.microsoft.com/office/powerpoint/2010/main" val="739928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59E04EBF-1CE8-4904-941A-A495CAD1179E}" type="datetimeFigureOut">
              <a:rPr lang="en-TT" smtClean="0"/>
              <a:t>15/09/2017</a:t>
            </a:fld>
            <a:endParaRPr lang="en-TT"/>
          </a:p>
        </p:txBody>
      </p:sp>
      <p:sp>
        <p:nvSpPr>
          <p:cNvPr id="8" name="Footer Placeholder 7"/>
          <p:cNvSpPr>
            <a:spLocks noGrp="1"/>
          </p:cNvSpPr>
          <p:nvPr>
            <p:ph type="ftr" sz="quarter" idx="11"/>
          </p:nvPr>
        </p:nvSpPr>
        <p:spPr/>
        <p:txBody>
          <a:bodyPr/>
          <a:lstStyle/>
          <a:p>
            <a:endParaRPr lang="en-TT"/>
          </a:p>
        </p:txBody>
      </p:sp>
      <p:sp>
        <p:nvSpPr>
          <p:cNvPr id="9" name="Slide Number Placeholder 8"/>
          <p:cNvSpPr>
            <a:spLocks noGrp="1"/>
          </p:cNvSpPr>
          <p:nvPr>
            <p:ph type="sldNum" sz="quarter" idx="12"/>
          </p:nvPr>
        </p:nvSpPr>
        <p:spPr/>
        <p:txBody>
          <a:bodyPr/>
          <a:lstStyle/>
          <a:p>
            <a:fld id="{9C35B0FA-572B-4391-95A2-3AC1D8D4640F}" type="slidenum">
              <a:rPr lang="en-TT" smtClean="0"/>
              <a:t>‹#›</a:t>
            </a:fld>
            <a:endParaRPr lang="en-TT"/>
          </a:p>
        </p:txBody>
      </p:sp>
    </p:spTree>
    <p:extLst>
      <p:ext uri="{BB962C8B-B14F-4D97-AF65-F5344CB8AC3E}">
        <p14:creationId xmlns:p14="http://schemas.microsoft.com/office/powerpoint/2010/main" val="10379218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59E04EBF-1CE8-4904-941A-A495CAD1179E}" type="datetimeFigureOut">
              <a:rPr lang="en-TT" smtClean="0"/>
              <a:t>15/09/2017</a:t>
            </a:fld>
            <a:endParaRPr lang="en-TT"/>
          </a:p>
        </p:txBody>
      </p:sp>
      <p:sp>
        <p:nvSpPr>
          <p:cNvPr id="8" name="Footer Placeholder 7"/>
          <p:cNvSpPr>
            <a:spLocks noGrp="1"/>
          </p:cNvSpPr>
          <p:nvPr>
            <p:ph type="ftr" sz="quarter" idx="11"/>
          </p:nvPr>
        </p:nvSpPr>
        <p:spPr>
          <a:xfrm>
            <a:off x="561111" y="6391838"/>
            <a:ext cx="3644282" cy="304801"/>
          </a:xfrm>
        </p:spPr>
        <p:txBody>
          <a:bodyPr/>
          <a:lstStyle/>
          <a:p>
            <a:endParaRPr lang="en-TT"/>
          </a:p>
        </p:txBody>
      </p:sp>
      <p:sp>
        <p:nvSpPr>
          <p:cNvPr id="9" name="Slide Number Placeholder 8"/>
          <p:cNvSpPr>
            <a:spLocks noGrp="1"/>
          </p:cNvSpPr>
          <p:nvPr>
            <p:ph type="sldNum" sz="quarter" idx="12"/>
          </p:nvPr>
        </p:nvSpPr>
        <p:spPr/>
        <p:txBody>
          <a:bodyPr/>
          <a:lstStyle/>
          <a:p>
            <a:fld id="{9C35B0FA-572B-4391-95A2-3AC1D8D4640F}" type="slidenum">
              <a:rPr lang="en-TT" smtClean="0"/>
              <a:t>‹#›</a:t>
            </a:fld>
            <a:endParaRPr lang="en-TT"/>
          </a:p>
        </p:txBody>
      </p:sp>
    </p:spTree>
    <p:extLst>
      <p:ext uri="{BB962C8B-B14F-4D97-AF65-F5344CB8AC3E}">
        <p14:creationId xmlns:p14="http://schemas.microsoft.com/office/powerpoint/2010/main" val="20084891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9E04EBF-1CE8-4904-941A-A495CAD1179E}" type="datetimeFigureOut">
              <a:rPr lang="en-TT" smtClean="0"/>
              <a:t>15/09/2017</a:t>
            </a:fld>
            <a:endParaRPr lang="en-TT"/>
          </a:p>
        </p:txBody>
      </p:sp>
      <p:sp>
        <p:nvSpPr>
          <p:cNvPr id="5" name="Footer Placeholder 4"/>
          <p:cNvSpPr>
            <a:spLocks noGrp="1"/>
          </p:cNvSpPr>
          <p:nvPr>
            <p:ph type="ftr" sz="quarter" idx="11"/>
          </p:nvPr>
        </p:nvSpPr>
        <p:spPr/>
        <p:txBody>
          <a:bodyPr/>
          <a:lstStyle/>
          <a:p>
            <a:endParaRPr lang="en-TT"/>
          </a:p>
        </p:txBody>
      </p:sp>
      <p:sp>
        <p:nvSpPr>
          <p:cNvPr id="6" name="Slide Number Placeholder 5"/>
          <p:cNvSpPr>
            <a:spLocks noGrp="1"/>
          </p:cNvSpPr>
          <p:nvPr>
            <p:ph type="sldNum" sz="quarter" idx="12"/>
          </p:nvPr>
        </p:nvSpPr>
        <p:spPr/>
        <p:txBody>
          <a:bodyPr/>
          <a:lstStyle/>
          <a:p>
            <a:fld id="{9C35B0FA-572B-4391-95A2-3AC1D8D4640F}" type="slidenum">
              <a:rPr lang="en-TT" smtClean="0"/>
              <a:t>‹#›</a:t>
            </a:fld>
            <a:endParaRPr lang="en-TT"/>
          </a:p>
        </p:txBody>
      </p:sp>
    </p:spTree>
    <p:extLst>
      <p:ext uri="{BB962C8B-B14F-4D97-AF65-F5344CB8AC3E}">
        <p14:creationId xmlns:p14="http://schemas.microsoft.com/office/powerpoint/2010/main" val="35328400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59E04EBF-1CE8-4904-941A-A495CAD1179E}" type="datetimeFigureOut">
              <a:rPr lang="en-TT" smtClean="0"/>
              <a:t>15/09/2017</a:t>
            </a:fld>
            <a:endParaRPr lang="en-TT"/>
          </a:p>
        </p:txBody>
      </p:sp>
      <p:sp>
        <p:nvSpPr>
          <p:cNvPr id="5" name="Footer Placeholder 4"/>
          <p:cNvSpPr>
            <a:spLocks noGrp="1"/>
          </p:cNvSpPr>
          <p:nvPr>
            <p:ph type="ftr" sz="quarter" idx="11"/>
          </p:nvPr>
        </p:nvSpPr>
        <p:spPr/>
        <p:txBody>
          <a:bodyPr/>
          <a:lstStyle/>
          <a:p>
            <a:endParaRPr lang="en-TT"/>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C35B0FA-572B-4391-95A2-3AC1D8D4640F}" type="slidenum">
              <a:rPr lang="en-TT" smtClean="0"/>
              <a:t>‹#›</a:t>
            </a:fld>
            <a:endParaRPr lang="en-TT"/>
          </a:p>
        </p:txBody>
      </p:sp>
    </p:spTree>
    <p:extLst>
      <p:ext uri="{BB962C8B-B14F-4D97-AF65-F5344CB8AC3E}">
        <p14:creationId xmlns:p14="http://schemas.microsoft.com/office/powerpoint/2010/main" val="2029502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E04EBF-1CE8-4904-941A-A495CAD1179E}" type="datetimeFigureOut">
              <a:rPr lang="en-TT" smtClean="0"/>
              <a:t>15/09/2017</a:t>
            </a:fld>
            <a:endParaRPr lang="en-TT"/>
          </a:p>
        </p:txBody>
      </p:sp>
      <p:sp>
        <p:nvSpPr>
          <p:cNvPr id="5" name="Footer Placeholder 4"/>
          <p:cNvSpPr>
            <a:spLocks noGrp="1"/>
          </p:cNvSpPr>
          <p:nvPr>
            <p:ph type="ftr" sz="quarter" idx="11"/>
          </p:nvPr>
        </p:nvSpPr>
        <p:spPr/>
        <p:txBody>
          <a:bodyPr/>
          <a:lstStyle/>
          <a:p>
            <a:endParaRPr lang="en-TT"/>
          </a:p>
        </p:txBody>
      </p:sp>
      <p:sp>
        <p:nvSpPr>
          <p:cNvPr id="6" name="Slide Number Placeholder 5"/>
          <p:cNvSpPr>
            <a:spLocks noGrp="1"/>
          </p:cNvSpPr>
          <p:nvPr>
            <p:ph type="sldNum" sz="quarter" idx="12"/>
          </p:nvPr>
        </p:nvSpPr>
        <p:spPr/>
        <p:txBody>
          <a:bodyPr/>
          <a:lstStyle/>
          <a:p>
            <a:fld id="{9C35B0FA-572B-4391-95A2-3AC1D8D4640F}" type="slidenum">
              <a:rPr lang="en-TT" smtClean="0"/>
              <a:t>‹#›</a:t>
            </a:fld>
            <a:endParaRPr lang="en-TT"/>
          </a:p>
        </p:txBody>
      </p:sp>
    </p:spTree>
    <p:extLst>
      <p:ext uri="{BB962C8B-B14F-4D97-AF65-F5344CB8AC3E}">
        <p14:creationId xmlns:p14="http://schemas.microsoft.com/office/powerpoint/2010/main" val="4084808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9E04EBF-1CE8-4904-941A-A495CAD1179E}" type="datetimeFigureOut">
              <a:rPr lang="en-TT" smtClean="0"/>
              <a:t>15/09/2017</a:t>
            </a:fld>
            <a:endParaRPr lang="en-TT"/>
          </a:p>
        </p:txBody>
      </p:sp>
      <p:sp>
        <p:nvSpPr>
          <p:cNvPr id="5" name="Footer Placeholder 4"/>
          <p:cNvSpPr>
            <a:spLocks noGrp="1"/>
          </p:cNvSpPr>
          <p:nvPr>
            <p:ph type="ftr" sz="quarter" idx="11"/>
          </p:nvPr>
        </p:nvSpPr>
        <p:spPr/>
        <p:txBody>
          <a:bodyPr/>
          <a:lstStyle/>
          <a:p>
            <a:endParaRPr lang="en-TT"/>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C35B0FA-572B-4391-95A2-3AC1D8D4640F}" type="slidenum">
              <a:rPr lang="en-TT" smtClean="0"/>
              <a:t>‹#›</a:t>
            </a:fld>
            <a:endParaRPr lang="en-TT"/>
          </a:p>
        </p:txBody>
      </p:sp>
    </p:spTree>
    <p:extLst>
      <p:ext uri="{BB962C8B-B14F-4D97-AF65-F5344CB8AC3E}">
        <p14:creationId xmlns:p14="http://schemas.microsoft.com/office/powerpoint/2010/main" val="186937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9E04EBF-1CE8-4904-941A-A495CAD1179E}" type="datetimeFigureOut">
              <a:rPr lang="en-TT" smtClean="0"/>
              <a:t>15/09/2017</a:t>
            </a:fld>
            <a:endParaRPr lang="en-TT"/>
          </a:p>
        </p:txBody>
      </p:sp>
      <p:sp>
        <p:nvSpPr>
          <p:cNvPr id="6" name="Footer Placeholder 5"/>
          <p:cNvSpPr>
            <a:spLocks noGrp="1"/>
          </p:cNvSpPr>
          <p:nvPr>
            <p:ph type="ftr" sz="quarter" idx="11"/>
          </p:nvPr>
        </p:nvSpPr>
        <p:spPr/>
        <p:txBody>
          <a:bodyPr/>
          <a:lstStyle/>
          <a:p>
            <a:endParaRPr lang="en-TT"/>
          </a:p>
        </p:txBody>
      </p:sp>
      <p:sp>
        <p:nvSpPr>
          <p:cNvPr id="7" name="Slide Number Placeholder 6"/>
          <p:cNvSpPr>
            <a:spLocks noGrp="1"/>
          </p:cNvSpPr>
          <p:nvPr>
            <p:ph type="sldNum" sz="quarter" idx="12"/>
          </p:nvPr>
        </p:nvSpPr>
        <p:spPr/>
        <p:txBody>
          <a:bodyPr/>
          <a:lstStyle/>
          <a:p>
            <a:fld id="{9C35B0FA-572B-4391-95A2-3AC1D8D4640F}" type="slidenum">
              <a:rPr lang="en-TT" smtClean="0"/>
              <a:t>‹#›</a:t>
            </a:fld>
            <a:endParaRPr lang="en-TT"/>
          </a:p>
        </p:txBody>
      </p:sp>
    </p:spTree>
    <p:extLst>
      <p:ext uri="{BB962C8B-B14F-4D97-AF65-F5344CB8AC3E}">
        <p14:creationId xmlns:p14="http://schemas.microsoft.com/office/powerpoint/2010/main" val="370462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9E04EBF-1CE8-4904-941A-A495CAD1179E}" type="datetimeFigureOut">
              <a:rPr lang="en-TT" smtClean="0"/>
              <a:t>15/09/2017</a:t>
            </a:fld>
            <a:endParaRPr lang="en-TT"/>
          </a:p>
        </p:txBody>
      </p:sp>
      <p:sp>
        <p:nvSpPr>
          <p:cNvPr id="8" name="Footer Placeholder 7"/>
          <p:cNvSpPr>
            <a:spLocks noGrp="1"/>
          </p:cNvSpPr>
          <p:nvPr>
            <p:ph type="ftr" sz="quarter" idx="11"/>
          </p:nvPr>
        </p:nvSpPr>
        <p:spPr/>
        <p:txBody>
          <a:bodyPr/>
          <a:lstStyle/>
          <a:p>
            <a:endParaRPr lang="en-TT"/>
          </a:p>
        </p:txBody>
      </p:sp>
      <p:sp>
        <p:nvSpPr>
          <p:cNvPr id="9" name="Slide Number Placeholder 8"/>
          <p:cNvSpPr>
            <a:spLocks noGrp="1"/>
          </p:cNvSpPr>
          <p:nvPr>
            <p:ph type="sldNum" sz="quarter" idx="12"/>
          </p:nvPr>
        </p:nvSpPr>
        <p:spPr/>
        <p:txBody>
          <a:bodyPr/>
          <a:lstStyle/>
          <a:p>
            <a:fld id="{9C35B0FA-572B-4391-95A2-3AC1D8D4640F}" type="slidenum">
              <a:rPr lang="en-TT" smtClean="0"/>
              <a:t>‹#›</a:t>
            </a:fld>
            <a:endParaRPr lang="en-TT"/>
          </a:p>
        </p:txBody>
      </p:sp>
    </p:spTree>
    <p:extLst>
      <p:ext uri="{BB962C8B-B14F-4D97-AF65-F5344CB8AC3E}">
        <p14:creationId xmlns:p14="http://schemas.microsoft.com/office/powerpoint/2010/main" val="1394490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9E04EBF-1CE8-4904-941A-A495CAD1179E}" type="datetimeFigureOut">
              <a:rPr lang="en-TT" smtClean="0"/>
              <a:t>15/09/2017</a:t>
            </a:fld>
            <a:endParaRPr lang="en-TT"/>
          </a:p>
        </p:txBody>
      </p:sp>
      <p:sp>
        <p:nvSpPr>
          <p:cNvPr id="4" name="Footer Placeholder 3"/>
          <p:cNvSpPr>
            <a:spLocks noGrp="1"/>
          </p:cNvSpPr>
          <p:nvPr>
            <p:ph type="ftr" sz="quarter" idx="11"/>
          </p:nvPr>
        </p:nvSpPr>
        <p:spPr/>
        <p:txBody>
          <a:bodyPr/>
          <a:lstStyle/>
          <a:p>
            <a:endParaRPr lang="en-TT"/>
          </a:p>
        </p:txBody>
      </p:sp>
      <p:sp>
        <p:nvSpPr>
          <p:cNvPr id="5" name="Slide Number Placeholder 4"/>
          <p:cNvSpPr>
            <a:spLocks noGrp="1"/>
          </p:cNvSpPr>
          <p:nvPr>
            <p:ph type="sldNum" sz="quarter" idx="12"/>
          </p:nvPr>
        </p:nvSpPr>
        <p:spPr/>
        <p:txBody>
          <a:bodyPr/>
          <a:lstStyle/>
          <a:p>
            <a:fld id="{9C35B0FA-572B-4391-95A2-3AC1D8D4640F}" type="slidenum">
              <a:rPr lang="en-TT" smtClean="0"/>
              <a:t>‹#›</a:t>
            </a:fld>
            <a:endParaRPr lang="en-TT"/>
          </a:p>
        </p:txBody>
      </p:sp>
    </p:spTree>
    <p:extLst>
      <p:ext uri="{BB962C8B-B14F-4D97-AF65-F5344CB8AC3E}">
        <p14:creationId xmlns:p14="http://schemas.microsoft.com/office/powerpoint/2010/main" val="558224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E04EBF-1CE8-4904-941A-A495CAD1179E}" type="datetimeFigureOut">
              <a:rPr lang="en-TT" smtClean="0"/>
              <a:t>15/09/2017</a:t>
            </a:fld>
            <a:endParaRPr lang="en-TT"/>
          </a:p>
        </p:txBody>
      </p:sp>
      <p:sp>
        <p:nvSpPr>
          <p:cNvPr id="3" name="Footer Placeholder 2"/>
          <p:cNvSpPr>
            <a:spLocks noGrp="1"/>
          </p:cNvSpPr>
          <p:nvPr>
            <p:ph type="ftr" sz="quarter" idx="11"/>
          </p:nvPr>
        </p:nvSpPr>
        <p:spPr/>
        <p:txBody>
          <a:bodyPr/>
          <a:lstStyle/>
          <a:p>
            <a:endParaRPr lang="en-TT"/>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9C35B0FA-572B-4391-95A2-3AC1D8D4640F}" type="slidenum">
              <a:rPr lang="en-TT" smtClean="0"/>
              <a:t>‹#›</a:t>
            </a:fld>
            <a:endParaRPr lang="en-TT"/>
          </a:p>
        </p:txBody>
      </p:sp>
    </p:spTree>
    <p:extLst>
      <p:ext uri="{BB962C8B-B14F-4D97-AF65-F5344CB8AC3E}">
        <p14:creationId xmlns:p14="http://schemas.microsoft.com/office/powerpoint/2010/main" val="1122956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9E04EBF-1CE8-4904-941A-A495CAD1179E}" type="datetimeFigureOut">
              <a:rPr lang="en-TT" smtClean="0"/>
              <a:t>15/09/2017</a:t>
            </a:fld>
            <a:endParaRPr lang="en-TT"/>
          </a:p>
        </p:txBody>
      </p:sp>
      <p:sp>
        <p:nvSpPr>
          <p:cNvPr id="6" name="Footer Placeholder 5"/>
          <p:cNvSpPr>
            <a:spLocks noGrp="1"/>
          </p:cNvSpPr>
          <p:nvPr>
            <p:ph type="ftr" sz="quarter" idx="11"/>
          </p:nvPr>
        </p:nvSpPr>
        <p:spPr/>
        <p:txBody>
          <a:bodyPr/>
          <a:lstStyle/>
          <a:p>
            <a:endParaRPr lang="en-TT"/>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C35B0FA-572B-4391-95A2-3AC1D8D4640F}" type="slidenum">
              <a:rPr lang="en-TT" smtClean="0"/>
              <a:t>‹#›</a:t>
            </a:fld>
            <a:endParaRPr lang="en-TT"/>
          </a:p>
        </p:txBody>
      </p:sp>
    </p:spTree>
    <p:extLst>
      <p:ext uri="{BB962C8B-B14F-4D97-AF65-F5344CB8AC3E}">
        <p14:creationId xmlns:p14="http://schemas.microsoft.com/office/powerpoint/2010/main" val="3131604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9E04EBF-1CE8-4904-941A-A495CAD1179E}" type="datetimeFigureOut">
              <a:rPr lang="en-TT" smtClean="0"/>
              <a:t>15/09/2017</a:t>
            </a:fld>
            <a:endParaRPr lang="en-TT"/>
          </a:p>
        </p:txBody>
      </p:sp>
      <p:sp>
        <p:nvSpPr>
          <p:cNvPr id="6" name="Footer Placeholder 5"/>
          <p:cNvSpPr>
            <a:spLocks noGrp="1"/>
          </p:cNvSpPr>
          <p:nvPr>
            <p:ph type="ftr" sz="quarter" idx="11"/>
          </p:nvPr>
        </p:nvSpPr>
        <p:spPr/>
        <p:txBody>
          <a:bodyPr/>
          <a:lstStyle/>
          <a:p>
            <a:endParaRPr lang="en-TT"/>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C35B0FA-572B-4391-95A2-3AC1D8D4640F}" type="slidenum">
              <a:rPr lang="en-TT" smtClean="0"/>
              <a:t>‹#›</a:t>
            </a:fld>
            <a:endParaRPr lang="en-TT"/>
          </a:p>
        </p:txBody>
      </p:sp>
    </p:spTree>
    <p:extLst>
      <p:ext uri="{BB962C8B-B14F-4D97-AF65-F5344CB8AC3E}">
        <p14:creationId xmlns:p14="http://schemas.microsoft.com/office/powerpoint/2010/main" val="3891916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59E04EBF-1CE8-4904-941A-A495CAD1179E}" type="datetimeFigureOut">
              <a:rPr lang="en-TT" smtClean="0"/>
              <a:t>15/09/2017</a:t>
            </a:fld>
            <a:endParaRPr lang="en-TT"/>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TT"/>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9C35B0FA-572B-4391-95A2-3AC1D8D4640F}" type="slidenum">
              <a:rPr lang="en-TT" smtClean="0"/>
              <a:t>‹#›</a:t>
            </a:fld>
            <a:endParaRPr lang="en-TT"/>
          </a:p>
        </p:txBody>
      </p:sp>
    </p:spTree>
    <p:extLst>
      <p:ext uri="{BB962C8B-B14F-4D97-AF65-F5344CB8AC3E}">
        <p14:creationId xmlns:p14="http://schemas.microsoft.com/office/powerpoint/2010/main" val="33512277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C58B1-3053-4A58-BF79-4B409FDEB683}"/>
              </a:ext>
            </a:extLst>
          </p:cNvPr>
          <p:cNvSpPr>
            <a:spLocks noGrp="1"/>
          </p:cNvSpPr>
          <p:nvPr>
            <p:ph type="ctrTitle"/>
          </p:nvPr>
        </p:nvSpPr>
        <p:spPr/>
        <p:txBody>
          <a:bodyPr/>
          <a:lstStyle/>
          <a:p>
            <a:endParaRPr lang="en-TT" dirty="0"/>
          </a:p>
        </p:txBody>
      </p:sp>
      <p:sp>
        <p:nvSpPr>
          <p:cNvPr id="3" name="Subtitle 2">
            <a:extLst>
              <a:ext uri="{FF2B5EF4-FFF2-40B4-BE49-F238E27FC236}">
                <a16:creationId xmlns:a16="http://schemas.microsoft.com/office/drawing/2014/main" id="{AE2ACA2C-990C-4E73-8458-B2373BE74420}"/>
              </a:ext>
            </a:extLst>
          </p:cNvPr>
          <p:cNvSpPr>
            <a:spLocks noGrp="1"/>
          </p:cNvSpPr>
          <p:nvPr>
            <p:ph type="subTitle" idx="1"/>
          </p:nvPr>
        </p:nvSpPr>
        <p:spPr>
          <a:xfrm>
            <a:off x="471488" y="4777380"/>
            <a:ext cx="11229974" cy="1656820"/>
          </a:xfrm>
        </p:spPr>
        <p:txBody>
          <a:bodyPr anchor="ctr">
            <a:noAutofit/>
          </a:bodyPr>
          <a:lstStyle/>
          <a:p>
            <a:pPr algn="ctr"/>
            <a:r>
              <a:rPr lang="en-TT" sz="5400" b="1" dirty="0">
                <a:latin typeface="Bradley Hand ITC" panose="03070402050302030203" pitchFamily="66" charset="0"/>
              </a:rPr>
              <a:t>CAUSES OF EQUINE LAMENESS</a:t>
            </a:r>
          </a:p>
        </p:txBody>
      </p:sp>
      <p:pic>
        <p:nvPicPr>
          <p:cNvPr id="5" name="Picture 4">
            <a:extLst>
              <a:ext uri="{FF2B5EF4-FFF2-40B4-BE49-F238E27FC236}">
                <a16:creationId xmlns:a16="http://schemas.microsoft.com/office/drawing/2014/main" id="{4EA8E90B-2E55-4B51-B82C-C5913BA3060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487" y="442913"/>
            <a:ext cx="11229975" cy="4334467"/>
          </a:xfrm>
          <a:prstGeom prst="rect">
            <a:avLst/>
          </a:prstGeom>
        </p:spPr>
      </p:pic>
    </p:spTree>
    <p:extLst>
      <p:ext uri="{BB962C8B-B14F-4D97-AF65-F5344CB8AC3E}">
        <p14:creationId xmlns:p14="http://schemas.microsoft.com/office/powerpoint/2010/main" val="8459459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C4D6A-D81A-44A8-B9F8-F72341BA9CC5}"/>
              </a:ext>
            </a:extLst>
          </p:cNvPr>
          <p:cNvSpPr>
            <a:spLocks noGrp="1"/>
          </p:cNvSpPr>
          <p:nvPr>
            <p:ph type="ctrTitle"/>
          </p:nvPr>
        </p:nvSpPr>
        <p:spPr>
          <a:xfrm>
            <a:off x="1154955" y="1113896"/>
            <a:ext cx="9975008" cy="2677648"/>
          </a:xfrm>
        </p:spPr>
        <p:txBody>
          <a:bodyPr anchor="ctr"/>
          <a:lstStyle/>
          <a:p>
            <a:pPr algn="ctr"/>
            <a:r>
              <a:rPr lang="en-TT" b="1" dirty="0">
                <a:solidFill>
                  <a:schemeClr val="accent6">
                    <a:lumMod val="60000"/>
                    <a:lumOff val="40000"/>
                  </a:schemeClr>
                </a:solidFill>
                <a:latin typeface="Bradley Hand ITC" panose="03070402050302030203" pitchFamily="66" charset="0"/>
              </a:rPr>
              <a:t>FOOT RELATED LAMENESS</a:t>
            </a:r>
          </a:p>
        </p:txBody>
      </p:sp>
      <p:sp>
        <p:nvSpPr>
          <p:cNvPr id="3" name="Subtitle 2">
            <a:extLst>
              <a:ext uri="{FF2B5EF4-FFF2-40B4-BE49-F238E27FC236}">
                <a16:creationId xmlns:a16="http://schemas.microsoft.com/office/drawing/2014/main" id="{A7EEF140-AE28-4636-BCD5-FD1E69366CAB}"/>
              </a:ext>
            </a:extLst>
          </p:cNvPr>
          <p:cNvSpPr>
            <a:spLocks noGrp="1"/>
          </p:cNvSpPr>
          <p:nvPr>
            <p:ph type="subTitle" idx="1"/>
          </p:nvPr>
        </p:nvSpPr>
        <p:spPr>
          <a:xfrm>
            <a:off x="1154955" y="4148730"/>
            <a:ext cx="9975008" cy="861420"/>
          </a:xfrm>
        </p:spPr>
        <p:txBody>
          <a:bodyPr>
            <a:normAutofit/>
          </a:bodyPr>
          <a:lstStyle/>
          <a:p>
            <a:pPr algn="ctr"/>
            <a:r>
              <a:rPr lang="en-TT" sz="2000" dirty="0">
                <a:latin typeface="Forte" panose="03060902040502070203" pitchFamily="66" charset="0"/>
              </a:rPr>
              <a:t>FOOT WOUNDS, NAVICULAR DISEASE, POOR FOOT CONFORMATION, ROCKS, THRUSH, CANKER, QUITTOR, WHITE LINE DISEASE, HOOF WALL CRACKS</a:t>
            </a:r>
          </a:p>
        </p:txBody>
      </p:sp>
    </p:spTree>
    <p:extLst>
      <p:ext uri="{BB962C8B-B14F-4D97-AF65-F5344CB8AC3E}">
        <p14:creationId xmlns:p14="http://schemas.microsoft.com/office/powerpoint/2010/main" val="16972478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0A6AC-1B97-484F-A83B-A31FB1B59A14}"/>
              </a:ext>
            </a:extLst>
          </p:cNvPr>
          <p:cNvSpPr>
            <a:spLocks noGrp="1"/>
          </p:cNvSpPr>
          <p:nvPr>
            <p:ph type="title"/>
          </p:nvPr>
        </p:nvSpPr>
        <p:spPr/>
        <p:txBody>
          <a:bodyPr/>
          <a:lstStyle/>
          <a:p>
            <a:pPr algn="ctr"/>
            <a:r>
              <a:rPr lang="en-TT" sz="4800" b="1" dirty="0">
                <a:solidFill>
                  <a:schemeClr val="accent1">
                    <a:lumMod val="60000"/>
                    <a:lumOff val="40000"/>
                  </a:schemeClr>
                </a:solidFill>
                <a:latin typeface="Bradley Hand ITC" panose="03070402050302030203" pitchFamily="66" charset="0"/>
              </a:rPr>
              <a:t>FOOT WOUNDS</a:t>
            </a:r>
          </a:p>
        </p:txBody>
      </p:sp>
      <p:sp>
        <p:nvSpPr>
          <p:cNvPr id="3" name="Content Placeholder 2">
            <a:extLst>
              <a:ext uri="{FF2B5EF4-FFF2-40B4-BE49-F238E27FC236}">
                <a16:creationId xmlns:a16="http://schemas.microsoft.com/office/drawing/2014/main" id="{0EEF0367-427C-45B0-B2AA-F2162FEB1A67}"/>
              </a:ext>
            </a:extLst>
          </p:cNvPr>
          <p:cNvSpPr>
            <a:spLocks noGrp="1"/>
          </p:cNvSpPr>
          <p:nvPr>
            <p:ph idx="1"/>
          </p:nvPr>
        </p:nvSpPr>
        <p:spPr>
          <a:xfrm>
            <a:off x="463826" y="2603500"/>
            <a:ext cx="11304104" cy="3416300"/>
          </a:xfrm>
        </p:spPr>
        <p:txBody>
          <a:bodyPr/>
          <a:lstStyle/>
          <a:p>
            <a:pPr>
              <a:buFont typeface="Wingdings" panose="05000000000000000000" pitchFamily="2" charset="2"/>
              <a:buChar char="v"/>
            </a:pPr>
            <a:r>
              <a:rPr lang="en-TT" dirty="0">
                <a:solidFill>
                  <a:schemeClr val="accent6">
                    <a:lumMod val="50000"/>
                  </a:schemeClr>
                </a:solidFill>
              </a:rPr>
              <a:t>According to research most causes of lameness are found in the foot of the horse. Domesticated horses living in paddocks and stables with limited opportunity to toughen their feet are susceptible to a number of foot problems.</a:t>
            </a:r>
          </a:p>
          <a:p>
            <a:pPr>
              <a:buFont typeface="Wingdings" panose="05000000000000000000" pitchFamily="2" charset="2"/>
              <a:buChar char="v"/>
            </a:pPr>
            <a:r>
              <a:rPr lang="en-TT" b="1" dirty="0">
                <a:solidFill>
                  <a:schemeClr val="accent6">
                    <a:lumMod val="50000"/>
                  </a:schemeClr>
                </a:solidFill>
              </a:rPr>
              <a:t>Foot wounds</a:t>
            </a:r>
            <a:r>
              <a:rPr lang="en-TT" dirty="0">
                <a:solidFill>
                  <a:schemeClr val="accent6">
                    <a:lumMod val="50000"/>
                  </a:schemeClr>
                </a:solidFill>
              </a:rPr>
              <a:t> that are contaminated and allow foreign bodies, bacteria, yeast, fungus, dirt, and debris to gain entrance to sensitive parts of the foot lead to abscesses and infections that cause lameness, especially if they are not noticed and treated promptly.</a:t>
            </a:r>
          </a:p>
          <a:p>
            <a:endParaRPr lang="en-TT" dirty="0"/>
          </a:p>
        </p:txBody>
      </p:sp>
    </p:spTree>
    <p:extLst>
      <p:ext uri="{BB962C8B-B14F-4D97-AF65-F5344CB8AC3E}">
        <p14:creationId xmlns:p14="http://schemas.microsoft.com/office/powerpoint/2010/main" val="17603173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B6C78-BE90-4183-B628-456B695A13F4}"/>
              </a:ext>
            </a:extLst>
          </p:cNvPr>
          <p:cNvSpPr>
            <a:spLocks noGrp="1"/>
          </p:cNvSpPr>
          <p:nvPr>
            <p:ph type="title"/>
          </p:nvPr>
        </p:nvSpPr>
        <p:spPr/>
        <p:txBody>
          <a:bodyPr/>
          <a:lstStyle/>
          <a:p>
            <a:pPr algn="ctr"/>
            <a:r>
              <a:rPr lang="en-TT" sz="4800" b="1" dirty="0">
                <a:solidFill>
                  <a:schemeClr val="accent1">
                    <a:lumMod val="60000"/>
                    <a:lumOff val="40000"/>
                  </a:schemeClr>
                </a:solidFill>
                <a:latin typeface="Bradley Hand ITC" panose="03070402050302030203" pitchFamily="66" charset="0"/>
              </a:rPr>
              <a:t>NAVICULAR DISEASE</a:t>
            </a:r>
          </a:p>
        </p:txBody>
      </p:sp>
      <p:sp>
        <p:nvSpPr>
          <p:cNvPr id="3" name="Content Placeholder 2">
            <a:extLst>
              <a:ext uri="{FF2B5EF4-FFF2-40B4-BE49-F238E27FC236}">
                <a16:creationId xmlns:a16="http://schemas.microsoft.com/office/drawing/2014/main" id="{16651C50-71D6-42F6-8FF7-7CF74FE0A84F}"/>
              </a:ext>
            </a:extLst>
          </p:cNvPr>
          <p:cNvSpPr>
            <a:spLocks noGrp="1"/>
          </p:cNvSpPr>
          <p:nvPr>
            <p:ph idx="1"/>
          </p:nvPr>
        </p:nvSpPr>
        <p:spPr>
          <a:xfrm>
            <a:off x="477078" y="2603500"/>
            <a:ext cx="11304105" cy="3416300"/>
          </a:xfrm>
        </p:spPr>
        <p:txBody>
          <a:bodyPr/>
          <a:lstStyle/>
          <a:p>
            <a:pPr>
              <a:buFont typeface="Wingdings" panose="05000000000000000000" pitchFamily="2" charset="2"/>
              <a:buChar char="v"/>
            </a:pPr>
            <a:r>
              <a:rPr lang="en-TT" b="1" dirty="0">
                <a:solidFill>
                  <a:schemeClr val="accent6">
                    <a:lumMod val="50000"/>
                  </a:schemeClr>
                </a:solidFill>
              </a:rPr>
              <a:t>Navicular disease</a:t>
            </a:r>
            <a:r>
              <a:rPr lang="en-TT" dirty="0">
                <a:solidFill>
                  <a:schemeClr val="accent6">
                    <a:lumMod val="50000"/>
                  </a:schemeClr>
                </a:solidFill>
              </a:rPr>
              <a:t> is noted as one of the leading causes of front leg lameness in horses. Foot stresses from hard stops, twists at high speeds, and abrupt changes in direction are thought to damage the navicular bone located at the heel of the foot beneath the frog.</a:t>
            </a:r>
          </a:p>
          <a:p>
            <a:pPr>
              <a:buFont typeface="Wingdings" panose="05000000000000000000" pitchFamily="2" charset="2"/>
              <a:buChar char="v"/>
            </a:pPr>
            <a:endParaRPr lang="en-TT" dirty="0">
              <a:solidFill>
                <a:schemeClr val="accent6">
                  <a:lumMod val="50000"/>
                </a:schemeClr>
              </a:solidFill>
            </a:endParaRPr>
          </a:p>
        </p:txBody>
      </p:sp>
      <p:pic>
        <p:nvPicPr>
          <p:cNvPr id="5" name="Picture 4">
            <a:extLst>
              <a:ext uri="{FF2B5EF4-FFF2-40B4-BE49-F238E27FC236}">
                <a16:creationId xmlns:a16="http://schemas.microsoft.com/office/drawing/2014/main" id="{D860AE0E-414A-44CF-B9B4-3D77175BED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83545" y="3555975"/>
            <a:ext cx="8128060" cy="3302025"/>
          </a:xfrm>
          <a:prstGeom prst="rect">
            <a:avLst/>
          </a:prstGeom>
        </p:spPr>
      </p:pic>
    </p:spTree>
    <p:extLst>
      <p:ext uri="{BB962C8B-B14F-4D97-AF65-F5344CB8AC3E}">
        <p14:creationId xmlns:p14="http://schemas.microsoft.com/office/powerpoint/2010/main" val="22505721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50335-E052-4F6C-AC34-470904E0BE83}"/>
              </a:ext>
            </a:extLst>
          </p:cNvPr>
          <p:cNvSpPr>
            <a:spLocks noGrp="1"/>
          </p:cNvSpPr>
          <p:nvPr>
            <p:ph type="title"/>
          </p:nvPr>
        </p:nvSpPr>
        <p:spPr/>
        <p:txBody>
          <a:bodyPr/>
          <a:lstStyle/>
          <a:p>
            <a:pPr algn="ctr"/>
            <a:r>
              <a:rPr lang="en-TT" sz="4400" b="1" dirty="0">
                <a:solidFill>
                  <a:schemeClr val="accent1">
                    <a:lumMod val="60000"/>
                    <a:lumOff val="40000"/>
                  </a:schemeClr>
                </a:solidFill>
                <a:latin typeface="Bradley Hand ITC" panose="03070402050302030203" pitchFamily="66" charset="0"/>
              </a:rPr>
              <a:t>POOR FOOT CONFORMATION</a:t>
            </a:r>
          </a:p>
        </p:txBody>
      </p:sp>
      <p:sp>
        <p:nvSpPr>
          <p:cNvPr id="3" name="Content Placeholder 2">
            <a:extLst>
              <a:ext uri="{FF2B5EF4-FFF2-40B4-BE49-F238E27FC236}">
                <a16:creationId xmlns:a16="http://schemas.microsoft.com/office/drawing/2014/main" id="{C3A8F9BA-262E-4D2B-878F-AA4CE462BB03}"/>
              </a:ext>
            </a:extLst>
          </p:cNvPr>
          <p:cNvSpPr>
            <a:spLocks noGrp="1"/>
          </p:cNvSpPr>
          <p:nvPr>
            <p:ph idx="1"/>
          </p:nvPr>
        </p:nvSpPr>
        <p:spPr>
          <a:xfrm>
            <a:off x="450574" y="2603500"/>
            <a:ext cx="11251096" cy="3416300"/>
          </a:xfrm>
        </p:spPr>
        <p:txBody>
          <a:bodyPr/>
          <a:lstStyle/>
          <a:p>
            <a:pPr>
              <a:buFont typeface="Wingdings" panose="05000000000000000000" pitchFamily="2" charset="2"/>
              <a:buChar char="v"/>
            </a:pPr>
            <a:r>
              <a:rPr lang="en-TT" dirty="0">
                <a:solidFill>
                  <a:schemeClr val="accent6">
                    <a:lumMod val="50000"/>
                  </a:schemeClr>
                </a:solidFill>
              </a:rPr>
              <a:t>Infrequent or inadequate hoof trimming results in a long toe and low heel, sheared heels, contracted heels and improper horse shoeing and are thought to adversely affect the transfer of weight through the navicular complex to the ground leading to injury to the inner structures of the foot.</a:t>
            </a:r>
          </a:p>
          <a:p>
            <a:pPr>
              <a:buFont typeface="Wingdings" panose="05000000000000000000" pitchFamily="2" charset="2"/>
              <a:buChar char="v"/>
            </a:pPr>
            <a:r>
              <a:rPr lang="en-TT" dirty="0">
                <a:solidFill>
                  <a:schemeClr val="accent6">
                    <a:lumMod val="50000"/>
                  </a:schemeClr>
                </a:solidFill>
              </a:rPr>
              <a:t>Initially, lameness is mild with navicular disease and comes and goes. As lameness worsens, a stiff, shuffling gait with a shortened, choppy stride becomes characteristic making it difficult for the horse to function.</a:t>
            </a:r>
          </a:p>
          <a:p>
            <a:pPr>
              <a:buFont typeface="Wingdings" panose="05000000000000000000" pitchFamily="2" charset="2"/>
              <a:buChar char="v"/>
            </a:pPr>
            <a:endParaRPr lang="en-TT" dirty="0"/>
          </a:p>
        </p:txBody>
      </p:sp>
    </p:spTree>
    <p:extLst>
      <p:ext uri="{BB962C8B-B14F-4D97-AF65-F5344CB8AC3E}">
        <p14:creationId xmlns:p14="http://schemas.microsoft.com/office/powerpoint/2010/main" val="35660335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8C99A-0B72-4340-9169-6C7E7215E303}"/>
              </a:ext>
            </a:extLst>
          </p:cNvPr>
          <p:cNvSpPr>
            <a:spLocks noGrp="1"/>
          </p:cNvSpPr>
          <p:nvPr>
            <p:ph type="title"/>
          </p:nvPr>
        </p:nvSpPr>
        <p:spPr/>
        <p:txBody>
          <a:bodyPr/>
          <a:lstStyle/>
          <a:p>
            <a:pPr algn="ctr"/>
            <a:r>
              <a:rPr lang="en-TT" sz="5400" b="1" dirty="0">
                <a:solidFill>
                  <a:schemeClr val="accent1">
                    <a:lumMod val="60000"/>
                    <a:lumOff val="40000"/>
                  </a:schemeClr>
                </a:solidFill>
                <a:latin typeface="Bradley Hand ITC" panose="03070402050302030203" pitchFamily="66" charset="0"/>
              </a:rPr>
              <a:t>ROCKS</a:t>
            </a:r>
          </a:p>
        </p:txBody>
      </p:sp>
      <p:sp>
        <p:nvSpPr>
          <p:cNvPr id="3" name="Content Placeholder 2">
            <a:extLst>
              <a:ext uri="{FF2B5EF4-FFF2-40B4-BE49-F238E27FC236}">
                <a16:creationId xmlns:a16="http://schemas.microsoft.com/office/drawing/2014/main" id="{5F3267A6-749C-4D2B-9691-BFA780440EC9}"/>
              </a:ext>
            </a:extLst>
          </p:cNvPr>
          <p:cNvSpPr>
            <a:spLocks noGrp="1"/>
          </p:cNvSpPr>
          <p:nvPr>
            <p:ph idx="1"/>
          </p:nvPr>
        </p:nvSpPr>
        <p:spPr>
          <a:xfrm>
            <a:off x="463826" y="2603500"/>
            <a:ext cx="11317357" cy="3416300"/>
          </a:xfrm>
        </p:spPr>
        <p:txBody>
          <a:bodyPr/>
          <a:lstStyle/>
          <a:p>
            <a:pPr>
              <a:buFont typeface="Wingdings" panose="05000000000000000000" pitchFamily="2" charset="2"/>
              <a:buChar char="v"/>
            </a:pPr>
            <a:r>
              <a:rPr lang="en-TT" b="1" dirty="0">
                <a:solidFill>
                  <a:schemeClr val="accent6">
                    <a:lumMod val="50000"/>
                  </a:schemeClr>
                </a:solidFill>
              </a:rPr>
              <a:t>Rocks</a:t>
            </a:r>
            <a:r>
              <a:rPr lang="en-TT" dirty="0">
                <a:solidFill>
                  <a:schemeClr val="accent6">
                    <a:lumMod val="50000"/>
                  </a:schemeClr>
                </a:solidFill>
              </a:rPr>
              <a:t> and other hard objects can bruise the sole or lead to corns that will cause the horse to limp with lameness getting progressively worse if not treated promptly. In addition, if a sole bruise resulting in an abscess is allowed to become chronic, it can lead to pedal osteitis which is a thinning and demineralization of the coffin bone.</a:t>
            </a:r>
          </a:p>
          <a:p>
            <a:pPr>
              <a:buFont typeface="Wingdings" panose="05000000000000000000" pitchFamily="2" charset="2"/>
              <a:buChar char="v"/>
            </a:pPr>
            <a:r>
              <a:rPr lang="en-TT" dirty="0">
                <a:solidFill>
                  <a:schemeClr val="accent6">
                    <a:lumMod val="50000"/>
                  </a:schemeClr>
                </a:solidFill>
              </a:rPr>
              <a:t>Foot injuries can also result in keratomas which are </a:t>
            </a:r>
            <a:r>
              <a:rPr lang="en-TT" dirty="0" err="1">
                <a:solidFill>
                  <a:schemeClr val="accent6">
                    <a:lumMod val="50000"/>
                  </a:schemeClr>
                </a:solidFill>
              </a:rPr>
              <a:t>tumors</a:t>
            </a:r>
            <a:r>
              <a:rPr lang="en-TT" dirty="0">
                <a:solidFill>
                  <a:schemeClr val="accent6">
                    <a:lumMod val="50000"/>
                  </a:schemeClr>
                </a:solidFill>
              </a:rPr>
              <a:t> arising in the horn-producing cells of the hoof wall, usually in the toe region and sometimes in the sole. When the keratoma becomes large enough to cause lameness, it is usually surgically removed.</a:t>
            </a:r>
          </a:p>
          <a:p>
            <a:endParaRPr lang="en-TT" dirty="0"/>
          </a:p>
        </p:txBody>
      </p:sp>
    </p:spTree>
    <p:extLst>
      <p:ext uri="{BB962C8B-B14F-4D97-AF65-F5344CB8AC3E}">
        <p14:creationId xmlns:p14="http://schemas.microsoft.com/office/powerpoint/2010/main" val="42007391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DADE3-A220-4E42-94AB-4318C5987D3C}"/>
              </a:ext>
            </a:extLst>
          </p:cNvPr>
          <p:cNvSpPr>
            <a:spLocks noGrp="1"/>
          </p:cNvSpPr>
          <p:nvPr>
            <p:ph type="title"/>
          </p:nvPr>
        </p:nvSpPr>
        <p:spPr/>
        <p:txBody>
          <a:bodyPr/>
          <a:lstStyle/>
          <a:p>
            <a:pPr algn="ctr"/>
            <a:r>
              <a:rPr lang="en-TT" sz="5400" b="1" dirty="0">
                <a:solidFill>
                  <a:schemeClr val="accent1">
                    <a:lumMod val="60000"/>
                    <a:lumOff val="40000"/>
                  </a:schemeClr>
                </a:solidFill>
                <a:latin typeface="Bradley Hand ITC" panose="03070402050302030203" pitchFamily="66" charset="0"/>
              </a:rPr>
              <a:t>THRUSH</a:t>
            </a:r>
          </a:p>
        </p:txBody>
      </p:sp>
      <p:sp>
        <p:nvSpPr>
          <p:cNvPr id="3" name="Content Placeholder 2">
            <a:extLst>
              <a:ext uri="{FF2B5EF4-FFF2-40B4-BE49-F238E27FC236}">
                <a16:creationId xmlns:a16="http://schemas.microsoft.com/office/drawing/2014/main" id="{36F64483-8FA2-4CFB-8A91-C0E852969A28}"/>
              </a:ext>
            </a:extLst>
          </p:cNvPr>
          <p:cNvSpPr>
            <a:spLocks noGrp="1"/>
          </p:cNvSpPr>
          <p:nvPr>
            <p:ph idx="1"/>
          </p:nvPr>
        </p:nvSpPr>
        <p:spPr>
          <a:xfrm>
            <a:off x="516836" y="2603500"/>
            <a:ext cx="11251094" cy="3416300"/>
          </a:xfrm>
        </p:spPr>
        <p:txBody>
          <a:bodyPr/>
          <a:lstStyle/>
          <a:p>
            <a:pPr>
              <a:buFont typeface="Wingdings" panose="05000000000000000000" pitchFamily="2" charset="2"/>
              <a:buChar char="v"/>
            </a:pPr>
            <a:r>
              <a:rPr lang="en-TT" b="1" dirty="0">
                <a:solidFill>
                  <a:schemeClr val="accent6">
                    <a:lumMod val="50000"/>
                  </a:schemeClr>
                </a:solidFill>
              </a:rPr>
              <a:t>Thrush</a:t>
            </a:r>
            <a:r>
              <a:rPr lang="en-TT" dirty="0">
                <a:solidFill>
                  <a:schemeClr val="accent6">
                    <a:lumMod val="50000"/>
                  </a:schemeClr>
                </a:solidFill>
              </a:rPr>
              <a:t> is a painful bacterial infection in the frog. Characterized by a putrid black discharge along with poor growth and degeneration of the horn, it is caused by lack of proper foot care resulting in a </a:t>
            </a:r>
            <a:r>
              <a:rPr lang="en-TT" dirty="0" err="1">
                <a:solidFill>
                  <a:schemeClr val="accent6">
                    <a:lumMod val="50000"/>
                  </a:schemeClr>
                </a:solidFill>
              </a:rPr>
              <a:t>buildup</a:t>
            </a:r>
            <a:r>
              <a:rPr lang="en-TT" dirty="0">
                <a:solidFill>
                  <a:schemeClr val="accent6">
                    <a:lumMod val="50000"/>
                  </a:schemeClr>
                </a:solidFill>
              </a:rPr>
              <a:t> of mud, manure and debris that prevents air getting to the frog.</a:t>
            </a:r>
          </a:p>
          <a:p>
            <a:pPr>
              <a:buFont typeface="Wingdings" panose="05000000000000000000" pitchFamily="2" charset="2"/>
              <a:buChar char="v"/>
            </a:pPr>
            <a:endParaRPr lang="en-TT" dirty="0">
              <a:solidFill>
                <a:schemeClr val="accent6">
                  <a:lumMod val="50000"/>
                </a:schemeClr>
              </a:solidFill>
            </a:endParaRPr>
          </a:p>
        </p:txBody>
      </p:sp>
      <p:pic>
        <p:nvPicPr>
          <p:cNvPr id="5" name="Picture 4">
            <a:extLst>
              <a:ext uri="{FF2B5EF4-FFF2-40B4-BE49-F238E27FC236}">
                <a16:creationId xmlns:a16="http://schemas.microsoft.com/office/drawing/2014/main" id="{81ECF664-A10E-4024-803D-832087736A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39815" y="3657527"/>
            <a:ext cx="7765367" cy="3200473"/>
          </a:xfrm>
          <a:prstGeom prst="rect">
            <a:avLst/>
          </a:prstGeom>
        </p:spPr>
      </p:pic>
    </p:spTree>
    <p:extLst>
      <p:ext uri="{BB962C8B-B14F-4D97-AF65-F5344CB8AC3E}">
        <p14:creationId xmlns:p14="http://schemas.microsoft.com/office/powerpoint/2010/main" val="10238189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5EC32-E03E-4A59-8C3B-8F0A9B8D720E}"/>
              </a:ext>
            </a:extLst>
          </p:cNvPr>
          <p:cNvSpPr>
            <a:spLocks noGrp="1"/>
          </p:cNvSpPr>
          <p:nvPr>
            <p:ph type="title"/>
          </p:nvPr>
        </p:nvSpPr>
        <p:spPr/>
        <p:txBody>
          <a:bodyPr/>
          <a:lstStyle/>
          <a:p>
            <a:pPr algn="ctr"/>
            <a:r>
              <a:rPr lang="en-TT" sz="5400" b="1" dirty="0">
                <a:solidFill>
                  <a:schemeClr val="accent1">
                    <a:lumMod val="60000"/>
                    <a:lumOff val="40000"/>
                  </a:schemeClr>
                </a:solidFill>
                <a:latin typeface="Bradley Hand ITC" panose="03070402050302030203" pitchFamily="66" charset="0"/>
              </a:rPr>
              <a:t>CANKER</a:t>
            </a:r>
          </a:p>
        </p:txBody>
      </p:sp>
      <p:sp>
        <p:nvSpPr>
          <p:cNvPr id="3" name="Content Placeholder 2">
            <a:extLst>
              <a:ext uri="{FF2B5EF4-FFF2-40B4-BE49-F238E27FC236}">
                <a16:creationId xmlns:a16="http://schemas.microsoft.com/office/drawing/2014/main" id="{15E97060-DA5F-4AB8-8363-7A4937F32469}"/>
              </a:ext>
            </a:extLst>
          </p:cNvPr>
          <p:cNvSpPr>
            <a:spLocks noGrp="1"/>
          </p:cNvSpPr>
          <p:nvPr>
            <p:ph idx="1"/>
          </p:nvPr>
        </p:nvSpPr>
        <p:spPr>
          <a:xfrm>
            <a:off x="503583" y="2603500"/>
            <a:ext cx="11290851" cy="3416300"/>
          </a:xfrm>
        </p:spPr>
        <p:txBody>
          <a:bodyPr/>
          <a:lstStyle/>
          <a:p>
            <a:pPr>
              <a:buFont typeface="Wingdings" panose="05000000000000000000" pitchFamily="2" charset="2"/>
              <a:buChar char="v"/>
            </a:pPr>
            <a:r>
              <a:rPr lang="en-TT" b="1" dirty="0">
                <a:solidFill>
                  <a:schemeClr val="accent6">
                    <a:lumMod val="50000"/>
                  </a:schemeClr>
                </a:solidFill>
              </a:rPr>
              <a:t>Canker</a:t>
            </a:r>
            <a:r>
              <a:rPr lang="en-TT" dirty="0">
                <a:solidFill>
                  <a:schemeClr val="accent6">
                    <a:lumMod val="50000"/>
                  </a:schemeClr>
                </a:solidFill>
              </a:rPr>
              <a:t> is a chronic infection of the horn tissues of the foot that begins at the frog and progresses into the sole and sometimes the hoof wall. It is caused by a lack of foot care, and is usually the result of the horse standing in mud or bedding that is soaked in urine and </a:t>
            </a:r>
            <a:r>
              <a:rPr lang="en-TT" dirty="0" err="1">
                <a:solidFill>
                  <a:schemeClr val="accent6">
                    <a:lumMod val="50000"/>
                  </a:schemeClr>
                </a:solidFill>
              </a:rPr>
              <a:t>feces</a:t>
            </a:r>
            <a:r>
              <a:rPr lang="en-TT" dirty="0">
                <a:solidFill>
                  <a:schemeClr val="accent6">
                    <a:lumMod val="50000"/>
                  </a:schemeClr>
                </a:solidFill>
              </a:rPr>
              <a:t>. The appearance is similar to thrush, but it involves the sole as well as the frog.</a:t>
            </a:r>
          </a:p>
          <a:p>
            <a:pPr>
              <a:buFont typeface="Wingdings" panose="05000000000000000000" pitchFamily="2" charset="2"/>
              <a:buChar char="v"/>
            </a:pPr>
            <a:r>
              <a:rPr lang="en-TT" dirty="0">
                <a:solidFill>
                  <a:schemeClr val="accent6">
                    <a:lumMod val="50000"/>
                  </a:schemeClr>
                </a:solidFill>
              </a:rPr>
              <a:t>Improper or neglected hoof trimming often contributes to lameness when a horse has or develops contracted heels or sheared heels. Usually corrective trimming and shoeing will prevent further lameness.</a:t>
            </a:r>
          </a:p>
          <a:p>
            <a:endParaRPr lang="en-TT" dirty="0"/>
          </a:p>
        </p:txBody>
      </p:sp>
      <p:pic>
        <p:nvPicPr>
          <p:cNvPr id="5" name="Picture 4">
            <a:extLst>
              <a:ext uri="{FF2B5EF4-FFF2-40B4-BE49-F238E27FC236}">
                <a16:creationId xmlns:a16="http://schemas.microsoft.com/office/drawing/2014/main" id="{8181C818-084C-4257-AB50-3B8070EC952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35900" y="4437971"/>
            <a:ext cx="3094893" cy="2420029"/>
          </a:xfrm>
          <a:prstGeom prst="rect">
            <a:avLst/>
          </a:prstGeom>
        </p:spPr>
      </p:pic>
    </p:spTree>
    <p:extLst>
      <p:ext uri="{BB962C8B-B14F-4D97-AF65-F5344CB8AC3E}">
        <p14:creationId xmlns:p14="http://schemas.microsoft.com/office/powerpoint/2010/main" val="32759246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53F62-B1D2-4B94-BCD4-1D2166B47335}"/>
              </a:ext>
            </a:extLst>
          </p:cNvPr>
          <p:cNvSpPr>
            <a:spLocks noGrp="1"/>
          </p:cNvSpPr>
          <p:nvPr>
            <p:ph type="title"/>
          </p:nvPr>
        </p:nvSpPr>
        <p:spPr/>
        <p:txBody>
          <a:bodyPr/>
          <a:lstStyle/>
          <a:p>
            <a:pPr algn="ctr"/>
            <a:r>
              <a:rPr lang="en-TT" sz="6000" b="1" dirty="0">
                <a:solidFill>
                  <a:schemeClr val="accent1">
                    <a:lumMod val="60000"/>
                    <a:lumOff val="40000"/>
                  </a:schemeClr>
                </a:solidFill>
                <a:latin typeface="Bradley Hand ITC" panose="03070402050302030203" pitchFamily="66" charset="0"/>
              </a:rPr>
              <a:t>QUITTOR</a:t>
            </a:r>
          </a:p>
        </p:txBody>
      </p:sp>
      <p:sp>
        <p:nvSpPr>
          <p:cNvPr id="3" name="Content Placeholder 2">
            <a:extLst>
              <a:ext uri="{FF2B5EF4-FFF2-40B4-BE49-F238E27FC236}">
                <a16:creationId xmlns:a16="http://schemas.microsoft.com/office/drawing/2014/main" id="{C33C970D-3C06-49D7-B057-FA1E5751A692}"/>
              </a:ext>
            </a:extLst>
          </p:cNvPr>
          <p:cNvSpPr>
            <a:spLocks noGrp="1"/>
          </p:cNvSpPr>
          <p:nvPr>
            <p:ph idx="1"/>
          </p:nvPr>
        </p:nvSpPr>
        <p:spPr>
          <a:xfrm>
            <a:off x="490330" y="2603500"/>
            <a:ext cx="11224592" cy="3416300"/>
          </a:xfrm>
        </p:spPr>
        <p:txBody>
          <a:bodyPr/>
          <a:lstStyle/>
          <a:p>
            <a:pPr>
              <a:buFont typeface="Wingdings" panose="05000000000000000000" pitchFamily="2" charset="2"/>
              <a:buChar char="v"/>
            </a:pPr>
            <a:r>
              <a:rPr lang="en-TT" b="1" dirty="0" err="1">
                <a:solidFill>
                  <a:schemeClr val="accent6">
                    <a:lumMod val="50000"/>
                  </a:schemeClr>
                </a:solidFill>
              </a:rPr>
              <a:t>Quittor</a:t>
            </a:r>
            <a:r>
              <a:rPr lang="en-TT" dirty="0">
                <a:solidFill>
                  <a:schemeClr val="accent6">
                    <a:lumMod val="50000"/>
                  </a:schemeClr>
                </a:solidFill>
              </a:rPr>
              <a:t> is another foot disease caused by a deep-seated infection of the cartilages of the coffin bone. Infected material is discharged via a sinus tract that opens at or above the coronet. Injuries such as being struck by another foot near the lateral cartilages and penetrating injuries of the sole lead to </a:t>
            </a:r>
            <a:r>
              <a:rPr lang="en-TT" dirty="0" err="1">
                <a:solidFill>
                  <a:schemeClr val="accent6">
                    <a:lumMod val="50000"/>
                  </a:schemeClr>
                </a:solidFill>
              </a:rPr>
              <a:t>quittor</a:t>
            </a:r>
            <a:r>
              <a:rPr lang="en-TT" dirty="0">
                <a:solidFill>
                  <a:schemeClr val="accent6">
                    <a:lumMod val="50000"/>
                  </a:schemeClr>
                </a:solidFill>
              </a:rPr>
              <a:t>.</a:t>
            </a:r>
          </a:p>
          <a:p>
            <a:pPr>
              <a:buFont typeface="Wingdings" panose="05000000000000000000" pitchFamily="2" charset="2"/>
              <a:buChar char="v"/>
            </a:pPr>
            <a:endParaRPr lang="en-TT" dirty="0">
              <a:solidFill>
                <a:schemeClr val="accent6">
                  <a:lumMod val="50000"/>
                </a:schemeClr>
              </a:solidFill>
            </a:endParaRPr>
          </a:p>
        </p:txBody>
      </p:sp>
      <p:pic>
        <p:nvPicPr>
          <p:cNvPr id="5" name="Picture 4">
            <a:extLst>
              <a:ext uri="{FF2B5EF4-FFF2-40B4-BE49-F238E27FC236}">
                <a16:creationId xmlns:a16="http://schemas.microsoft.com/office/drawing/2014/main" id="{76B78397-8CA5-4DD3-8FF4-F91FD47FD3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72580" y="3746605"/>
            <a:ext cx="5521254" cy="3111395"/>
          </a:xfrm>
          <a:prstGeom prst="rect">
            <a:avLst/>
          </a:prstGeom>
        </p:spPr>
      </p:pic>
    </p:spTree>
    <p:extLst>
      <p:ext uri="{BB962C8B-B14F-4D97-AF65-F5344CB8AC3E}">
        <p14:creationId xmlns:p14="http://schemas.microsoft.com/office/powerpoint/2010/main" val="29165755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8079B-5231-48D5-AACD-0F69D12AC29E}"/>
              </a:ext>
            </a:extLst>
          </p:cNvPr>
          <p:cNvSpPr>
            <a:spLocks noGrp="1"/>
          </p:cNvSpPr>
          <p:nvPr>
            <p:ph type="title"/>
          </p:nvPr>
        </p:nvSpPr>
        <p:spPr/>
        <p:txBody>
          <a:bodyPr/>
          <a:lstStyle/>
          <a:p>
            <a:pPr algn="ctr"/>
            <a:r>
              <a:rPr lang="en-TT" sz="4800" b="1" dirty="0">
                <a:solidFill>
                  <a:schemeClr val="accent1">
                    <a:lumMod val="60000"/>
                    <a:lumOff val="40000"/>
                  </a:schemeClr>
                </a:solidFill>
                <a:latin typeface="Bradley Hand ITC" panose="03070402050302030203" pitchFamily="66" charset="0"/>
              </a:rPr>
              <a:t>WHITELINE DISEASE</a:t>
            </a:r>
          </a:p>
        </p:txBody>
      </p:sp>
      <p:sp>
        <p:nvSpPr>
          <p:cNvPr id="3" name="Content Placeholder 2">
            <a:extLst>
              <a:ext uri="{FF2B5EF4-FFF2-40B4-BE49-F238E27FC236}">
                <a16:creationId xmlns:a16="http://schemas.microsoft.com/office/drawing/2014/main" id="{4C54C06F-3D30-4430-B004-E97F6EA49C37}"/>
              </a:ext>
            </a:extLst>
          </p:cNvPr>
          <p:cNvSpPr>
            <a:spLocks noGrp="1"/>
          </p:cNvSpPr>
          <p:nvPr>
            <p:ph idx="1"/>
          </p:nvPr>
        </p:nvSpPr>
        <p:spPr>
          <a:xfrm>
            <a:off x="450574" y="2603500"/>
            <a:ext cx="11357113" cy="3416300"/>
          </a:xfrm>
        </p:spPr>
        <p:txBody>
          <a:bodyPr/>
          <a:lstStyle/>
          <a:p>
            <a:pPr>
              <a:buFont typeface="Wingdings" panose="05000000000000000000" pitchFamily="2" charset="2"/>
              <a:buChar char="v"/>
            </a:pPr>
            <a:r>
              <a:rPr lang="en-TT" b="1" dirty="0" err="1">
                <a:solidFill>
                  <a:schemeClr val="accent6">
                    <a:lumMod val="50000"/>
                  </a:schemeClr>
                </a:solidFill>
              </a:rPr>
              <a:t>Whiteline</a:t>
            </a:r>
            <a:r>
              <a:rPr lang="en-TT" b="1" dirty="0">
                <a:solidFill>
                  <a:schemeClr val="accent6">
                    <a:lumMod val="50000"/>
                  </a:schemeClr>
                </a:solidFill>
              </a:rPr>
              <a:t> disease</a:t>
            </a:r>
            <a:r>
              <a:rPr lang="en-TT" dirty="0">
                <a:solidFill>
                  <a:schemeClr val="accent6">
                    <a:lumMod val="50000"/>
                  </a:schemeClr>
                </a:solidFill>
              </a:rPr>
              <a:t> also known as seedy toe is caused when bacteria, yeast or fungus invades the foot and works its way up to the white line to the coronary band. Loss of horn creates a hollow space between the hoof wall and the sole that eventually is filled with cheesy material and debris.</a:t>
            </a:r>
          </a:p>
          <a:p>
            <a:pPr>
              <a:buFont typeface="Wingdings" panose="05000000000000000000" pitchFamily="2" charset="2"/>
              <a:buChar char="v"/>
            </a:pPr>
            <a:r>
              <a:rPr lang="en-TT" dirty="0">
                <a:solidFill>
                  <a:schemeClr val="accent6">
                    <a:lumMod val="50000"/>
                  </a:schemeClr>
                </a:solidFill>
              </a:rPr>
              <a:t>This disease seldom occurs in barefoot horses on pasture, but occurs with horses that are kept in wet stalls or exposed to frequent wet-to-dry episodes such as walking in wet grass or being washed down on a frequent basis.</a:t>
            </a:r>
          </a:p>
          <a:p>
            <a:endParaRPr lang="en-TT" dirty="0"/>
          </a:p>
        </p:txBody>
      </p:sp>
    </p:spTree>
    <p:extLst>
      <p:ext uri="{BB962C8B-B14F-4D97-AF65-F5344CB8AC3E}">
        <p14:creationId xmlns:p14="http://schemas.microsoft.com/office/powerpoint/2010/main" val="3800498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DED8F-8B86-4B15-B176-B4304968BFD1}"/>
              </a:ext>
            </a:extLst>
          </p:cNvPr>
          <p:cNvSpPr>
            <a:spLocks noGrp="1"/>
          </p:cNvSpPr>
          <p:nvPr>
            <p:ph type="title"/>
          </p:nvPr>
        </p:nvSpPr>
        <p:spPr/>
        <p:txBody>
          <a:bodyPr/>
          <a:lstStyle/>
          <a:p>
            <a:pPr algn="ctr"/>
            <a:r>
              <a:rPr lang="en-TT" sz="4800" b="1" dirty="0">
                <a:solidFill>
                  <a:schemeClr val="accent1">
                    <a:lumMod val="60000"/>
                    <a:lumOff val="40000"/>
                  </a:schemeClr>
                </a:solidFill>
                <a:latin typeface="Bradley Hand ITC" panose="03070402050302030203" pitchFamily="66" charset="0"/>
              </a:rPr>
              <a:t>HOOF WALL CRACKS</a:t>
            </a:r>
          </a:p>
        </p:txBody>
      </p:sp>
      <p:sp>
        <p:nvSpPr>
          <p:cNvPr id="3" name="Content Placeholder 2">
            <a:extLst>
              <a:ext uri="{FF2B5EF4-FFF2-40B4-BE49-F238E27FC236}">
                <a16:creationId xmlns:a16="http://schemas.microsoft.com/office/drawing/2014/main" id="{FAC914D7-9C3F-492D-8682-A1C7A04EA4D0}"/>
              </a:ext>
            </a:extLst>
          </p:cNvPr>
          <p:cNvSpPr>
            <a:spLocks noGrp="1"/>
          </p:cNvSpPr>
          <p:nvPr>
            <p:ph idx="1"/>
          </p:nvPr>
        </p:nvSpPr>
        <p:spPr>
          <a:xfrm>
            <a:off x="424070" y="2603500"/>
            <a:ext cx="11277600" cy="3416300"/>
          </a:xfrm>
        </p:spPr>
        <p:txBody>
          <a:bodyPr/>
          <a:lstStyle/>
          <a:p>
            <a:pPr>
              <a:buFont typeface="Wingdings" panose="05000000000000000000" pitchFamily="2" charset="2"/>
              <a:buChar char="v"/>
            </a:pPr>
            <a:r>
              <a:rPr lang="en-TT" b="1" dirty="0">
                <a:solidFill>
                  <a:schemeClr val="accent6">
                    <a:lumMod val="50000"/>
                  </a:schemeClr>
                </a:solidFill>
              </a:rPr>
              <a:t>Hoof wall cracks</a:t>
            </a:r>
            <a:r>
              <a:rPr lang="en-TT" dirty="0">
                <a:solidFill>
                  <a:schemeClr val="accent6">
                    <a:lumMod val="50000"/>
                  </a:schemeClr>
                </a:solidFill>
              </a:rPr>
              <a:t> are another cause of lameness, although some hoof cracks do not cause the horse to go lame depending on the location and depth of the crack. Once a crack is noticed, care should be taken to prevent the crack from lengthening and deepening.</a:t>
            </a:r>
          </a:p>
          <a:p>
            <a:pPr>
              <a:buFont typeface="Wingdings" panose="05000000000000000000" pitchFamily="2" charset="2"/>
              <a:buChar char="v"/>
            </a:pPr>
            <a:r>
              <a:rPr lang="en-TT" dirty="0">
                <a:solidFill>
                  <a:schemeClr val="accent6">
                    <a:lumMod val="50000"/>
                  </a:schemeClr>
                </a:solidFill>
              </a:rPr>
              <a:t>Deep cracks are susceptible to infection and since new horn has to grow out from the coronary band to repair the crack, steps need to be taken to clean, stabilize, and either do corrective shoeing or repair the crack using prosthetic material.</a:t>
            </a:r>
          </a:p>
          <a:p>
            <a:endParaRPr lang="en-TT" dirty="0"/>
          </a:p>
        </p:txBody>
      </p:sp>
    </p:spTree>
    <p:extLst>
      <p:ext uri="{BB962C8B-B14F-4D97-AF65-F5344CB8AC3E}">
        <p14:creationId xmlns:p14="http://schemas.microsoft.com/office/powerpoint/2010/main" val="606542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0F8CD3-657E-4359-B0F9-34D4A6EB0EA3}"/>
              </a:ext>
            </a:extLst>
          </p:cNvPr>
          <p:cNvSpPr>
            <a:spLocks noGrp="1"/>
          </p:cNvSpPr>
          <p:nvPr>
            <p:ph type="ctrTitle"/>
          </p:nvPr>
        </p:nvSpPr>
        <p:spPr>
          <a:xfrm>
            <a:off x="883493" y="756708"/>
            <a:ext cx="10360770" cy="2677648"/>
          </a:xfrm>
        </p:spPr>
        <p:txBody>
          <a:bodyPr anchor="ctr"/>
          <a:lstStyle/>
          <a:p>
            <a:pPr algn="ctr"/>
            <a:r>
              <a:rPr lang="en-TT" sz="6600" b="1" dirty="0">
                <a:solidFill>
                  <a:schemeClr val="accent6">
                    <a:lumMod val="60000"/>
                    <a:lumOff val="40000"/>
                  </a:schemeClr>
                </a:solidFill>
                <a:latin typeface="Bradley Hand ITC" panose="03070402050302030203" pitchFamily="66" charset="0"/>
              </a:rPr>
              <a:t>TRAUMATIC INJURIES</a:t>
            </a:r>
          </a:p>
        </p:txBody>
      </p:sp>
      <p:sp>
        <p:nvSpPr>
          <p:cNvPr id="3" name="Subtitle 2">
            <a:extLst>
              <a:ext uri="{FF2B5EF4-FFF2-40B4-BE49-F238E27FC236}">
                <a16:creationId xmlns:a16="http://schemas.microsoft.com/office/drawing/2014/main" id="{8CF28A35-FFE3-49CB-BD44-DE3BB375324C}"/>
              </a:ext>
            </a:extLst>
          </p:cNvPr>
          <p:cNvSpPr>
            <a:spLocks noGrp="1"/>
          </p:cNvSpPr>
          <p:nvPr>
            <p:ph type="subTitle" idx="1"/>
          </p:nvPr>
        </p:nvSpPr>
        <p:spPr>
          <a:xfrm>
            <a:off x="1069230" y="4063005"/>
            <a:ext cx="9860708" cy="861420"/>
          </a:xfrm>
        </p:spPr>
        <p:txBody>
          <a:bodyPr>
            <a:normAutofit/>
          </a:bodyPr>
          <a:lstStyle/>
          <a:p>
            <a:pPr algn="ctr"/>
            <a:r>
              <a:rPr lang="en-TT" sz="2400" dirty="0">
                <a:latin typeface="Forte" panose="03060902040502070203" pitchFamily="66" charset="0"/>
              </a:rPr>
              <a:t>SPRAINS, STRAINS, FRACTURES, MUSCULOSKELETAL INJURIES, NERVOUS SYSTEM DAMAGE</a:t>
            </a:r>
          </a:p>
        </p:txBody>
      </p:sp>
    </p:spTree>
    <p:extLst>
      <p:ext uri="{BB962C8B-B14F-4D97-AF65-F5344CB8AC3E}">
        <p14:creationId xmlns:p14="http://schemas.microsoft.com/office/powerpoint/2010/main" val="24914775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AD64B-9E52-47F1-BDA4-6B9F3856C55F}"/>
              </a:ext>
            </a:extLst>
          </p:cNvPr>
          <p:cNvSpPr>
            <a:spLocks noGrp="1"/>
          </p:cNvSpPr>
          <p:nvPr>
            <p:ph type="ctrTitle"/>
          </p:nvPr>
        </p:nvSpPr>
        <p:spPr>
          <a:xfrm>
            <a:off x="1154955" y="1052811"/>
            <a:ext cx="10162402" cy="2677648"/>
          </a:xfrm>
        </p:spPr>
        <p:txBody>
          <a:bodyPr anchor="ctr"/>
          <a:lstStyle/>
          <a:p>
            <a:pPr algn="ctr"/>
            <a:r>
              <a:rPr lang="en-TT" b="1" dirty="0">
                <a:solidFill>
                  <a:schemeClr val="accent6">
                    <a:lumMod val="60000"/>
                    <a:lumOff val="40000"/>
                  </a:schemeClr>
                </a:solidFill>
                <a:latin typeface="Bradley Hand ITC" panose="03070402050302030203" pitchFamily="66" charset="0"/>
              </a:rPr>
              <a:t>DIET RELATED LAMENESS</a:t>
            </a:r>
          </a:p>
        </p:txBody>
      </p:sp>
      <p:sp>
        <p:nvSpPr>
          <p:cNvPr id="3" name="Subtitle 2">
            <a:extLst>
              <a:ext uri="{FF2B5EF4-FFF2-40B4-BE49-F238E27FC236}">
                <a16:creationId xmlns:a16="http://schemas.microsoft.com/office/drawing/2014/main" id="{CC215975-C9D4-48AC-8A61-160BC350A65C}"/>
              </a:ext>
            </a:extLst>
          </p:cNvPr>
          <p:cNvSpPr>
            <a:spLocks noGrp="1"/>
          </p:cNvSpPr>
          <p:nvPr>
            <p:ph type="subTitle" idx="1"/>
          </p:nvPr>
        </p:nvSpPr>
        <p:spPr>
          <a:xfrm>
            <a:off x="1154954" y="3982249"/>
            <a:ext cx="10003375" cy="861420"/>
          </a:xfrm>
        </p:spPr>
        <p:txBody>
          <a:bodyPr>
            <a:normAutofit/>
          </a:bodyPr>
          <a:lstStyle/>
          <a:p>
            <a:pPr algn="ctr"/>
            <a:r>
              <a:rPr lang="en-TT" sz="2400" dirty="0">
                <a:latin typeface="Forte" panose="03060902040502070203" pitchFamily="66" charset="0"/>
              </a:rPr>
              <a:t>LAMINITIS, AZOTURIA, NUTRITIONAL IMBALANCES</a:t>
            </a:r>
          </a:p>
        </p:txBody>
      </p:sp>
    </p:spTree>
    <p:extLst>
      <p:ext uri="{BB962C8B-B14F-4D97-AF65-F5344CB8AC3E}">
        <p14:creationId xmlns:p14="http://schemas.microsoft.com/office/powerpoint/2010/main" val="29717279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4C822-E7B7-4F24-A229-48424AF4879D}"/>
              </a:ext>
            </a:extLst>
          </p:cNvPr>
          <p:cNvSpPr>
            <a:spLocks noGrp="1"/>
          </p:cNvSpPr>
          <p:nvPr>
            <p:ph type="title"/>
          </p:nvPr>
        </p:nvSpPr>
        <p:spPr/>
        <p:txBody>
          <a:bodyPr/>
          <a:lstStyle/>
          <a:p>
            <a:pPr algn="ctr"/>
            <a:r>
              <a:rPr lang="en-TT" sz="5400" b="1" dirty="0">
                <a:solidFill>
                  <a:schemeClr val="accent1">
                    <a:lumMod val="60000"/>
                    <a:lumOff val="40000"/>
                  </a:schemeClr>
                </a:solidFill>
                <a:latin typeface="Bradley Hand ITC" panose="03070402050302030203" pitchFamily="66" charset="0"/>
              </a:rPr>
              <a:t>LAMINITIS</a:t>
            </a:r>
          </a:p>
        </p:txBody>
      </p:sp>
      <p:sp>
        <p:nvSpPr>
          <p:cNvPr id="3" name="Content Placeholder 2">
            <a:extLst>
              <a:ext uri="{FF2B5EF4-FFF2-40B4-BE49-F238E27FC236}">
                <a16:creationId xmlns:a16="http://schemas.microsoft.com/office/drawing/2014/main" id="{AEDDC30E-0D35-49E3-8AEF-39AA5E91CCBF}"/>
              </a:ext>
            </a:extLst>
          </p:cNvPr>
          <p:cNvSpPr>
            <a:spLocks noGrp="1"/>
          </p:cNvSpPr>
          <p:nvPr>
            <p:ph idx="1"/>
          </p:nvPr>
        </p:nvSpPr>
        <p:spPr>
          <a:xfrm>
            <a:off x="490330" y="2603500"/>
            <a:ext cx="11237844" cy="3416300"/>
          </a:xfrm>
        </p:spPr>
        <p:txBody>
          <a:bodyPr>
            <a:normAutofit fontScale="92500" lnSpcReduction="20000"/>
          </a:bodyPr>
          <a:lstStyle/>
          <a:p>
            <a:pPr>
              <a:buFont typeface="Wingdings" panose="05000000000000000000" pitchFamily="2" charset="2"/>
              <a:buChar char="v"/>
            </a:pPr>
            <a:r>
              <a:rPr lang="en-TT" b="1" dirty="0">
                <a:solidFill>
                  <a:schemeClr val="accent6">
                    <a:lumMod val="50000"/>
                  </a:schemeClr>
                </a:solidFill>
              </a:rPr>
              <a:t>Laminitis</a:t>
            </a:r>
            <a:r>
              <a:rPr lang="en-TT" dirty="0">
                <a:solidFill>
                  <a:schemeClr val="accent6">
                    <a:lumMod val="50000"/>
                  </a:schemeClr>
                </a:solidFill>
              </a:rPr>
              <a:t>, also known as founder, is a diet-related disease that commonly occurs when the horse consumes excess quantities of carbohydrates that alter the bacterial balance in the cecum, indirectly leading to the release of lactic acid and endotoxins.</a:t>
            </a:r>
          </a:p>
          <a:p>
            <a:pPr>
              <a:buFont typeface="Wingdings" panose="05000000000000000000" pitchFamily="2" charset="2"/>
              <a:buChar char="v"/>
            </a:pPr>
            <a:r>
              <a:rPr lang="en-TT" dirty="0">
                <a:solidFill>
                  <a:schemeClr val="accent6">
                    <a:lumMod val="50000"/>
                  </a:schemeClr>
                </a:solidFill>
              </a:rPr>
              <a:t>The lactic acid and endotoxins cause the large digital arteries to the feet to dilate, increasing the blood flow while causing intense constriction of the small capillaries that nourish the laminae in the horse's foot.</a:t>
            </a:r>
          </a:p>
          <a:p>
            <a:pPr>
              <a:buFont typeface="Wingdings" panose="05000000000000000000" pitchFamily="2" charset="2"/>
              <a:buChar char="v"/>
            </a:pPr>
            <a:r>
              <a:rPr lang="en-TT" dirty="0">
                <a:solidFill>
                  <a:schemeClr val="accent6">
                    <a:lumMod val="50000"/>
                  </a:schemeClr>
                </a:solidFill>
              </a:rPr>
              <a:t>Deprived of oxygen, the laminae swell, the swelling damages the sensitive tissue in the foot, and unless the situation is relieved the inner structure of the feet may die causing a characteristic stance in which the two front feet are placed out front to take weight off the horse's toes.</a:t>
            </a:r>
          </a:p>
          <a:p>
            <a:pPr>
              <a:buFont typeface="Wingdings" panose="05000000000000000000" pitchFamily="2" charset="2"/>
              <a:buChar char="v"/>
            </a:pPr>
            <a:r>
              <a:rPr lang="en-TT" dirty="0">
                <a:solidFill>
                  <a:schemeClr val="accent6">
                    <a:lumMod val="50000"/>
                  </a:schemeClr>
                </a:solidFill>
              </a:rPr>
              <a:t>The horse develops a high fever and chills with sweating, </a:t>
            </a:r>
            <a:r>
              <a:rPr lang="en-TT" dirty="0" err="1">
                <a:solidFill>
                  <a:schemeClr val="accent6">
                    <a:lumMod val="50000"/>
                  </a:schemeClr>
                </a:solidFill>
              </a:rPr>
              <a:t>diarrhea</a:t>
            </a:r>
            <a:r>
              <a:rPr lang="en-TT" dirty="0">
                <a:solidFill>
                  <a:schemeClr val="accent6">
                    <a:lumMod val="50000"/>
                  </a:schemeClr>
                </a:solidFill>
              </a:rPr>
              <a:t>, a fast pulse and rapid heavy breathing. The feet become hot and painful, and if all four feet are involved the horse may draw its feet up under its belly and lie down. Although death from founder is uncommon, it can occur. In cases of severe founder, the hoof may slough off.</a:t>
            </a:r>
          </a:p>
          <a:p>
            <a:endParaRPr lang="en-TT" dirty="0"/>
          </a:p>
        </p:txBody>
      </p:sp>
    </p:spTree>
    <p:extLst>
      <p:ext uri="{BB962C8B-B14F-4D97-AF65-F5344CB8AC3E}">
        <p14:creationId xmlns:p14="http://schemas.microsoft.com/office/powerpoint/2010/main" val="37962469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17330-2029-44AD-87F7-4AD9110619DC}"/>
              </a:ext>
            </a:extLst>
          </p:cNvPr>
          <p:cNvSpPr>
            <a:spLocks noGrp="1"/>
          </p:cNvSpPr>
          <p:nvPr>
            <p:ph type="title"/>
          </p:nvPr>
        </p:nvSpPr>
        <p:spPr/>
        <p:txBody>
          <a:bodyPr/>
          <a:lstStyle/>
          <a:p>
            <a:pPr algn="ctr"/>
            <a:r>
              <a:rPr lang="en-TT" sz="5400" b="1" dirty="0">
                <a:solidFill>
                  <a:srgbClr val="B31166">
                    <a:lumMod val="60000"/>
                    <a:lumOff val="40000"/>
                  </a:srgbClr>
                </a:solidFill>
                <a:latin typeface="Bradley Hand ITC" panose="03070402050302030203" pitchFamily="66" charset="0"/>
              </a:rPr>
              <a:t>LAMINITIS</a:t>
            </a:r>
            <a:endParaRPr lang="en-TT" dirty="0"/>
          </a:p>
        </p:txBody>
      </p:sp>
      <p:sp>
        <p:nvSpPr>
          <p:cNvPr id="3" name="Content Placeholder 2">
            <a:extLst>
              <a:ext uri="{FF2B5EF4-FFF2-40B4-BE49-F238E27FC236}">
                <a16:creationId xmlns:a16="http://schemas.microsoft.com/office/drawing/2014/main" id="{D1D58651-18F3-4993-846B-71C639C79B8D}"/>
              </a:ext>
            </a:extLst>
          </p:cNvPr>
          <p:cNvSpPr>
            <a:spLocks noGrp="1"/>
          </p:cNvSpPr>
          <p:nvPr>
            <p:ph idx="1"/>
          </p:nvPr>
        </p:nvSpPr>
        <p:spPr>
          <a:xfrm>
            <a:off x="477078" y="2603500"/>
            <a:ext cx="11317357" cy="3416300"/>
          </a:xfrm>
        </p:spPr>
        <p:txBody>
          <a:bodyPr>
            <a:normAutofit fontScale="92500" lnSpcReduction="10000"/>
          </a:bodyPr>
          <a:lstStyle/>
          <a:p>
            <a:pPr>
              <a:buFont typeface="Wingdings" panose="05000000000000000000" pitchFamily="2" charset="2"/>
              <a:buChar char="v"/>
            </a:pPr>
            <a:r>
              <a:rPr lang="en-TT" dirty="0">
                <a:solidFill>
                  <a:schemeClr val="accent6">
                    <a:lumMod val="50000"/>
                  </a:schemeClr>
                </a:solidFill>
              </a:rPr>
              <a:t>Excess consumption of either too much grain or over-eating of lush, fast-growing summer pasture grasses causes most cases of founder. It can also occur during the winter if the horse consumes too much legume hay.</a:t>
            </a:r>
          </a:p>
          <a:p>
            <a:pPr>
              <a:buFont typeface="Wingdings" panose="05000000000000000000" pitchFamily="2" charset="2"/>
              <a:buChar char="v"/>
            </a:pPr>
            <a:r>
              <a:rPr lang="en-TT" dirty="0">
                <a:solidFill>
                  <a:schemeClr val="accent6">
                    <a:lumMod val="50000"/>
                  </a:schemeClr>
                </a:solidFill>
              </a:rPr>
              <a:t>Another cause of laminitis is the drinking of large amounts of cold water by an over-heated, hard working horse before being cooled down properly.</a:t>
            </a:r>
          </a:p>
          <a:p>
            <a:pPr>
              <a:buFont typeface="Wingdings" panose="05000000000000000000" pitchFamily="2" charset="2"/>
              <a:buChar char="v"/>
            </a:pPr>
            <a:r>
              <a:rPr lang="en-TT" dirty="0">
                <a:solidFill>
                  <a:schemeClr val="accent6">
                    <a:lumMod val="50000"/>
                  </a:schemeClr>
                </a:solidFill>
              </a:rPr>
              <a:t>Laminitis becomes chronic when lameness and pain continue for more than two days. Chronic laminitis can cause permanent damage to the foot when the coffin bone becomes detached from the hoof wall and rotates so that it drops down. In severe case it can penetrate the sole of the foot.</a:t>
            </a:r>
          </a:p>
          <a:p>
            <a:pPr>
              <a:buFont typeface="Wingdings" panose="05000000000000000000" pitchFamily="2" charset="2"/>
              <a:buChar char="v"/>
            </a:pPr>
            <a:r>
              <a:rPr lang="en-TT" dirty="0">
                <a:solidFill>
                  <a:schemeClr val="accent6">
                    <a:lumMod val="50000"/>
                  </a:schemeClr>
                </a:solidFill>
              </a:rPr>
              <a:t>Other complications of laminitis include white line disease, thrush, separations of the hoof at the coronary band or sole, and complete loss of the hoof.</a:t>
            </a:r>
          </a:p>
          <a:p>
            <a:pPr>
              <a:buFont typeface="Wingdings" panose="05000000000000000000" pitchFamily="2" charset="2"/>
              <a:buChar char="v"/>
            </a:pPr>
            <a:r>
              <a:rPr lang="en-TT" dirty="0">
                <a:solidFill>
                  <a:schemeClr val="accent6">
                    <a:lumMod val="50000"/>
                  </a:schemeClr>
                </a:solidFill>
              </a:rPr>
              <a:t>Acute laminitis is a medical emergency and a veterinarian should be called immediately to prevent the possibility of permanent lameness and disability.</a:t>
            </a:r>
          </a:p>
          <a:p>
            <a:endParaRPr lang="en-TT" dirty="0"/>
          </a:p>
        </p:txBody>
      </p:sp>
    </p:spTree>
    <p:extLst>
      <p:ext uri="{BB962C8B-B14F-4D97-AF65-F5344CB8AC3E}">
        <p14:creationId xmlns:p14="http://schemas.microsoft.com/office/powerpoint/2010/main" val="29729591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4E0A7-A5F1-4968-9A9B-1815F0682A27}"/>
              </a:ext>
            </a:extLst>
          </p:cNvPr>
          <p:cNvSpPr>
            <a:spLocks noGrp="1"/>
          </p:cNvSpPr>
          <p:nvPr>
            <p:ph type="title"/>
          </p:nvPr>
        </p:nvSpPr>
        <p:spPr/>
        <p:txBody>
          <a:bodyPr/>
          <a:lstStyle/>
          <a:p>
            <a:pPr algn="ctr"/>
            <a:r>
              <a:rPr lang="en-TT" sz="4800" b="1" dirty="0">
                <a:solidFill>
                  <a:schemeClr val="accent1">
                    <a:lumMod val="60000"/>
                    <a:lumOff val="40000"/>
                  </a:schemeClr>
                </a:solidFill>
                <a:latin typeface="Bradley Hand ITC" panose="03070402050302030203" pitchFamily="66" charset="0"/>
              </a:rPr>
              <a:t>AZOTURIA</a:t>
            </a:r>
          </a:p>
        </p:txBody>
      </p:sp>
      <p:sp>
        <p:nvSpPr>
          <p:cNvPr id="3" name="Content Placeholder 2">
            <a:extLst>
              <a:ext uri="{FF2B5EF4-FFF2-40B4-BE49-F238E27FC236}">
                <a16:creationId xmlns:a16="http://schemas.microsoft.com/office/drawing/2014/main" id="{9A9E6A3B-0BA9-4417-A516-CA2A1B968F8C}"/>
              </a:ext>
            </a:extLst>
          </p:cNvPr>
          <p:cNvSpPr>
            <a:spLocks noGrp="1"/>
          </p:cNvSpPr>
          <p:nvPr>
            <p:ph idx="1"/>
          </p:nvPr>
        </p:nvSpPr>
        <p:spPr>
          <a:xfrm>
            <a:off x="503583" y="2603500"/>
            <a:ext cx="11317355" cy="3784048"/>
          </a:xfrm>
        </p:spPr>
        <p:txBody>
          <a:bodyPr>
            <a:normAutofit fontScale="92500" lnSpcReduction="10000"/>
          </a:bodyPr>
          <a:lstStyle/>
          <a:p>
            <a:pPr>
              <a:buFont typeface="Wingdings" panose="05000000000000000000" pitchFamily="2" charset="2"/>
              <a:buChar char="v"/>
            </a:pPr>
            <a:r>
              <a:rPr lang="en-TT" b="1" dirty="0">
                <a:solidFill>
                  <a:schemeClr val="accent6">
                    <a:lumMod val="50000"/>
                  </a:schemeClr>
                </a:solidFill>
              </a:rPr>
              <a:t>Azoturia or tying-up</a:t>
            </a:r>
            <a:r>
              <a:rPr lang="en-TT" dirty="0">
                <a:solidFill>
                  <a:schemeClr val="accent6">
                    <a:lumMod val="50000"/>
                  </a:schemeClr>
                </a:solidFill>
              </a:rPr>
              <a:t> syndrome are degrees of a condition known as exertional myopathy which occurs when horses that have a heavy workload have a break from activity, but continue to consume a high-carbohydrate diet.</a:t>
            </a:r>
          </a:p>
          <a:p>
            <a:pPr>
              <a:buFont typeface="Wingdings" panose="05000000000000000000" pitchFamily="2" charset="2"/>
              <a:buChar char="v"/>
            </a:pPr>
            <a:r>
              <a:rPr lang="en-TT" dirty="0">
                <a:solidFill>
                  <a:schemeClr val="accent6">
                    <a:lumMod val="50000"/>
                  </a:schemeClr>
                </a:solidFill>
              </a:rPr>
              <a:t>When an accumulation of glycogen builds up in the muscle as a result of lack of activity, lactic acid is released and damages skeletal muscle causing it to release muscle enzymes and myoglobin.</a:t>
            </a:r>
          </a:p>
          <a:p>
            <a:pPr>
              <a:buFont typeface="Wingdings" panose="05000000000000000000" pitchFamily="2" charset="2"/>
              <a:buChar char="v"/>
            </a:pPr>
            <a:r>
              <a:rPr lang="en-TT" dirty="0">
                <a:solidFill>
                  <a:schemeClr val="accent6">
                    <a:lumMod val="50000"/>
                  </a:schemeClr>
                </a:solidFill>
              </a:rPr>
              <a:t>When the myoglobin is excreted in the urine, it blocks the nephrons, causing kidney failure. The resultant lack of kidney function causes the horse to become anxious, sweat profusely and develop a rapid pulse. The major muscles then stiffen causing the horse to stagger and wobble and eventually to collapse.</a:t>
            </a:r>
          </a:p>
          <a:p>
            <a:pPr>
              <a:buFont typeface="Wingdings" panose="05000000000000000000" pitchFamily="2" charset="2"/>
              <a:buChar char="v"/>
            </a:pPr>
            <a:r>
              <a:rPr lang="en-TT" dirty="0">
                <a:solidFill>
                  <a:schemeClr val="accent6">
                    <a:lumMod val="50000"/>
                  </a:schemeClr>
                </a:solidFill>
              </a:rPr>
              <a:t>Upon the first indication of azoturia or tying-up, all activity should stop and the horse should be given absolute rest with no physical movement at all--not even returning to the stall. The horse should be spoken to calmly and covered with a blanket. A veterinarian should be called to provide medical relief to prevent further kidney damage and aid recovery.</a:t>
            </a:r>
          </a:p>
          <a:p>
            <a:endParaRPr lang="en-TT" dirty="0"/>
          </a:p>
        </p:txBody>
      </p:sp>
    </p:spTree>
    <p:extLst>
      <p:ext uri="{BB962C8B-B14F-4D97-AF65-F5344CB8AC3E}">
        <p14:creationId xmlns:p14="http://schemas.microsoft.com/office/powerpoint/2010/main" val="25566146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3915D-92FC-4918-B7D1-5AA4C5683272}"/>
              </a:ext>
            </a:extLst>
          </p:cNvPr>
          <p:cNvSpPr>
            <a:spLocks noGrp="1"/>
          </p:cNvSpPr>
          <p:nvPr>
            <p:ph type="title"/>
          </p:nvPr>
        </p:nvSpPr>
        <p:spPr/>
        <p:txBody>
          <a:bodyPr/>
          <a:lstStyle/>
          <a:p>
            <a:pPr algn="ctr"/>
            <a:r>
              <a:rPr lang="en-TT" sz="4800" b="1" dirty="0">
                <a:solidFill>
                  <a:schemeClr val="accent1">
                    <a:lumMod val="60000"/>
                    <a:lumOff val="40000"/>
                  </a:schemeClr>
                </a:solidFill>
                <a:latin typeface="Bradley Hand ITC" panose="03070402050302030203" pitchFamily="66" charset="0"/>
              </a:rPr>
              <a:t>NUTRITIONAL IMBALANCES</a:t>
            </a:r>
          </a:p>
        </p:txBody>
      </p:sp>
      <p:sp>
        <p:nvSpPr>
          <p:cNvPr id="3" name="Content Placeholder 2">
            <a:extLst>
              <a:ext uri="{FF2B5EF4-FFF2-40B4-BE49-F238E27FC236}">
                <a16:creationId xmlns:a16="http://schemas.microsoft.com/office/drawing/2014/main" id="{51C152D6-E5CE-488E-AC9F-308BCC3789CA}"/>
              </a:ext>
            </a:extLst>
          </p:cNvPr>
          <p:cNvSpPr>
            <a:spLocks noGrp="1"/>
          </p:cNvSpPr>
          <p:nvPr>
            <p:ph idx="1"/>
          </p:nvPr>
        </p:nvSpPr>
        <p:spPr>
          <a:xfrm>
            <a:off x="490330" y="2603500"/>
            <a:ext cx="11317357" cy="3416300"/>
          </a:xfrm>
        </p:spPr>
        <p:txBody>
          <a:bodyPr/>
          <a:lstStyle/>
          <a:p>
            <a:pPr>
              <a:buFont typeface="Wingdings" panose="05000000000000000000" pitchFamily="2" charset="2"/>
              <a:buChar char="v"/>
            </a:pPr>
            <a:r>
              <a:rPr lang="en-TT" b="1" dirty="0">
                <a:solidFill>
                  <a:schemeClr val="accent6">
                    <a:lumMod val="50000"/>
                  </a:schemeClr>
                </a:solidFill>
              </a:rPr>
              <a:t>Nutritional imbalances</a:t>
            </a:r>
            <a:r>
              <a:rPr lang="en-TT" dirty="0">
                <a:solidFill>
                  <a:schemeClr val="accent6">
                    <a:lumMod val="50000"/>
                  </a:schemeClr>
                </a:solidFill>
              </a:rPr>
              <a:t>, especially in growing horses can lead to lameness caused by developmental </a:t>
            </a:r>
            <a:r>
              <a:rPr lang="en-TT" dirty="0" err="1">
                <a:solidFill>
                  <a:schemeClr val="accent6">
                    <a:lumMod val="50000"/>
                  </a:schemeClr>
                </a:solidFill>
              </a:rPr>
              <a:t>orthopedic</a:t>
            </a:r>
            <a:r>
              <a:rPr lang="en-TT" dirty="0">
                <a:solidFill>
                  <a:schemeClr val="accent6">
                    <a:lumMod val="50000"/>
                  </a:schemeClr>
                </a:solidFill>
              </a:rPr>
              <a:t> diseases which include a group of related conditions such as </a:t>
            </a:r>
            <a:r>
              <a:rPr lang="en-TT" dirty="0" err="1">
                <a:solidFill>
                  <a:schemeClr val="accent6">
                    <a:lumMod val="50000"/>
                  </a:schemeClr>
                </a:solidFill>
              </a:rPr>
              <a:t>osteochondrosis</a:t>
            </a:r>
            <a:r>
              <a:rPr lang="en-TT" dirty="0">
                <a:solidFill>
                  <a:schemeClr val="accent6">
                    <a:lumMod val="50000"/>
                  </a:schemeClr>
                </a:solidFill>
              </a:rPr>
              <a:t>, osteochondritis, </a:t>
            </a:r>
            <a:r>
              <a:rPr lang="en-TT" dirty="0" err="1">
                <a:solidFill>
                  <a:schemeClr val="accent6">
                    <a:lumMod val="50000"/>
                  </a:schemeClr>
                </a:solidFill>
              </a:rPr>
              <a:t>dissecans</a:t>
            </a:r>
            <a:r>
              <a:rPr lang="en-TT" dirty="0">
                <a:solidFill>
                  <a:schemeClr val="accent6">
                    <a:lumMod val="50000"/>
                  </a:schemeClr>
                </a:solidFill>
              </a:rPr>
              <a:t>, </a:t>
            </a:r>
            <a:r>
              <a:rPr lang="en-TT" dirty="0" err="1">
                <a:solidFill>
                  <a:schemeClr val="accent6">
                    <a:lumMod val="50000"/>
                  </a:schemeClr>
                </a:solidFill>
              </a:rPr>
              <a:t>physeal</a:t>
            </a:r>
            <a:r>
              <a:rPr lang="en-TT" dirty="0">
                <a:solidFill>
                  <a:schemeClr val="accent6">
                    <a:lumMod val="50000"/>
                  </a:schemeClr>
                </a:solidFill>
              </a:rPr>
              <a:t> dysplasia, and wobbler syndrome among others.</a:t>
            </a:r>
          </a:p>
          <a:p>
            <a:pPr>
              <a:buFont typeface="Wingdings" panose="05000000000000000000" pitchFamily="2" charset="2"/>
              <a:buChar char="v"/>
            </a:pPr>
            <a:r>
              <a:rPr lang="en-TT" dirty="0">
                <a:solidFill>
                  <a:schemeClr val="accent6">
                    <a:lumMod val="50000"/>
                  </a:schemeClr>
                </a:solidFill>
              </a:rPr>
              <a:t>In each case, a breakdown occurs in the mechanism by which cartilage is converted to bone. The resultant abnormal cartilage is prone to fracture, fissure and break into small fragments that can enter the joint causing lameness.</a:t>
            </a:r>
          </a:p>
          <a:p>
            <a:endParaRPr lang="en-TT" dirty="0"/>
          </a:p>
        </p:txBody>
      </p:sp>
    </p:spTree>
    <p:extLst>
      <p:ext uri="{BB962C8B-B14F-4D97-AF65-F5344CB8AC3E}">
        <p14:creationId xmlns:p14="http://schemas.microsoft.com/office/powerpoint/2010/main" val="37633508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7B907-69CE-47AB-BCD0-5830EB2D00EB}"/>
              </a:ext>
            </a:extLst>
          </p:cNvPr>
          <p:cNvSpPr>
            <a:spLocks noGrp="1"/>
          </p:cNvSpPr>
          <p:nvPr>
            <p:ph type="title"/>
          </p:nvPr>
        </p:nvSpPr>
        <p:spPr/>
        <p:txBody>
          <a:bodyPr/>
          <a:lstStyle/>
          <a:p>
            <a:pPr algn="ctr"/>
            <a:r>
              <a:rPr lang="en-TT" sz="4800" b="1" dirty="0">
                <a:solidFill>
                  <a:schemeClr val="accent1">
                    <a:lumMod val="60000"/>
                    <a:lumOff val="40000"/>
                  </a:schemeClr>
                </a:solidFill>
                <a:latin typeface="Bradley Hand ITC" panose="03070402050302030203" pitchFamily="66" charset="0"/>
              </a:rPr>
              <a:t>NUTRITIONAL IMBALANCES</a:t>
            </a:r>
            <a:endParaRPr lang="en-TT" sz="4800" dirty="0"/>
          </a:p>
        </p:txBody>
      </p:sp>
      <p:sp>
        <p:nvSpPr>
          <p:cNvPr id="3" name="Content Placeholder 2">
            <a:extLst>
              <a:ext uri="{FF2B5EF4-FFF2-40B4-BE49-F238E27FC236}">
                <a16:creationId xmlns:a16="http://schemas.microsoft.com/office/drawing/2014/main" id="{718A0D68-D13F-4A4A-9308-9C167DACF5F5}"/>
              </a:ext>
            </a:extLst>
          </p:cNvPr>
          <p:cNvSpPr>
            <a:spLocks noGrp="1"/>
          </p:cNvSpPr>
          <p:nvPr>
            <p:ph idx="1"/>
          </p:nvPr>
        </p:nvSpPr>
        <p:spPr>
          <a:xfrm>
            <a:off x="450574" y="2603500"/>
            <a:ext cx="11317356" cy="3416300"/>
          </a:xfrm>
        </p:spPr>
        <p:txBody>
          <a:bodyPr>
            <a:normAutofit lnSpcReduction="10000"/>
          </a:bodyPr>
          <a:lstStyle/>
          <a:p>
            <a:pPr>
              <a:buFont typeface="Wingdings" panose="05000000000000000000" pitchFamily="2" charset="2"/>
              <a:buChar char="v"/>
            </a:pPr>
            <a:r>
              <a:rPr lang="en-TT" dirty="0">
                <a:solidFill>
                  <a:schemeClr val="accent6">
                    <a:lumMod val="50000"/>
                  </a:schemeClr>
                </a:solidFill>
              </a:rPr>
              <a:t>Although some horses appear to have a genetic predisposition for developing DOD, external factors include a too-high energy diet accompanied by insufficient calcium or phosphorus in the diet resulting in inadequate mineralization of bone. Also, a deficiency of microminerals such as copper and zinc, can result in defective cartilage formation.</a:t>
            </a:r>
          </a:p>
          <a:p>
            <a:pPr>
              <a:buFont typeface="Wingdings" panose="05000000000000000000" pitchFamily="2" charset="2"/>
              <a:buChar char="v"/>
            </a:pPr>
            <a:r>
              <a:rPr lang="en-TT" dirty="0">
                <a:solidFill>
                  <a:schemeClr val="accent6">
                    <a:lumMod val="50000"/>
                  </a:schemeClr>
                </a:solidFill>
              </a:rPr>
              <a:t>Generally, research shows that the most common feeding practices responsible for nutritional imbalances leading to lameness include:</a:t>
            </a:r>
          </a:p>
          <a:p>
            <a:pPr>
              <a:buFont typeface="Wingdings" panose="05000000000000000000" pitchFamily="2" charset="2"/>
              <a:buChar char="Ø"/>
            </a:pPr>
            <a:r>
              <a:rPr lang="en-TT" dirty="0">
                <a:solidFill>
                  <a:schemeClr val="accent6">
                    <a:lumMod val="50000"/>
                  </a:schemeClr>
                </a:solidFill>
              </a:rPr>
              <a:t>	Feeding too much grain</a:t>
            </a:r>
          </a:p>
          <a:p>
            <a:pPr>
              <a:buFont typeface="Wingdings" panose="05000000000000000000" pitchFamily="2" charset="2"/>
              <a:buChar char="Ø"/>
            </a:pPr>
            <a:r>
              <a:rPr lang="en-TT" dirty="0">
                <a:solidFill>
                  <a:schemeClr val="accent6">
                    <a:lumMod val="50000"/>
                  </a:schemeClr>
                </a:solidFill>
              </a:rPr>
              <a:t>	Feeding alfalfa hay without adding phosphorus to the ration</a:t>
            </a:r>
          </a:p>
          <a:p>
            <a:pPr>
              <a:buFont typeface="Wingdings" panose="05000000000000000000" pitchFamily="2" charset="2"/>
              <a:buChar char="Ø"/>
            </a:pPr>
            <a:r>
              <a:rPr lang="en-TT" dirty="0">
                <a:solidFill>
                  <a:schemeClr val="accent6">
                    <a:lumMod val="50000"/>
                  </a:schemeClr>
                </a:solidFill>
              </a:rPr>
              <a:t>	Feeding a grass hay and grain mix inadequate in calcium, phosphorus, and protein.</a:t>
            </a:r>
          </a:p>
          <a:p>
            <a:pPr>
              <a:buFont typeface="Wingdings" panose="05000000000000000000" pitchFamily="2" charset="2"/>
              <a:buChar char="Ø"/>
            </a:pPr>
            <a:r>
              <a:rPr lang="en-TT" dirty="0">
                <a:solidFill>
                  <a:schemeClr val="accent6">
                    <a:lumMod val="50000"/>
                  </a:schemeClr>
                </a:solidFill>
              </a:rPr>
              <a:t>	Adding excess vitamins and minerals to the ration</a:t>
            </a:r>
          </a:p>
          <a:p>
            <a:endParaRPr lang="en-TT" dirty="0"/>
          </a:p>
        </p:txBody>
      </p:sp>
    </p:spTree>
    <p:extLst>
      <p:ext uri="{BB962C8B-B14F-4D97-AF65-F5344CB8AC3E}">
        <p14:creationId xmlns:p14="http://schemas.microsoft.com/office/powerpoint/2010/main" val="39137692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13F30-A546-4CFE-9232-3DDB94F3D5C7}"/>
              </a:ext>
            </a:extLst>
          </p:cNvPr>
          <p:cNvSpPr>
            <a:spLocks noGrp="1"/>
          </p:cNvSpPr>
          <p:nvPr>
            <p:ph type="ctrTitle"/>
          </p:nvPr>
        </p:nvSpPr>
        <p:spPr>
          <a:xfrm>
            <a:off x="1154955" y="1225090"/>
            <a:ext cx="10029880" cy="2677648"/>
          </a:xfrm>
        </p:spPr>
        <p:txBody>
          <a:bodyPr anchor="ctr"/>
          <a:lstStyle/>
          <a:p>
            <a:pPr algn="ctr"/>
            <a:r>
              <a:rPr lang="en-TT" sz="6600" b="1" dirty="0">
                <a:solidFill>
                  <a:schemeClr val="accent6">
                    <a:lumMod val="60000"/>
                    <a:lumOff val="40000"/>
                  </a:schemeClr>
                </a:solidFill>
                <a:latin typeface="Bradley Hand ITC" panose="03070402050302030203" pitchFamily="66" charset="0"/>
              </a:rPr>
              <a:t>LIMB DEFORMITIES</a:t>
            </a:r>
          </a:p>
        </p:txBody>
      </p:sp>
      <p:sp>
        <p:nvSpPr>
          <p:cNvPr id="3" name="Subtitle 2">
            <a:extLst>
              <a:ext uri="{FF2B5EF4-FFF2-40B4-BE49-F238E27FC236}">
                <a16:creationId xmlns:a16="http://schemas.microsoft.com/office/drawing/2014/main" id="{9DA22712-7574-442A-9412-B22540F4341D}"/>
              </a:ext>
            </a:extLst>
          </p:cNvPr>
          <p:cNvSpPr>
            <a:spLocks noGrp="1"/>
          </p:cNvSpPr>
          <p:nvPr>
            <p:ph type="subTitle" idx="1"/>
          </p:nvPr>
        </p:nvSpPr>
        <p:spPr>
          <a:xfrm>
            <a:off x="1154955" y="4326806"/>
            <a:ext cx="10029880" cy="861420"/>
          </a:xfrm>
        </p:spPr>
        <p:txBody>
          <a:bodyPr>
            <a:normAutofit/>
          </a:bodyPr>
          <a:lstStyle/>
          <a:p>
            <a:pPr algn="ctr"/>
            <a:r>
              <a:rPr lang="en-TT" sz="2400" dirty="0">
                <a:latin typeface="Forte" panose="03060902040502070203" pitchFamily="66" charset="0"/>
              </a:rPr>
              <a:t>CONGENITAL LIMB DEFORMITIES, FLEXURAL LIMB DEFORMITIES</a:t>
            </a:r>
          </a:p>
        </p:txBody>
      </p:sp>
    </p:spTree>
    <p:extLst>
      <p:ext uri="{BB962C8B-B14F-4D97-AF65-F5344CB8AC3E}">
        <p14:creationId xmlns:p14="http://schemas.microsoft.com/office/powerpoint/2010/main" val="14897923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519CB-5CFF-43D5-A8B7-8F5120976FF1}"/>
              </a:ext>
            </a:extLst>
          </p:cNvPr>
          <p:cNvSpPr>
            <a:spLocks noGrp="1"/>
          </p:cNvSpPr>
          <p:nvPr>
            <p:ph type="title"/>
          </p:nvPr>
        </p:nvSpPr>
        <p:spPr/>
        <p:txBody>
          <a:bodyPr/>
          <a:lstStyle/>
          <a:p>
            <a:pPr algn="ctr"/>
            <a:r>
              <a:rPr lang="en-TT" sz="4000" b="1" dirty="0">
                <a:solidFill>
                  <a:schemeClr val="accent1">
                    <a:lumMod val="60000"/>
                    <a:lumOff val="40000"/>
                  </a:schemeClr>
                </a:solidFill>
                <a:latin typeface="Bradley Hand ITC" panose="03070402050302030203" pitchFamily="66" charset="0"/>
              </a:rPr>
              <a:t>CONGENTIAL LIMB DEFORMITIES</a:t>
            </a:r>
          </a:p>
        </p:txBody>
      </p:sp>
      <p:sp>
        <p:nvSpPr>
          <p:cNvPr id="3" name="Content Placeholder 2">
            <a:extLst>
              <a:ext uri="{FF2B5EF4-FFF2-40B4-BE49-F238E27FC236}">
                <a16:creationId xmlns:a16="http://schemas.microsoft.com/office/drawing/2014/main" id="{F84C76A7-ED5E-4D21-9CF1-D6A52A390104}"/>
              </a:ext>
            </a:extLst>
          </p:cNvPr>
          <p:cNvSpPr>
            <a:spLocks noGrp="1"/>
          </p:cNvSpPr>
          <p:nvPr>
            <p:ph idx="1"/>
          </p:nvPr>
        </p:nvSpPr>
        <p:spPr>
          <a:xfrm>
            <a:off x="424070" y="2603500"/>
            <a:ext cx="11383617" cy="3416300"/>
          </a:xfrm>
        </p:spPr>
        <p:txBody>
          <a:bodyPr>
            <a:normAutofit fontScale="92500"/>
          </a:bodyPr>
          <a:lstStyle/>
          <a:p>
            <a:pPr>
              <a:buFont typeface="Wingdings" panose="05000000000000000000" pitchFamily="2" charset="2"/>
              <a:buChar char="v"/>
            </a:pPr>
            <a:r>
              <a:rPr lang="en-TT" b="1" dirty="0">
                <a:solidFill>
                  <a:schemeClr val="accent6">
                    <a:lumMod val="50000"/>
                  </a:schemeClr>
                </a:solidFill>
              </a:rPr>
              <a:t>Congenital limb deformities</a:t>
            </a:r>
            <a:r>
              <a:rPr lang="en-TT" dirty="0">
                <a:solidFill>
                  <a:schemeClr val="accent6">
                    <a:lumMod val="50000"/>
                  </a:schemeClr>
                </a:solidFill>
              </a:rPr>
              <a:t> are caused by abnormal limb positions in the uterus, nutritional imbalances in the mare, neonatal hypothyroidism or unequal growth between two sides of a long bone.</a:t>
            </a:r>
          </a:p>
          <a:p>
            <a:pPr>
              <a:buFont typeface="Wingdings" panose="05000000000000000000" pitchFamily="2" charset="2"/>
              <a:buChar char="v"/>
            </a:pPr>
            <a:r>
              <a:rPr lang="en-TT" dirty="0">
                <a:solidFill>
                  <a:schemeClr val="accent6">
                    <a:lumMod val="50000"/>
                  </a:schemeClr>
                </a:solidFill>
              </a:rPr>
              <a:t>Many normal foals have some degree of limb crookedness that straightens out by the time they become yearlings. Others need veterinarian treatment to correct the problem.</a:t>
            </a:r>
          </a:p>
          <a:p>
            <a:pPr>
              <a:buFont typeface="Wingdings" panose="05000000000000000000" pitchFamily="2" charset="2"/>
              <a:buChar char="v"/>
            </a:pPr>
            <a:r>
              <a:rPr lang="en-TT" dirty="0">
                <a:solidFill>
                  <a:schemeClr val="accent6">
                    <a:lumMod val="50000"/>
                  </a:schemeClr>
                </a:solidFill>
              </a:rPr>
              <a:t>Angular limb deformities include knock-knees, bow-legs, bucked or sprung knees, calf knees, benched or popped knees. Early recognition and treatment are important to prevent permanent damage.</a:t>
            </a:r>
          </a:p>
          <a:p>
            <a:pPr>
              <a:buFont typeface="Wingdings" panose="05000000000000000000" pitchFamily="2" charset="2"/>
              <a:buChar char="v"/>
            </a:pPr>
            <a:r>
              <a:rPr lang="en-TT" dirty="0">
                <a:solidFill>
                  <a:schemeClr val="accent6">
                    <a:lumMod val="50000"/>
                  </a:schemeClr>
                </a:solidFill>
              </a:rPr>
              <a:t>Treatment is usually based on x-rays and physical examination. Sometimes stall rest and therapeutic exercise are enough to correct the problem. Other cases may require splints, casts, braces or surgery. Treatment before three months of age works best in the prevention of future problems.</a:t>
            </a:r>
          </a:p>
          <a:p>
            <a:endParaRPr lang="en-TT" dirty="0"/>
          </a:p>
        </p:txBody>
      </p:sp>
    </p:spTree>
    <p:extLst>
      <p:ext uri="{BB962C8B-B14F-4D97-AF65-F5344CB8AC3E}">
        <p14:creationId xmlns:p14="http://schemas.microsoft.com/office/powerpoint/2010/main" val="28996508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35ABD-0696-411A-8F31-2CFEE1CC168E}"/>
              </a:ext>
            </a:extLst>
          </p:cNvPr>
          <p:cNvSpPr>
            <a:spLocks noGrp="1"/>
          </p:cNvSpPr>
          <p:nvPr>
            <p:ph type="title"/>
          </p:nvPr>
        </p:nvSpPr>
        <p:spPr/>
        <p:txBody>
          <a:bodyPr/>
          <a:lstStyle/>
          <a:p>
            <a:pPr algn="ctr"/>
            <a:r>
              <a:rPr lang="en-TT" sz="4400" b="1" dirty="0">
                <a:solidFill>
                  <a:schemeClr val="accent1">
                    <a:lumMod val="60000"/>
                    <a:lumOff val="40000"/>
                  </a:schemeClr>
                </a:solidFill>
                <a:latin typeface="Bradley Hand ITC" panose="03070402050302030203" pitchFamily="66" charset="0"/>
              </a:rPr>
              <a:t>FLEXURAL LIMB DEFORMITIES</a:t>
            </a:r>
          </a:p>
        </p:txBody>
      </p:sp>
      <p:sp>
        <p:nvSpPr>
          <p:cNvPr id="3" name="Content Placeholder 2">
            <a:extLst>
              <a:ext uri="{FF2B5EF4-FFF2-40B4-BE49-F238E27FC236}">
                <a16:creationId xmlns:a16="http://schemas.microsoft.com/office/drawing/2014/main" id="{C643D49F-9DD2-447D-AE7E-8FE258D370C4}"/>
              </a:ext>
            </a:extLst>
          </p:cNvPr>
          <p:cNvSpPr>
            <a:spLocks noGrp="1"/>
          </p:cNvSpPr>
          <p:nvPr>
            <p:ph idx="1"/>
          </p:nvPr>
        </p:nvSpPr>
        <p:spPr>
          <a:xfrm>
            <a:off x="450574" y="2603500"/>
            <a:ext cx="11290852" cy="3416300"/>
          </a:xfrm>
        </p:spPr>
        <p:txBody>
          <a:bodyPr/>
          <a:lstStyle/>
          <a:p>
            <a:pPr>
              <a:buFont typeface="Wingdings" panose="05000000000000000000" pitchFamily="2" charset="2"/>
              <a:buChar char="v"/>
            </a:pPr>
            <a:r>
              <a:rPr lang="en-TT" b="1" dirty="0">
                <a:solidFill>
                  <a:schemeClr val="accent6">
                    <a:lumMod val="50000"/>
                  </a:schemeClr>
                </a:solidFill>
              </a:rPr>
              <a:t>Flexural limb deformities</a:t>
            </a:r>
            <a:r>
              <a:rPr lang="en-TT" dirty="0">
                <a:solidFill>
                  <a:schemeClr val="accent6">
                    <a:lumMod val="50000"/>
                  </a:schemeClr>
                </a:solidFill>
              </a:rPr>
              <a:t> tend to affect young horses from birth to 18 months of age. They occur most often in the fetlock joint, coffin joint and knee joint and involves a shortening of either the deep, the superficial, or both digital flexor tendons.</a:t>
            </a:r>
          </a:p>
          <a:p>
            <a:pPr>
              <a:buFont typeface="Wingdings" panose="05000000000000000000" pitchFamily="2" charset="2"/>
              <a:buChar char="v"/>
            </a:pPr>
            <a:r>
              <a:rPr lang="en-TT" dirty="0">
                <a:solidFill>
                  <a:schemeClr val="accent6">
                    <a:lumMod val="50000"/>
                  </a:schemeClr>
                </a:solidFill>
              </a:rPr>
              <a:t>The cause is unknown, but one theory is that rapid growth of long bones is not matched by the growth of the tendons, causing the joint to be pulled into flexion.</a:t>
            </a:r>
          </a:p>
          <a:p>
            <a:pPr>
              <a:buFont typeface="Wingdings" panose="05000000000000000000" pitchFamily="2" charset="2"/>
              <a:buChar char="v"/>
            </a:pPr>
            <a:r>
              <a:rPr lang="en-TT" dirty="0">
                <a:solidFill>
                  <a:schemeClr val="accent6">
                    <a:lumMod val="50000"/>
                  </a:schemeClr>
                </a:solidFill>
              </a:rPr>
              <a:t>Trauma or a developmental </a:t>
            </a:r>
            <a:r>
              <a:rPr lang="en-TT" dirty="0" err="1">
                <a:solidFill>
                  <a:schemeClr val="accent6">
                    <a:lumMod val="50000"/>
                  </a:schemeClr>
                </a:solidFill>
              </a:rPr>
              <a:t>orthopedic</a:t>
            </a:r>
            <a:r>
              <a:rPr lang="en-TT" dirty="0">
                <a:solidFill>
                  <a:schemeClr val="accent6">
                    <a:lumMod val="50000"/>
                  </a:schemeClr>
                </a:solidFill>
              </a:rPr>
              <a:t> disease such as </a:t>
            </a:r>
            <a:r>
              <a:rPr lang="en-TT" dirty="0" err="1">
                <a:solidFill>
                  <a:schemeClr val="accent6">
                    <a:lumMod val="50000"/>
                  </a:schemeClr>
                </a:solidFill>
              </a:rPr>
              <a:t>osteochondrosis</a:t>
            </a:r>
            <a:r>
              <a:rPr lang="en-TT" dirty="0">
                <a:solidFill>
                  <a:schemeClr val="accent6">
                    <a:lumMod val="50000"/>
                  </a:schemeClr>
                </a:solidFill>
              </a:rPr>
              <a:t> have also been implicated in flexural limb deformities, and in most cases evidence is found that nutritional excesses and imbalances are also involved.</a:t>
            </a:r>
          </a:p>
          <a:p>
            <a:endParaRPr lang="en-TT" dirty="0"/>
          </a:p>
        </p:txBody>
      </p:sp>
    </p:spTree>
    <p:extLst>
      <p:ext uri="{BB962C8B-B14F-4D97-AF65-F5344CB8AC3E}">
        <p14:creationId xmlns:p14="http://schemas.microsoft.com/office/powerpoint/2010/main" val="35508410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89111-6434-4B3F-B656-12CD8F7D8AF7}"/>
              </a:ext>
            </a:extLst>
          </p:cNvPr>
          <p:cNvSpPr>
            <a:spLocks noGrp="1"/>
          </p:cNvSpPr>
          <p:nvPr>
            <p:ph type="title"/>
          </p:nvPr>
        </p:nvSpPr>
        <p:spPr/>
        <p:txBody>
          <a:bodyPr/>
          <a:lstStyle/>
          <a:p>
            <a:pPr algn="ctr"/>
            <a:r>
              <a:rPr lang="en-TT" sz="4400" b="1" dirty="0">
                <a:solidFill>
                  <a:schemeClr val="accent1">
                    <a:lumMod val="60000"/>
                    <a:lumOff val="40000"/>
                  </a:schemeClr>
                </a:solidFill>
                <a:latin typeface="Bradley Hand ITC" panose="03070402050302030203" pitchFamily="66" charset="0"/>
              </a:rPr>
              <a:t>FLEXURAL LIMB DEFORMITIES</a:t>
            </a:r>
            <a:endParaRPr lang="en-TT" sz="4400" dirty="0"/>
          </a:p>
        </p:txBody>
      </p:sp>
      <p:sp>
        <p:nvSpPr>
          <p:cNvPr id="3" name="Content Placeholder 2">
            <a:extLst>
              <a:ext uri="{FF2B5EF4-FFF2-40B4-BE49-F238E27FC236}">
                <a16:creationId xmlns:a16="http://schemas.microsoft.com/office/drawing/2014/main" id="{06C40614-F1A4-455E-9159-F49690128033}"/>
              </a:ext>
            </a:extLst>
          </p:cNvPr>
          <p:cNvSpPr>
            <a:spLocks noGrp="1"/>
          </p:cNvSpPr>
          <p:nvPr>
            <p:ph idx="1"/>
          </p:nvPr>
        </p:nvSpPr>
        <p:spPr>
          <a:xfrm>
            <a:off x="463826" y="2603500"/>
            <a:ext cx="11251096" cy="3416300"/>
          </a:xfrm>
        </p:spPr>
        <p:txBody>
          <a:bodyPr/>
          <a:lstStyle/>
          <a:p>
            <a:pPr>
              <a:buFont typeface="Wingdings" panose="05000000000000000000" pitchFamily="2" charset="2"/>
              <a:buChar char="v"/>
            </a:pPr>
            <a:r>
              <a:rPr lang="en-TT" dirty="0">
                <a:solidFill>
                  <a:schemeClr val="accent6">
                    <a:lumMod val="50000"/>
                  </a:schemeClr>
                </a:solidFill>
              </a:rPr>
              <a:t>In young foals, simply walking or exercising the foal several times a day will help stretch the tendon. Energy intake should be reduced and the ration carefully balanced. Trimming the heel helps to stretch and lengthen the tendon also.</a:t>
            </a:r>
          </a:p>
          <a:p>
            <a:pPr>
              <a:buFont typeface="Wingdings" panose="05000000000000000000" pitchFamily="2" charset="2"/>
              <a:buChar char="v"/>
            </a:pPr>
            <a:r>
              <a:rPr lang="en-TT" dirty="0">
                <a:solidFill>
                  <a:schemeClr val="accent6">
                    <a:lumMod val="50000"/>
                  </a:schemeClr>
                </a:solidFill>
              </a:rPr>
              <a:t>When the deformity is severe or progressing in spite of treatment, surgery is advised to divide the inferior check ligament thereby allowing the flexor tendon to lengthen. In some cases ligaments may be cut in advanced cases. In all cases, a veterinarian should be involved in diagnosing and treating the problem.</a:t>
            </a:r>
          </a:p>
          <a:p>
            <a:endParaRPr lang="en-TT" dirty="0"/>
          </a:p>
        </p:txBody>
      </p:sp>
    </p:spTree>
    <p:extLst>
      <p:ext uri="{BB962C8B-B14F-4D97-AF65-F5344CB8AC3E}">
        <p14:creationId xmlns:p14="http://schemas.microsoft.com/office/powerpoint/2010/main" val="4019893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6BFE5-35FC-4283-B07D-BB14CE19B4CD}"/>
              </a:ext>
            </a:extLst>
          </p:cNvPr>
          <p:cNvSpPr>
            <a:spLocks noGrp="1"/>
          </p:cNvSpPr>
          <p:nvPr>
            <p:ph type="title"/>
          </p:nvPr>
        </p:nvSpPr>
        <p:spPr/>
        <p:txBody>
          <a:bodyPr/>
          <a:lstStyle/>
          <a:p>
            <a:pPr algn="ctr"/>
            <a:r>
              <a:rPr lang="en-TT" sz="5400" b="1" dirty="0">
                <a:solidFill>
                  <a:schemeClr val="accent1">
                    <a:lumMod val="60000"/>
                    <a:lumOff val="40000"/>
                  </a:schemeClr>
                </a:solidFill>
                <a:latin typeface="Bradley Hand ITC" panose="03070402050302030203" pitchFamily="66" charset="0"/>
              </a:rPr>
              <a:t>SPRAINS AND STRAINS</a:t>
            </a:r>
          </a:p>
        </p:txBody>
      </p:sp>
      <p:sp>
        <p:nvSpPr>
          <p:cNvPr id="3" name="Content Placeholder 2">
            <a:extLst>
              <a:ext uri="{FF2B5EF4-FFF2-40B4-BE49-F238E27FC236}">
                <a16:creationId xmlns:a16="http://schemas.microsoft.com/office/drawing/2014/main" id="{DAF7EC77-8032-4E17-9B5B-0962AE2AD706}"/>
              </a:ext>
            </a:extLst>
          </p:cNvPr>
          <p:cNvSpPr>
            <a:spLocks noGrp="1"/>
          </p:cNvSpPr>
          <p:nvPr>
            <p:ph idx="1"/>
          </p:nvPr>
        </p:nvSpPr>
        <p:spPr>
          <a:xfrm>
            <a:off x="500064" y="2603500"/>
            <a:ext cx="11201400" cy="3416300"/>
          </a:xfrm>
        </p:spPr>
        <p:txBody>
          <a:bodyPr/>
          <a:lstStyle/>
          <a:p>
            <a:pPr>
              <a:buFont typeface="Wingdings" panose="05000000000000000000" pitchFamily="2" charset="2"/>
              <a:buChar char="v"/>
            </a:pPr>
            <a:r>
              <a:rPr lang="en-TT" dirty="0">
                <a:solidFill>
                  <a:schemeClr val="accent6">
                    <a:lumMod val="50000"/>
                  </a:schemeClr>
                </a:solidFill>
              </a:rPr>
              <a:t>A sprain occurs when a sudden or severe twisting of a joint results in tearing or stretching of ligaments. </a:t>
            </a:r>
          </a:p>
          <a:p>
            <a:pPr>
              <a:buFont typeface="Wingdings" panose="05000000000000000000" pitchFamily="2" charset="2"/>
              <a:buChar char="v"/>
            </a:pPr>
            <a:r>
              <a:rPr lang="en-TT" dirty="0">
                <a:solidFill>
                  <a:schemeClr val="accent6">
                    <a:lumMod val="50000"/>
                  </a:schemeClr>
                </a:solidFill>
              </a:rPr>
              <a:t>A strain is usually less severe than a sprain and is the result of overstretching of ligaments or tendons through excessive use or improper movement.</a:t>
            </a:r>
          </a:p>
          <a:p>
            <a:pPr>
              <a:buFont typeface="Wingdings" panose="05000000000000000000" pitchFamily="2" charset="2"/>
              <a:buChar char="v"/>
            </a:pPr>
            <a:r>
              <a:rPr lang="en-TT" dirty="0">
                <a:solidFill>
                  <a:schemeClr val="accent6">
                    <a:lumMod val="50000"/>
                  </a:schemeClr>
                </a:solidFill>
              </a:rPr>
              <a:t>The most common damages are to the tendons and ligaments that run from the knee down to the foot including the superficial digital flexor tendon, the deep digital flexor tendon and the accessory and suspensory ligaments.</a:t>
            </a:r>
          </a:p>
          <a:p>
            <a:pPr>
              <a:buFont typeface="Wingdings" panose="05000000000000000000" pitchFamily="2" charset="2"/>
              <a:buChar char="v"/>
            </a:pPr>
            <a:r>
              <a:rPr lang="en-TT" dirty="0">
                <a:solidFill>
                  <a:schemeClr val="accent6">
                    <a:lumMod val="50000"/>
                  </a:schemeClr>
                </a:solidFill>
              </a:rPr>
              <a:t>The problem is most prevalent in hunters and jumpers, and horses with a swayed back are most commonly affected. Hind-quarter lameness and great sensitivity to pressure creating pain in the back are signs of overlapping or damaged spinous processes.</a:t>
            </a:r>
          </a:p>
        </p:txBody>
      </p:sp>
    </p:spTree>
    <p:extLst>
      <p:ext uri="{BB962C8B-B14F-4D97-AF65-F5344CB8AC3E}">
        <p14:creationId xmlns:p14="http://schemas.microsoft.com/office/powerpoint/2010/main" val="3660748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9F01889-5FF3-4E82-8680-526AD2BD8B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7963" y="1167619"/>
            <a:ext cx="11479237" cy="5611428"/>
          </a:xfrm>
          <a:prstGeom prst="rect">
            <a:avLst/>
          </a:prstGeom>
        </p:spPr>
      </p:pic>
    </p:spTree>
    <p:extLst>
      <p:ext uri="{BB962C8B-B14F-4D97-AF65-F5344CB8AC3E}">
        <p14:creationId xmlns:p14="http://schemas.microsoft.com/office/powerpoint/2010/main" val="4159797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36183-6D9B-4EE2-852F-07A809A5B99D}"/>
              </a:ext>
            </a:extLst>
          </p:cNvPr>
          <p:cNvSpPr>
            <a:spLocks noGrp="1"/>
          </p:cNvSpPr>
          <p:nvPr>
            <p:ph type="title"/>
          </p:nvPr>
        </p:nvSpPr>
        <p:spPr/>
        <p:txBody>
          <a:bodyPr/>
          <a:lstStyle/>
          <a:p>
            <a:pPr algn="ctr"/>
            <a:r>
              <a:rPr lang="en-TT" sz="6600" b="1" dirty="0">
                <a:solidFill>
                  <a:schemeClr val="accent1">
                    <a:lumMod val="60000"/>
                    <a:lumOff val="40000"/>
                  </a:schemeClr>
                </a:solidFill>
                <a:latin typeface="Bradley Hand ITC" panose="03070402050302030203" pitchFamily="66" charset="0"/>
              </a:rPr>
              <a:t>FRACTURES</a:t>
            </a:r>
          </a:p>
        </p:txBody>
      </p:sp>
      <p:sp>
        <p:nvSpPr>
          <p:cNvPr id="3" name="Content Placeholder 2">
            <a:extLst>
              <a:ext uri="{FF2B5EF4-FFF2-40B4-BE49-F238E27FC236}">
                <a16:creationId xmlns:a16="http://schemas.microsoft.com/office/drawing/2014/main" id="{CBFE252B-AEF5-4F3B-9936-CF78B0ABDDE0}"/>
              </a:ext>
            </a:extLst>
          </p:cNvPr>
          <p:cNvSpPr>
            <a:spLocks noGrp="1"/>
          </p:cNvSpPr>
          <p:nvPr>
            <p:ph idx="1"/>
          </p:nvPr>
        </p:nvSpPr>
        <p:spPr>
          <a:xfrm>
            <a:off x="500063" y="2603500"/>
            <a:ext cx="11244261" cy="3854450"/>
          </a:xfrm>
        </p:spPr>
        <p:txBody>
          <a:bodyPr>
            <a:normAutofit fontScale="92500"/>
          </a:bodyPr>
          <a:lstStyle/>
          <a:p>
            <a:pPr>
              <a:buFont typeface="Wingdings" panose="05000000000000000000" pitchFamily="2" charset="2"/>
              <a:buChar char="v"/>
            </a:pPr>
            <a:r>
              <a:rPr lang="en-TT" dirty="0">
                <a:solidFill>
                  <a:schemeClr val="accent6">
                    <a:lumMod val="50000"/>
                  </a:schemeClr>
                </a:solidFill>
              </a:rPr>
              <a:t>Fractures are another form of injury that are usually immediately recognizable, although in cases of some hairline and stress fractures especially those to the cannon bone and chip fractures involving the joints below the elbow and stifle or in the bones of the foot are not immediately obvious on visual inspection.</a:t>
            </a:r>
          </a:p>
          <a:p>
            <a:pPr>
              <a:buFont typeface="Wingdings" panose="05000000000000000000" pitchFamily="2" charset="2"/>
              <a:buChar char="v"/>
            </a:pPr>
            <a:r>
              <a:rPr lang="en-TT" dirty="0">
                <a:solidFill>
                  <a:schemeClr val="accent6">
                    <a:lumMod val="50000"/>
                  </a:schemeClr>
                </a:solidFill>
              </a:rPr>
              <a:t>Fractures are caused by accidents such as falls, being kicked by another horse, stepping into a hole. Horses are also subject to compression fractures or fractures caused by high torque forces on a limb.</a:t>
            </a:r>
          </a:p>
          <a:p>
            <a:pPr>
              <a:buFont typeface="Wingdings" panose="05000000000000000000" pitchFamily="2" charset="2"/>
              <a:buChar char="v"/>
            </a:pPr>
            <a:r>
              <a:rPr lang="en-TT" dirty="0">
                <a:solidFill>
                  <a:schemeClr val="accent6">
                    <a:lumMod val="50000"/>
                  </a:schemeClr>
                </a:solidFill>
              </a:rPr>
              <a:t>Bone fractures are usually classified as open or closed. An open fracture breaks through the skin and is readily observable. A closed fracture such as a simple fracture or a chip fracture is usually contained within the limb and becomes observable only when lameness, pain, swelling, or fever occurs.</a:t>
            </a:r>
          </a:p>
          <a:p>
            <a:pPr>
              <a:buFont typeface="Wingdings" panose="05000000000000000000" pitchFamily="2" charset="2"/>
              <a:buChar char="v"/>
            </a:pPr>
            <a:r>
              <a:rPr lang="en-TT" dirty="0">
                <a:solidFill>
                  <a:schemeClr val="accent6">
                    <a:lumMod val="50000"/>
                  </a:schemeClr>
                </a:solidFill>
              </a:rPr>
              <a:t>At one time, a diagnosis of a fracture meant either retirement or a death sentence for the horse. However, </a:t>
            </a:r>
            <a:r>
              <a:rPr lang="en-TT" dirty="0" err="1">
                <a:solidFill>
                  <a:schemeClr val="accent6">
                    <a:lumMod val="50000"/>
                  </a:schemeClr>
                </a:solidFill>
              </a:rPr>
              <a:t>orthopedic</a:t>
            </a:r>
            <a:r>
              <a:rPr lang="en-TT" dirty="0">
                <a:solidFill>
                  <a:schemeClr val="accent6">
                    <a:lumMod val="50000"/>
                  </a:schemeClr>
                </a:solidFill>
              </a:rPr>
              <a:t> techniques have advanced greatly and many fractures no longer carry a grim prognosis</a:t>
            </a:r>
          </a:p>
        </p:txBody>
      </p:sp>
    </p:spTree>
    <p:extLst>
      <p:ext uri="{BB962C8B-B14F-4D97-AF65-F5344CB8AC3E}">
        <p14:creationId xmlns:p14="http://schemas.microsoft.com/office/powerpoint/2010/main" val="2452839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8AC89-6A26-4BA3-8F0A-D488CE32E67A}"/>
              </a:ext>
            </a:extLst>
          </p:cNvPr>
          <p:cNvSpPr>
            <a:spLocks noGrp="1"/>
          </p:cNvSpPr>
          <p:nvPr>
            <p:ph type="title"/>
          </p:nvPr>
        </p:nvSpPr>
        <p:spPr/>
        <p:txBody>
          <a:bodyPr/>
          <a:lstStyle/>
          <a:p>
            <a:pPr algn="ctr"/>
            <a:r>
              <a:rPr lang="en-TT" sz="4400" b="1" dirty="0">
                <a:solidFill>
                  <a:schemeClr val="accent1">
                    <a:lumMod val="60000"/>
                    <a:lumOff val="40000"/>
                  </a:schemeClr>
                </a:solidFill>
                <a:latin typeface="Bradley Hand ITC" panose="03070402050302030203" pitchFamily="66" charset="0"/>
              </a:rPr>
              <a:t>MUSCULOSKELETAL INJURIES</a:t>
            </a:r>
          </a:p>
        </p:txBody>
      </p:sp>
      <p:sp>
        <p:nvSpPr>
          <p:cNvPr id="3" name="Content Placeholder 2">
            <a:extLst>
              <a:ext uri="{FF2B5EF4-FFF2-40B4-BE49-F238E27FC236}">
                <a16:creationId xmlns:a16="http://schemas.microsoft.com/office/drawing/2014/main" id="{FF1675B4-BE90-41EB-A26F-BB2FF4077F8F}"/>
              </a:ext>
            </a:extLst>
          </p:cNvPr>
          <p:cNvSpPr>
            <a:spLocks noGrp="1"/>
          </p:cNvSpPr>
          <p:nvPr>
            <p:ph idx="1"/>
          </p:nvPr>
        </p:nvSpPr>
        <p:spPr>
          <a:xfrm>
            <a:off x="471488" y="2603500"/>
            <a:ext cx="11315700" cy="3416300"/>
          </a:xfrm>
        </p:spPr>
        <p:txBody>
          <a:bodyPr/>
          <a:lstStyle/>
          <a:p>
            <a:pPr>
              <a:buFont typeface="Wingdings" panose="05000000000000000000" pitchFamily="2" charset="2"/>
              <a:buChar char="v"/>
            </a:pPr>
            <a:r>
              <a:rPr lang="en-TT" dirty="0">
                <a:solidFill>
                  <a:schemeClr val="accent6">
                    <a:lumMod val="50000"/>
                  </a:schemeClr>
                </a:solidFill>
              </a:rPr>
              <a:t>Injuries</a:t>
            </a:r>
            <a:r>
              <a:rPr lang="en-TT" b="1" dirty="0">
                <a:solidFill>
                  <a:schemeClr val="accent6">
                    <a:lumMod val="50000"/>
                  </a:schemeClr>
                </a:solidFill>
              </a:rPr>
              <a:t> </a:t>
            </a:r>
            <a:r>
              <a:rPr lang="en-TT" dirty="0">
                <a:solidFill>
                  <a:schemeClr val="accent6">
                    <a:lumMod val="50000"/>
                  </a:schemeClr>
                </a:solidFill>
              </a:rPr>
              <a:t>to any part of the musculoskeletal system can result in lameness with tendon injuries being rather common in horses. Lacerated or ruptured tendons can occur in the legs and the feet usually from a deep cut, a fall, a kick from another horse, or damage caused by striking a stationary object.</a:t>
            </a:r>
          </a:p>
          <a:p>
            <a:pPr>
              <a:buFont typeface="Wingdings" panose="05000000000000000000" pitchFamily="2" charset="2"/>
              <a:buChar char="v"/>
            </a:pPr>
            <a:r>
              <a:rPr lang="en-TT" dirty="0">
                <a:solidFill>
                  <a:schemeClr val="accent6">
                    <a:lumMod val="50000"/>
                  </a:schemeClr>
                </a:solidFill>
              </a:rPr>
              <a:t>Tenosynovitis takes several forms depending on the location of the trauma and is distinguished by a sudden building of fluid within the sheath of the tendon accompanied by pain, heat and lameness.</a:t>
            </a:r>
          </a:p>
          <a:p>
            <a:pPr>
              <a:buFont typeface="Wingdings" panose="05000000000000000000" pitchFamily="2" charset="2"/>
              <a:buChar char="v"/>
            </a:pPr>
            <a:r>
              <a:rPr lang="en-TT" dirty="0">
                <a:solidFill>
                  <a:schemeClr val="accent6">
                    <a:lumMod val="50000"/>
                  </a:schemeClr>
                </a:solidFill>
              </a:rPr>
              <a:t>Septic tenosynovitis is the result of bacterial infection resulting in pus and inflammatory enzymes that can digest the tendon. Pain and lameness are severe.</a:t>
            </a:r>
          </a:p>
        </p:txBody>
      </p:sp>
    </p:spTree>
    <p:extLst>
      <p:ext uri="{BB962C8B-B14F-4D97-AF65-F5344CB8AC3E}">
        <p14:creationId xmlns:p14="http://schemas.microsoft.com/office/powerpoint/2010/main" val="440469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75D16-40B5-4F6E-9E5D-0DED99C5F63B}"/>
              </a:ext>
            </a:extLst>
          </p:cNvPr>
          <p:cNvSpPr>
            <a:spLocks noGrp="1"/>
          </p:cNvSpPr>
          <p:nvPr>
            <p:ph type="title"/>
          </p:nvPr>
        </p:nvSpPr>
        <p:spPr/>
        <p:txBody>
          <a:bodyPr/>
          <a:lstStyle/>
          <a:p>
            <a:r>
              <a:rPr lang="en-TT" sz="4400" b="1" dirty="0">
                <a:solidFill>
                  <a:srgbClr val="B31166">
                    <a:lumMod val="60000"/>
                    <a:lumOff val="40000"/>
                  </a:srgbClr>
                </a:solidFill>
                <a:latin typeface="Bradley Hand ITC" panose="03070402050302030203" pitchFamily="66" charset="0"/>
              </a:rPr>
              <a:t>MUSCULOSKELETAL INJURIES</a:t>
            </a:r>
            <a:endParaRPr lang="en-TT" dirty="0"/>
          </a:p>
        </p:txBody>
      </p:sp>
      <p:sp>
        <p:nvSpPr>
          <p:cNvPr id="3" name="Content Placeholder 2">
            <a:extLst>
              <a:ext uri="{FF2B5EF4-FFF2-40B4-BE49-F238E27FC236}">
                <a16:creationId xmlns:a16="http://schemas.microsoft.com/office/drawing/2014/main" id="{1B40116C-4D08-40E3-99FE-57BFA0DDF08E}"/>
              </a:ext>
            </a:extLst>
          </p:cNvPr>
          <p:cNvSpPr>
            <a:spLocks noGrp="1"/>
          </p:cNvSpPr>
          <p:nvPr>
            <p:ph idx="1"/>
          </p:nvPr>
        </p:nvSpPr>
        <p:spPr>
          <a:xfrm>
            <a:off x="485776" y="2603500"/>
            <a:ext cx="11244262" cy="3416300"/>
          </a:xfrm>
        </p:spPr>
        <p:txBody>
          <a:bodyPr>
            <a:normAutofit fontScale="92500" lnSpcReduction="10000"/>
          </a:bodyPr>
          <a:lstStyle/>
          <a:p>
            <a:pPr>
              <a:buFont typeface="Wingdings" panose="05000000000000000000" pitchFamily="2" charset="2"/>
              <a:buChar char="v"/>
            </a:pPr>
            <a:r>
              <a:rPr lang="en-TT" b="1" dirty="0">
                <a:solidFill>
                  <a:schemeClr val="accent6">
                    <a:lumMod val="50000"/>
                  </a:schemeClr>
                </a:solidFill>
              </a:rPr>
              <a:t>Stringhalt </a:t>
            </a:r>
            <a:r>
              <a:rPr lang="en-TT" dirty="0">
                <a:solidFill>
                  <a:schemeClr val="accent6">
                    <a:lumMod val="50000"/>
                  </a:schemeClr>
                </a:solidFill>
              </a:rPr>
              <a:t>involves the tendon of the lateral digital extensor muscle at the hock. It is characterized by a sudden upward jerking of the hind leg accompanied by an involuntary flexion of the hock as the horse steps forward. Some cases follow trauma involving the tendon, but in other cases, the cause is unknown.</a:t>
            </a:r>
          </a:p>
          <a:p>
            <a:pPr>
              <a:buFont typeface="Wingdings" panose="05000000000000000000" pitchFamily="2" charset="2"/>
              <a:buChar char="v"/>
            </a:pPr>
            <a:r>
              <a:rPr lang="en-TT" b="1" dirty="0">
                <a:solidFill>
                  <a:schemeClr val="accent6">
                    <a:lumMod val="50000"/>
                  </a:schemeClr>
                </a:solidFill>
              </a:rPr>
              <a:t>Bursitis </a:t>
            </a:r>
            <a:r>
              <a:rPr lang="en-TT" dirty="0">
                <a:solidFill>
                  <a:schemeClr val="accent6">
                    <a:lumMod val="50000"/>
                  </a:schemeClr>
                </a:solidFill>
              </a:rPr>
              <a:t>is the result of trauma to a bursa which is a closed sac lined by a membrane that secretes a lubricating fluid. These sacs are located between moving parts of the limb and act as cushions to prevent friction. An acute bursitis causes lameness.</a:t>
            </a:r>
          </a:p>
          <a:p>
            <a:pPr>
              <a:buFont typeface="Wingdings" panose="05000000000000000000" pitchFamily="2" charset="2"/>
              <a:buChar char="v"/>
            </a:pPr>
            <a:r>
              <a:rPr lang="en-TT" b="1" dirty="0">
                <a:solidFill>
                  <a:schemeClr val="accent6">
                    <a:lumMod val="50000"/>
                  </a:schemeClr>
                </a:solidFill>
              </a:rPr>
              <a:t>Septic bursitis </a:t>
            </a:r>
            <a:r>
              <a:rPr lang="en-TT" dirty="0">
                <a:solidFill>
                  <a:schemeClr val="accent6">
                    <a:lumMod val="50000"/>
                  </a:schemeClr>
                </a:solidFill>
              </a:rPr>
              <a:t>occurs when a bursa becomes infected with bacteria or sometimes fungi. Immediate treatment is necessary to prevent further complications.</a:t>
            </a:r>
          </a:p>
          <a:p>
            <a:pPr>
              <a:buFont typeface="Wingdings" panose="05000000000000000000" pitchFamily="2" charset="2"/>
              <a:buChar char="v"/>
            </a:pPr>
            <a:r>
              <a:rPr lang="en-TT" dirty="0">
                <a:solidFill>
                  <a:schemeClr val="accent6">
                    <a:lumMod val="50000"/>
                  </a:schemeClr>
                </a:solidFill>
              </a:rPr>
              <a:t>Bursitis affects shoulder joints, hips, the </a:t>
            </a:r>
            <a:r>
              <a:rPr lang="en-TT" dirty="0" err="1">
                <a:solidFill>
                  <a:schemeClr val="accent6">
                    <a:lumMod val="50000"/>
                  </a:schemeClr>
                </a:solidFill>
              </a:rPr>
              <a:t>cunean</a:t>
            </a:r>
            <a:r>
              <a:rPr lang="en-TT" dirty="0">
                <a:solidFill>
                  <a:schemeClr val="accent6">
                    <a:lumMod val="50000"/>
                  </a:schemeClr>
                </a:solidFill>
              </a:rPr>
              <a:t> tendon at the inside of the hock joint, the elbow, the knee and any other point of movement cushioned by a bursa, and is often evidenced by noticeable swelling in the area, as well as lameness.</a:t>
            </a:r>
          </a:p>
          <a:p>
            <a:pPr>
              <a:buFont typeface="Wingdings" panose="05000000000000000000" pitchFamily="2" charset="2"/>
              <a:buChar char="v"/>
            </a:pPr>
            <a:endParaRPr lang="en-TT" dirty="0"/>
          </a:p>
        </p:txBody>
      </p:sp>
    </p:spTree>
    <p:extLst>
      <p:ext uri="{BB962C8B-B14F-4D97-AF65-F5344CB8AC3E}">
        <p14:creationId xmlns:p14="http://schemas.microsoft.com/office/powerpoint/2010/main" val="2507531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4EAC5-EE26-4F88-B33B-9F2C65083091}"/>
              </a:ext>
            </a:extLst>
          </p:cNvPr>
          <p:cNvSpPr>
            <a:spLocks noGrp="1"/>
          </p:cNvSpPr>
          <p:nvPr>
            <p:ph type="ctrTitle"/>
          </p:nvPr>
        </p:nvSpPr>
        <p:spPr>
          <a:xfrm>
            <a:off x="1152622" y="1213908"/>
            <a:ext cx="9948766" cy="2677648"/>
          </a:xfrm>
        </p:spPr>
        <p:txBody>
          <a:bodyPr anchor="ctr"/>
          <a:lstStyle/>
          <a:p>
            <a:pPr algn="ctr"/>
            <a:r>
              <a:rPr lang="en-TT" b="1" dirty="0">
                <a:solidFill>
                  <a:schemeClr val="accent6">
                    <a:lumMod val="60000"/>
                    <a:lumOff val="40000"/>
                  </a:schemeClr>
                </a:solidFill>
                <a:latin typeface="Bradley Hand ITC" panose="03070402050302030203" pitchFamily="66" charset="0"/>
              </a:rPr>
              <a:t>DEGENERATIVE DISEASES</a:t>
            </a:r>
          </a:p>
        </p:txBody>
      </p:sp>
      <p:sp>
        <p:nvSpPr>
          <p:cNvPr id="3" name="Subtitle 2">
            <a:extLst>
              <a:ext uri="{FF2B5EF4-FFF2-40B4-BE49-F238E27FC236}">
                <a16:creationId xmlns:a16="http://schemas.microsoft.com/office/drawing/2014/main" id="{E7C68E02-1FE5-4F7B-88B9-CD3A72CE7439}"/>
              </a:ext>
            </a:extLst>
          </p:cNvPr>
          <p:cNvSpPr>
            <a:spLocks noGrp="1"/>
          </p:cNvSpPr>
          <p:nvPr>
            <p:ph type="subTitle" idx="1"/>
          </p:nvPr>
        </p:nvSpPr>
        <p:spPr>
          <a:xfrm>
            <a:off x="1152622" y="4034430"/>
            <a:ext cx="10063066" cy="861420"/>
          </a:xfrm>
        </p:spPr>
        <p:txBody>
          <a:bodyPr anchor="ctr">
            <a:normAutofit/>
          </a:bodyPr>
          <a:lstStyle/>
          <a:p>
            <a:pPr algn="ctr"/>
            <a:r>
              <a:rPr lang="en-TT" sz="2400" dirty="0">
                <a:latin typeface="Forte" panose="03060902040502070203" pitchFamily="66" charset="0"/>
              </a:rPr>
              <a:t>ARTHRITIS/ DEGENERATIVE JOINT DISEASE/ OSTEOARTHRITIS</a:t>
            </a:r>
          </a:p>
        </p:txBody>
      </p:sp>
    </p:spTree>
    <p:extLst>
      <p:ext uri="{BB962C8B-B14F-4D97-AF65-F5344CB8AC3E}">
        <p14:creationId xmlns:p14="http://schemas.microsoft.com/office/powerpoint/2010/main" val="2911839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EEAFA-3139-42F3-B599-4115261548C7}"/>
              </a:ext>
            </a:extLst>
          </p:cNvPr>
          <p:cNvSpPr>
            <a:spLocks noGrp="1"/>
          </p:cNvSpPr>
          <p:nvPr>
            <p:ph type="title"/>
          </p:nvPr>
        </p:nvSpPr>
        <p:spPr/>
        <p:txBody>
          <a:bodyPr/>
          <a:lstStyle/>
          <a:p>
            <a:pPr algn="ctr"/>
            <a:r>
              <a:rPr lang="en-TT" sz="6000" b="1" dirty="0">
                <a:solidFill>
                  <a:schemeClr val="accent1">
                    <a:lumMod val="60000"/>
                    <a:lumOff val="40000"/>
                  </a:schemeClr>
                </a:solidFill>
                <a:latin typeface="Bradley Hand ITC" panose="03070402050302030203" pitchFamily="66" charset="0"/>
              </a:rPr>
              <a:t>ARTHRITIS</a:t>
            </a:r>
          </a:p>
        </p:txBody>
      </p:sp>
      <p:sp>
        <p:nvSpPr>
          <p:cNvPr id="3" name="Content Placeholder 2">
            <a:extLst>
              <a:ext uri="{FF2B5EF4-FFF2-40B4-BE49-F238E27FC236}">
                <a16:creationId xmlns:a16="http://schemas.microsoft.com/office/drawing/2014/main" id="{48953814-3B1D-4CE0-A3F6-A224045553FD}"/>
              </a:ext>
            </a:extLst>
          </p:cNvPr>
          <p:cNvSpPr>
            <a:spLocks noGrp="1"/>
          </p:cNvSpPr>
          <p:nvPr>
            <p:ph idx="1"/>
          </p:nvPr>
        </p:nvSpPr>
        <p:spPr>
          <a:xfrm>
            <a:off x="514350" y="2603500"/>
            <a:ext cx="11201400" cy="3416300"/>
          </a:xfrm>
        </p:spPr>
        <p:txBody>
          <a:bodyPr>
            <a:normAutofit/>
          </a:bodyPr>
          <a:lstStyle/>
          <a:p>
            <a:pPr>
              <a:buFont typeface="Wingdings" panose="05000000000000000000" pitchFamily="2" charset="2"/>
              <a:buChar char="v"/>
            </a:pPr>
            <a:r>
              <a:rPr lang="en-TT" b="1" dirty="0">
                <a:solidFill>
                  <a:schemeClr val="accent6">
                    <a:lumMod val="50000"/>
                  </a:schemeClr>
                </a:solidFill>
              </a:rPr>
              <a:t>Arthritis,</a:t>
            </a:r>
            <a:r>
              <a:rPr lang="en-TT" dirty="0">
                <a:solidFill>
                  <a:schemeClr val="accent6">
                    <a:lumMod val="50000"/>
                  </a:schemeClr>
                </a:solidFill>
              </a:rPr>
              <a:t> or what is commonly referred to as </a:t>
            </a:r>
            <a:r>
              <a:rPr lang="en-TT" i="1" dirty="0">
                <a:solidFill>
                  <a:schemeClr val="accent6">
                    <a:lumMod val="50000"/>
                  </a:schemeClr>
                </a:solidFill>
              </a:rPr>
              <a:t>degenerative joint disease</a:t>
            </a:r>
            <a:r>
              <a:rPr lang="en-TT" dirty="0">
                <a:solidFill>
                  <a:schemeClr val="accent6">
                    <a:lumMod val="50000"/>
                  </a:schemeClr>
                </a:solidFill>
              </a:rPr>
              <a:t> (DJD), takes a number of forms. It is the end result of various injurious processes. The disease usually begins with an inflamed joint capsule and can progress into erosion of the cartilage and fusion of the joint,</a:t>
            </a:r>
          </a:p>
          <a:p>
            <a:pPr>
              <a:buFont typeface="Wingdings" panose="05000000000000000000" pitchFamily="2" charset="2"/>
              <a:buChar char="v"/>
            </a:pPr>
            <a:r>
              <a:rPr lang="en-TT" dirty="0">
                <a:solidFill>
                  <a:schemeClr val="accent6">
                    <a:lumMod val="50000"/>
                  </a:schemeClr>
                </a:solidFill>
              </a:rPr>
              <a:t>Degenerative joint diseases affect both young and older horses. Stiffness and diminished range of motion are the hallmarks of lameness associated with arthritis.</a:t>
            </a:r>
          </a:p>
          <a:p>
            <a:pPr>
              <a:buFont typeface="Wingdings" panose="05000000000000000000" pitchFamily="2" charset="2"/>
              <a:buChar char="v"/>
            </a:pPr>
            <a:r>
              <a:rPr lang="en-TT" b="1" dirty="0">
                <a:solidFill>
                  <a:schemeClr val="accent6">
                    <a:lumMod val="50000"/>
                  </a:schemeClr>
                </a:solidFill>
              </a:rPr>
              <a:t>Acute serous arthritis</a:t>
            </a:r>
            <a:r>
              <a:rPr lang="en-TT" dirty="0">
                <a:solidFill>
                  <a:schemeClr val="accent6">
                    <a:lumMod val="50000"/>
                  </a:schemeClr>
                </a:solidFill>
              </a:rPr>
              <a:t> is characterized by a swollen, tender, fluid-filled joint and is the result of either joint stress or injury. Also known as acute synovitis, this kind of arthritis does not necessarily progress to degenerative joint disease</a:t>
            </a:r>
            <a:r>
              <a:rPr lang="en-TT" b="1" dirty="0">
                <a:solidFill>
                  <a:schemeClr val="accent6">
                    <a:lumMod val="50000"/>
                  </a:schemeClr>
                </a:solidFill>
              </a:rPr>
              <a:t>.</a:t>
            </a:r>
            <a:endParaRPr lang="en-TT" dirty="0">
              <a:solidFill>
                <a:schemeClr val="accent6">
                  <a:lumMod val="50000"/>
                </a:schemeClr>
              </a:solidFill>
            </a:endParaRPr>
          </a:p>
          <a:p>
            <a:pPr>
              <a:buFont typeface="Wingdings" panose="05000000000000000000" pitchFamily="2" charset="2"/>
              <a:buChar char="v"/>
            </a:pPr>
            <a:r>
              <a:rPr lang="en-TT" b="1" dirty="0">
                <a:solidFill>
                  <a:schemeClr val="accent6">
                    <a:lumMod val="50000"/>
                  </a:schemeClr>
                </a:solidFill>
              </a:rPr>
              <a:t>Infectious or septic arthritis</a:t>
            </a:r>
            <a:r>
              <a:rPr lang="en-TT" dirty="0">
                <a:solidFill>
                  <a:schemeClr val="accent6">
                    <a:lumMod val="50000"/>
                  </a:schemeClr>
                </a:solidFill>
              </a:rPr>
              <a:t> occurs when bacteria from the blood stream invade the joints destroying cartilage and causing irreversible damage.</a:t>
            </a:r>
          </a:p>
          <a:p>
            <a:pPr>
              <a:buFont typeface="Wingdings" panose="05000000000000000000" pitchFamily="2" charset="2"/>
              <a:buChar char="v"/>
            </a:pPr>
            <a:endParaRPr lang="en-TT" dirty="0"/>
          </a:p>
        </p:txBody>
      </p:sp>
    </p:spTree>
    <p:extLst>
      <p:ext uri="{BB962C8B-B14F-4D97-AF65-F5344CB8AC3E}">
        <p14:creationId xmlns:p14="http://schemas.microsoft.com/office/powerpoint/2010/main" val="22474985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E351F-62CE-4E64-A9E6-6F414242CBE6}"/>
              </a:ext>
            </a:extLst>
          </p:cNvPr>
          <p:cNvSpPr>
            <a:spLocks noGrp="1"/>
          </p:cNvSpPr>
          <p:nvPr>
            <p:ph type="title"/>
          </p:nvPr>
        </p:nvSpPr>
        <p:spPr/>
        <p:txBody>
          <a:bodyPr/>
          <a:lstStyle/>
          <a:p>
            <a:pPr algn="ctr"/>
            <a:r>
              <a:rPr lang="en-TT" sz="6000" b="1" dirty="0">
                <a:solidFill>
                  <a:srgbClr val="B31166">
                    <a:lumMod val="60000"/>
                    <a:lumOff val="40000"/>
                  </a:srgbClr>
                </a:solidFill>
                <a:latin typeface="Bradley Hand ITC" panose="03070402050302030203" pitchFamily="66" charset="0"/>
              </a:rPr>
              <a:t>ARTHRITIS</a:t>
            </a:r>
            <a:endParaRPr lang="en-TT" dirty="0"/>
          </a:p>
        </p:txBody>
      </p:sp>
      <p:sp>
        <p:nvSpPr>
          <p:cNvPr id="3" name="Content Placeholder 2">
            <a:extLst>
              <a:ext uri="{FF2B5EF4-FFF2-40B4-BE49-F238E27FC236}">
                <a16:creationId xmlns:a16="http://schemas.microsoft.com/office/drawing/2014/main" id="{E947896C-2513-4936-AAA5-83B3796351B1}"/>
              </a:ext>
            </a:extLst>
          </p:cNvPr>
          <p:cNvSpPr>
            <a:spLocks noGrp="1"/>
          </p:cNvSpPr>
          <p:nvPr>
            <p:ph idx="1"/>
          </p:nvPr>
        </p:nvSpPr>
        <p:spPr>
          <a:xfrm>
            <a:off x="485775" y="2603499"/>
            <a:ext cx="11315699" cy="3611563"/>
          </a:xfrm>
        </p:spPr>
        <p:txBody>
          <a:bodyPr>
            <a:normAutofit lnSpcReduction="10000"/>
          </a:bodyPr>
          <a:lstStyle/>
          <a:p>
            <a:pPr>
              <a:buFont typeface="Wingdings" panose="05000000000000000000" pitchFamily="2" charset="2"/>
              <a:buChar char="v"/>
            </a:pPr>
            <a:r>
              <a:rPr lang="en-TT" b="1" dirty="0">
                <a:solidFill>
                  <a:schemeClr val="accent6">
                    <a:lumMod val="50000"/>
                  </a:schemeClr>
                </a:solidFill>
              </a:rPr>
              <a:t>Bone spavin</a:t>
            </a:r>
            <a:r>
              <a:rPr lang="en-TT" dirty="0">
                <a:solidFill>
                  <a:schemeClr val="accent6">
                    <a:lumMod val="50000"/>
                  </a:schemeClr>
                </a:solidFill>
              </a:rPr>
              <a:t> is the name given to arthritis of the hock joint. It is an occupational hazard in horses that are ridden at a hard gallop such as jumpers, race horses, and hunters. Typically bone spavin disappears as a horse warms up and reappears when the horse cools down and is known as a " cold" lameness.</a:t>
            </a:r>
          </a:p>
          <a:p>
            <a:pPr>
              <a:buFont typeface="Wingdings" panose="05000000000000000000" pitchFamily="2" charset="2"/>
              <a:buChar char="v"/>
            </a:pPr>
            <a:r>
              <a:rPr lang="en-TT" b="1" dirty="0" err="1">
                <a:solidFill>
                  <a:schemeClr val="accent6">
                    <a:lumMod val="50000"/>
                  </a:schemeClr>
                </a:solidFill>
              </a:rPr>
              <a:t>Osselets</a:t>
            </a:r>
            <a:r>
              <a:rPr lang="en-TT" dirty="0">
                <a:solidFill>
                  <a:schemeClr val="accent6">
                    <a:lumMod val="50000"/>
                  </a:schemeClr>
                </a:solidFill>
              </a:rPr>
              <a:t> is an arthritis of the fetlock joint and may affect one or both front feet. In the initial stages stretching or tearing of the fetlock joint capsule is accompanied by signs of acute serous arthritis. As the arthritis advances, pain and swelling occur along with new bone growth causing the horse to take short, choppy strides and plant weight on the outside edge of the hoof.</a:t>
            </a:r>
          </a:p>
          <a:p>
            <a:pPr>
              <a:buFont typeface="Wingdings" panose="05000000000000000000" pitchFamily="2" charset="2"/>
              <a:buChar char="v"/>
            </a:pPr>
            <a:r>
              <a:rPr lang="en-TT" b="1" dirty="0">
                <a:solidFill>
                  <a:schemeClr val="accent6">
                    <a:lumMod val="50000"/>
                  </a:schemeClr>
                </a:solidFill>
              </a:rPr>
              <a:t>Shoulder joint arthritis</a:t>
            </a:r>
            <a:r>
              <a:rPr lang="en-TT" dirty="0">
                <a:solidFill>
                  <a:schemeClr val="accent6">
                    <a:lumMod val="50000"/>
                  </a:schemeClr>
                </a:solidFill>
              </a:rPr>
              <a:t> is another common form of arthritis. It often occurs after a fracture caused by being kicked by another horse, running into a stationary object, or by a hard fall. </a:t>
            </a:r>
            <a:r>
              <a:rPr lang="en-TT" dirty="0" err="1">
                <a:solidFill>
                  <a:schemeClr val="accent6">
                    <a:lumMod val="50000"/>
                  </a:schemeClr>
                </a:solidFill>
              </a:rPr>
              <a:t>Osteochondrosis</a:t>
            </a:r>
            <a:r>
              <a:rPr lang="en-TT" dirty="0">
                <a:solidFill>
                  <a:schemeClr val="accent6">
                    <a:lumMod val="50000"/>
                  </a:schemeClr>
                </a:solidFill>
              </a:rPr>
              <a:t> of the shoulder joint in growing horses may cause sufficient joint injury to lead to a degenerative arthritis</a:t>
            </a:r>
            <a:r>
              <a:rPr lang="en-TT" dirty="0"/>
              <a:t>.</a:t>
            </a:r>
          </a:p>
          <a:p>
            <a:endParaRPr lang="en-TT" dirty="0"/>
          </a:p>
        </p:txBody>
      </p:sp>
    </p:spTree>
    <p:extLst>
      <p:ext uri="{BB962C8B-B14F-4D97-AF65-F5344CB8AC3E}">
        <p14:creationId xmlns:p14="http://schemas.microsoft.com/office/powerpoint/2010/main" val="28035090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115</TotalTime>
  <Words>1102</Words>
  <Application>Microsoft Office PowerPoint</Application>
  <PresentationFormat>Widescreen</PresentationFormat>
  <Paragraphs>101</Paragraphs>
  <Slides>30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Bradley Hand ITC</vt:lpstr>
      <vt:lpstr>Century Gothic</vt:lpstr>
      <vt:lpstr>Forte</vt:lpstr>
      <vt:lpstr>Wingdings</vt:lpstr>
      <vt:lpstr>Wingdings 3</vt:lpstr>
      <vt:lpstr>Ion Boardroom</vt:lpstr>
      <vt:lpstr>PowerPoint Presentation</vt:lpstr>
      <vt:lpstr>TRAUMATIC INJURIES</vt:lpstr>
      <vt:lpstr>SPRAINS AND STRAINS</vt:lpstr>
      <vt:lpstr>FRACTURES</vt:lpstr>
      <vt:lpstr>MUSCULOSKELETAL INJURIES</vt:lpstr>
      <vt:lpstr>MUSCULOSKELETAL INJURIES</vt:lpstr>
      <vt:lpstr>DEGENERATIVE DISEASES</vt:lpstr>
      <vt:lpstr>ARTHRITIS</vt:lpstr>
      <vt:lpstr>ARTHRITIS</vt:lpstr>
      <vt:lpstr>FOOT RELATED LAMENESS</vt:lpstr>
      <vt:lpstr>FOOT WOUNDS</vt:lpstr>
      <vt:lpstr>NAVICULAR DISEASE</vt:lpstr>
      <vt:lpstr>POOR FOOT CONFORMATION</vt:lpstr>
      <vt:lpstr>ROCKS</vt:lpstr>
      <vt:lpstr>THRUSH</vt:lpstr>
      <vt:lpstr>CANKER</vt:lpstr>
      <vt:lpstr>QUITTOR</vt:lpstr>
      <vt:lpstr>WHITELINE DISEASE</vt:lpstr>
      <vt:lpstr>HOOF WALL CRACKS</vt:lpstr>
      <vt:lpstr>DIET RELATED LAMENESS</vt:lpstr>
      <vt:lpstr>LAMINITIS</vt:lpstr>
      <vt:lpstr>LAMINITIS</vt:lpstr>
      <vt:lpstr>AZOTURIA</vt:lpstr>
      <vt:lpstr>NUTRITIONAL IMBALANCES</vt:lpstr>
      <vt:lpstr>NUTRITIONAL IMBALANCES</vt:lpstr>
      <vt:lpstr>LIMB DEFORMITIES</vt:lpstr>
      <vt:lpstr>CONGENTIAL LIMB DEFORMITIES</vt:lpstr>
      <vt:lpstr>FLEXURAL LIMB DEFORMITIES</vt:lpstr>
      <vt:lpstr>FLEXURAL LIMB DEFORMITIES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Kavita Beharry</dc:creator>
  <cp:lastModifiedBy>Kavita Beharry</cp:lastModifiedBy>
  <cp:revision>13</cp:revision>
  <dcterms:created xsi:type="dcterms:W3CDTF">2017-09-16T01:00:11Z</dcterms:created>
  <dcterms:modified xsi:type="dcterms:W3CDTF">2017-09-16T02:55:17Z</dcterms:modified>
</cp:coreProperties>
</file>