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9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BE49809-C4F0-47BE-8015-0BE369067EEA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10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717EAA5-E514-4819-98F4-C68EB1BFC8C0}" type="slidenum">
              <a:t>‹#›</a:t>
            </a:fld>
            <a:endParaRPr lang="fr-FR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DE33D-48AC-4D0D-8152-8E44B9399095}" type="datetimeFigureOut">
              <a:rPr lang="en-US"/>
              <a:t>11/20/16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4F2A-8256-407D-8CD1-7C6FC4A6E7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8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73ED8-FFC0-4FF6-83F3-AC48E46B67D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587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13DE35-FD93-49A5-9CB9-7FD53C3D55F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32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A2C368-3CB7-4487-B880-3FD48855674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952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8B06C-04D5-46D5-8BC7-B2709C2DBC5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108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34CACA-41C9-423D-BF1F-7D54CDAA04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209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DD2F5-5073-4054-B21C-3704DD270EF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413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139E27-B3D9-4B77-AE32-0FB991A92E3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094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95CE6-4CB4-4B1A-89DE-C5979313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C7BA5-F989-409D-B456-3389B021B47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4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pPr lvl="0" defTabSz="508004">
              <a:lnSpc>
                <a:spcPct val="129000"/>
              </a:lnSpc>
            </a:pPr>
            <a:endParaRPr lang="en-US"/>
          </a:p>
          <a:p>
            <a:pPr lvl="0" defTabSz="508004">
              <a:lnSpc>
                <a:spcPct val="129000"/>
              </a:lnSpc>
            </a:pPr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FD70F-869F-4FF0-BA8E-009257C2A9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81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14B452-86AB-4947-8AEA-26BF82DCB28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0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4572A5-FDDC-4735-9C18-19A4103C4F1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74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877684-247E-46E4-BD88-E5665ED6EBE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793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020D2-ADFB-409D-9EC8-ADE1FA1B4A3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612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82D0C3-19D7-48D4-AECB-BF8433E63C8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83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E6DF87-B18D-4A56-A381-8512D78E902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5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7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8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D1282E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27"/>
          <p:cNvSpPr txBox="1">
            <a:spLocks noGrp="1"/>
          </p:cNvSpPr>
          <p:nvPr>
            <p:ph type="dt" sz="half" idx="7"/>
          </p:nvPr>
        </p:nvSpPr>
        <p:spPr>
          <a:xfrm rot="5400013">
            <a:off x="7764612" y="1174094"/>
            <a:ext cx="2286000" cy="381003"/>
          </a:xfrm>
        </p:spPr>
        <p:txBody>
          <a:bodyPr/>
          <a:lstStyle>
            <a:lvl1pPr>
              <a:defRPr/>
            </a:lvl1pPr>
          </a:lstStyle>
          <a:p>
            <a:pPr lvl="0"/>
            <a:fld id="{7DB604A2-B609-4058-98CC-37425D30012B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5" name="Espace réservé du pied de page 16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273" y="4181670"/>
            <a:ext cx="3657600" cy="38404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9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BEBEBE">
              <a:alpha val="54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D7D7D7">
              <a:alpha val="36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D7D7D7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tangle 18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ECECEC">
              <a:alpha val="71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0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Connecteur droit 17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ECECEC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Connecteur droit 19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3" name="Connecteur droit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 cap="flat">
            <a:solidFill>
              <a:srgbClr val="BEBEB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4" name="Connecteur droit 14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5" name="Connecteur droit 21"/>
          <p:cNvSpPr/>
          <p:nvPr/>
        </p:nvSpPr>
        <p:spPr>
          <a:xfrm>
            <a:off x="9113852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6" name="Rectangle 26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BEBEBE">
              <a:alpha val="51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Ellipse 20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Ellipse 22"/>
          <p:cNvSpPr/>
          <p:nvPr/>
        </p:nvSpPr>
        <p:spPr>
          <a:xfrm>
            <a:off x="1309631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Ellipse 23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Ellipse 25"/>
          <p:cNvSpPr/>
          <p:nvPr/>
        </p:nvSpPr>
        <p:spPr>
          <a:xfrm>
            <a:off x="1664208" y="5788152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Ellipse 24"/>
          <p:cNvSpPr/>
          <p:nvPr/>
        </p:nvSpPr>
        <p:spPr>
          <a:xfrm>
            <a:off x="1904996" y="449580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Espace réservé du numéro de diapositive 28"/>
          <p:cNvSpPr txBox="1">
            <a:spLocks noGrp="1"/>
          </p:cNvSpPr>
          <p:nvPr>
            <p:ph type="sldNum" sz="quarter" idx="8"/>
          </p:nvPr>
        </p:nvSpPr>
        <p:spPr>
          <a:xfrm>
            <a:off x="1325541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60D7160A-5054-4828-97A9-AA756D4886A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0631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04071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15048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42336380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rgbClr val="D128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2286000" y="2895603"/>
            <a:ext cx="6172200" cy="2053586"/>
          </a:xfrm>
        </p:spPr>
        <p:txBody>
          <a:bodyPr/>
          <a:lstStyle>
            <a:lvl1pPr>
              <a:defRPr b="1">
                <a:solidFill>
                  <a:srgbClr val="C8C8B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2286000" y="5010153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C8C8B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>
          <a:xfrm rot="5400013">
            <a:off x="7763249" y="1170427"/>
            <a:ext cx="2286000" cy="381003"/>
          </a:xfrm>
        </p:spPr>
        <p:txBody>
          <a:bodyPr/>
          <a:lstStyle>
            <a:lvl1pPr>
              <a:defRPr>
                <a:solidFill>
                  <a:srgbClr val="C8C8B1"/>
                </a:solidFill>
              </a:defRPr>
            </a:lvl1pPr>
          </a:lstStyle>
          <a:p>
            <a:pPr lvl="0"/>
            <a:fld id="{10573B51-ECAE-45EB-B1A3-CEF8B2861429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455" y="4178808"/>
            <a:ext cx="3657600" cy="384048"/>
          </a:xfrm>
        </p:spPr>
        <p:txBody>
          <a:bodyPr/>
          <a:lstStyle>
            <a:lvl1pPr>
              <a:defRPr>
                <a:solidFill>
                  <a:srgbClr val="C8C8B1"/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Rectangle 8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BEBEBE">
              <a:alpha val="54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D7D7D7">
              <a:alpha val="36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D7D7D7">
              <a:alpha val="7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ECECEC">
              <a:alpha val="71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2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Connecteur droit 13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ECECEC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Connecteur droit 14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3" name="Connecteur droit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 cap="flat">
            <a:solidFill>
              <a:srgbClr val="BEBEB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4" name="Connecteur droit 16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5" name="Rectangle 17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BEBEBE">
              <a:alpha val="51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6" name="Ellipse 18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Ellipse 19"/>
          <p:cNvSpPr/>
          <p:nvPr/>
        </p:nvSpPr>
        <p:spPr>
          <a:xfrm>
            <a:off x="1324700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Ellipse 20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Ellipse 21"/>
          <p:cNvSpPr/>
          <p:nvPr/>
        </p:nvSpPr>
        <p:spPr>
          <a:xfrm>
            <a:off x="1664208" y="5791196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Ellipse 22"/>
          <p:cNvSpPr/>
          <p:nvPr/>
        </p:nvSpPr>
        <p:spPr>
          <a:xfrm>
            <a:off x="1879037" y="4479892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Connecteur droit 25"/>
          <p:cNvSpPr/>
          <p:nvPr/>
        </p:nvSpPr>
        <p:spPr>
          <a:xfrm>
            <a:off x="9097941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Espace réservé du numéro de diapositive 5"/>
          <p:cNvSpPr txBox="1">
            <a:spLocks noGrp="1"/>
          </p:cNvSpPr>
          <p:nvPr>
            <p:ph type="sldNum" sz="quarter" idx="8"/>
          </p:nvPr>
        </p:nvSpPr>
        <p:spPr>
          <a:xfrm>
            <a:off x="1340620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71B45356-85D4-4E5A-A201-B3E88C40D8F1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23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72142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6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9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" name="Espace réservé du texte 11"/>
          <p:cNvSpPr txBox="1">
            <a:spLocks noGrp="1"/>
          </p:cNvSpPr>
          <p:nvPr>
            <p:ph type="body" idx="1"/>
          </p:nvPr>
        </p:nvSpPr>
        <p:spPr>
          <a:xfrm>
            <a:off x="457200" y="1569723"/>
            <a:ext cx="3657600" cy="658368"/>
          </a:xfrm>
          <a:solidFill>
            <a:srgbClr val="7A7A7A"/>
          </a:solidFill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Espace réservé du texte 13"/>
          <p:cNvSpPr txBox="1">
            <a:spLocks noGrp="1"/>
          </p:cNvSpPr>
          <p:nvPr>
            <p:ph type="body" idx="3"/>
          </p:nvPr>
        </p:nvSpPr>
        <p:spPr>
          <a:xfrm>
            <a:off x="4343400" y="1569723"/>
            <a:ext cx="3657600" cy="658368"/>
          </a:xfrm>
          <a:solidFill>
            <a:srgbClr val="7A7A7A"/>
          </a:solidFill>
        </p:spPr>
        <p:txBody>
          <a:bodyPr anchor="ctr">
            <a:no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75091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35427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6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98630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9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 rot="5400013">
            <a:off x="3371849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2"/>
          <p:cNvSpPr txBox="1"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Connecteur droit 7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6" name="Connecteur droit 8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Connecteur droit 10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Connecteur droit 12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Ellipse 1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Espace réservé du contenu 17"/>
          <p:cNvSpPr txBox="1">
            <a:spLocks noGrp="1"/>
          </p:cNvSpPr>
          <p:nvPr>
            <p:ph idx="1"/>
          </p:nvPr>
        </p:nvSpPr>
        <p:spPr>
          <a:xfrm>
            <a:off x="304796" y="274320"/>
            <a:ext cx="5638803" cy="63276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 txBox="1">
            <a:spLocks noGrp="1"/>
          </p:cNvSpPr>
          <p:nvPr>
            <p:ph type="dt" sz="half" idx="7"/>
          </p:nvPr>
        </p:nvSpPr>
        <p:spPr>
          <a:xfrm rot="5400013">
            <a:off x="7589520" y="1081854"/>
            <a:ext cx="2011680" cy="384048"/>
          </a:xfrm>
        </p:spPr>
        <p:txBody>
          <a:bodyPr/>
          <a:lstStyle>
            <a:lvl1pPr>
              <a:defRPr/>
            </a:lvl1pPr>
          </a:lstStyle>
          <a:p>
            <a:pPr lvl="0"/>
            <a:fld id="{E892BB7A-4887-4476-95E3-B5793D2057DB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13" name="Espace réservé du numéro de diapositive 21"/>
          <p:cNvSpPr txBox="1">
            <a:spLocks noGrp="1"/>
          </p:cNvSpPr>
          <p:nvPr>
            <p:ph type="sldNum" sz="quarter" idx="8"/>
          </p:nvPr>
        </p:nvSpPr>
        <p:spPr>
          <a:xfrm>
            <a:off x="8129016" y="5734046"/>
            <a:ext cx="609603" cy="521208"/>
          </a:xfrm>
        </p:spPr>
        <p:txBody>
          <a:bodyPr/>
          <a:lstStyle>
            <a:lvl1pPr>
              <a:defRPr/>
            </a:lvl1pPr>
          </a:lstStyle>
          <a:p>
            <a:pPr lvl="0"/>
            <a:fld id="{BFD67FE3-EBA3-442E-A078-753F018C1669}" type="slidenum">
              <a:t>‹#›</a:t>
            </a:fld>
            <a:endParaRPr lang="fr-FR"/>
          </a:p>
        </p:txBody>
      </p:sp>
      <p:sp>
        <p:nvSpPr>
          <p:cNvPr id="14" name="Espace réservé du pied de page 22"/>
          <p:cNvSpPr txBox="1">
            <a:spLocks noGrp="1"/>
          </p:cNvSpPr>
          <p:nvPr>
            <p:ph type="ftr" sz="quarter" idx="9"/>
          </p:nvPr>
        </p:nvSpPr>
        <p:spPr>
          <a:xfrm rot="5400013">
            <a:off x="6990185" y="3737244"/>
            <a:ext cx="320040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82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8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Ellipse 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 rot="5400013">
            <a:off x="3350133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rgbClr val="C8C8B1"/>
          </a:solidFill>
        </p:spPr>
        <p:txBody>
          <a:bodyPr anchorCtr="1"/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765801" y="264791"/>
            <a:ext cx="1524003" cy="4956048"/>
          </a:xfrm>
        </p:spPr>
        <p:txBody>
          <a:bodyPr/>
          <a:lstStyle>
            <a:lvl1pPr marL="0" indent="0">
              <a:spcBef>
                <a:spcPts val="100"/>
              </a:spcBef>
              <a:spcAft>
                <a:spcPts val="400"/>
              </a:spcAft>
              <a:buNone/>
              <a:defRPr sz="12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Connecteur droit 9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Connecteur droit 11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Connecteur droit 18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Connecteur droit 19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Espace réservé de la date 16"/>
          <p:cNvSpPr txBox="1">
            <a:spLocks noGrp="1"/>
          </p:cNvSpPr>
          <p:nvPr>
            <p:ph type="dt" sz="half" idx="7"/>
          </p:nvPr>
        </p:nvSpPr>
        <p:spPr>
          <a:xfrm rot="5400013">
            <a:off x="7589520" y="1081854"/>
            <a:ext cx="2011680" cy="384048"/>
          </a:xfrm>
        </p:spPr>
        <p:txBody>
          <a:bodyPr/>
          <a:lstStyle>
            <a:lvl1pPr>
              <a:defRPr/>
            </a:lvl1pPr>
          </a:lstStyle>
          <a:p>
            <a:pPr lvl="0"/>
            <a:fld id="{B8AB818C-2AA9-427C-8367-9AF3559CA6F3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13" name="Espace réservé du numéro de diapositive 17"/>
          <p:cNvSpPr txBox="1">
            <a:spLocks noGrp="1"/>
          </p:cNvSpPr>
          <p:nvPr>
            <p:ph type="sldNum" sz="quarter" idx="8"/>
          </p:nvPr>
        </p:nvSpPr>
        <p:spPr>
          <a:xfrm>
            <a:off x="8129016" y="5734046"/>
            <a:ext cx="609603" cy="521208"/>
          </a:xfrm>
        </p:spPr>
        <p:txBody>
          <a:bodyPr/>
          <a:lstStyle>
            <a:lvl1pPr>
              <a:defRPr/>
            </a:lvl1pPr>
          </a:lstStyle>
          <a:p>
            <a:pPr lvl="0"/>
            <a:fld id="{8C614809-EEA7-42A4-B18F-B400A02292F3}" type="slidenum">
              <a:t>‹#›</a:t>
            </a:fld>
            <a:endParaRPr lang="fr-FR"/>
          </a:p>
        </p:txBody>
      </p:sp>
      <p:sp>
        <p:nvSpPr>
          <p:cNvPr id="14" name="Espace réservé du pied de page 20"/>
          <p:cNvSpPr txBox="1">
            <a:spLocks noGrp="1"/>
          </p:cNvSpPr>
          <p:nvPr>
            <p:ph type="ftr" sz="quarter" idx="9"/>
          </p:nvPr>
        </p:nvSpPr>
        <p:spPr>
          <a:xfrm rot="5400013">
            <a:off x="6990185" y="3737244"/>
            <a:ext cx="320040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 cap="flat">
            <a:solidFill>
              <a:srgbClr val="BEBEB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Espace réservé du titre 2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u text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 txBox="1">
            <a:spLocks noGrp="1"/>
          </p:cNvSpPr>
          <p:nvPr>
            <p:ph type="dt" sz="half" idx="2"/>
          </p:nvPr>
        </p:nvSpPr>
        <p:spPr>
          <a:xfrm rot="5400013">
            <a:off x="7589520" y="1081854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D1282E"/>
                </a:solidFill>
                <a:uFillTx/>
                <a:latin typeface="Century Schoolbook"/>
              </a:defRPr>
            </a:lvl1pPr>
          </a:lstStyle>
          <a:p>
            <a:pPr lvl="0"/>
            <a:fld id="{E922D93E-30C2-417C-8D8C-75C44F91A3C3}" type="datetime1">
              <a:rPr lang="fr-FR"/>
              <a:pPr lvl="0"/>
              <a:t>20/11/2016</a:t>
            </a:fld>
            <a:endParaRPr lang="fr-FR"/>
          </a:p>
        </p:txBody>
      </p:sp>
      <p:sp>
        <p:nvSpPr>
          <p:cNvPr id="6" name="Espace réservé du pied de page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D1282E"/>
                </a:solidFill>
                <a:uFillTx/>
                <a:latin typeface="Century Schoolbook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Connecteur droit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 cap="flat">
            <a:solidFill>
              <a:srgbClr val="BEBEB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Connecteur droit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BEBEBE">
              <a:alpha val="8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Connecteur droit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 cap="flat">
            <a:solidFill>
              <a:srgbClr val="7A7A7A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Ellipse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7A7A7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Espace réservé du numéro de diapositive 22"/>
          <p:cNvSpPr txBox="1">
            <a:spLocks noGrp="1"/>
          </p:cNvSpPr>
          <p:nvPr>
            <p:ph type="sldNum" sz="quarter" idx="4"/>
          </p:nvPr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1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defRPr>
            </a:lvl1pPr>
          </a:lstStyle>
          <a:p>
            <a:pPr lvl="0"/>
            <a:fld id="{66B48072-08F6-45A2-A24A-69F705FD7ADC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000" b="0" i="0" u="none" strike="noStrike" kern="1200" cap="small" spc="0" baseline="0">
          <a:solidFill>
            <a:srgbClr val="D1282E"/>
          </a:solidFill>
          <a:uFillTx/>
          <a:latin typeface="Century School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7A7A7A"/>
        </a:buClr>
        <a:buSzPct val="70000"/>
        <a:buFont typeface="Wingdings"/>
        <a:buChar char="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A7A7A"/>
        </a:buClr>
        <a:buSzPct val="80000"/>
        <a:buFont typeface="Wingdings 2"/>
        <a:buChar char=""/>
        <a:tabLst/>
        <a:defRPr lang="fr-FR" sz="21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2pPr>
      <a:lvl3pPr marL="91440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6B6B6B"/>
        </a:buClr>
        <a:buSzPct val="60000"/>
        <a:buFont typeface="Wingdings"/>
        <a:buChar char="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3pPr>
      <a:lvl4pPr marL="118872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BEBEBE"/>
        </a:buClr>
        <a:buSzPct val="60000"/>
        <a:buFont typeface="Wingdings"/>
        <a:buChar char="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4pPr>
      <a:lvl5pPr marL="1463040" marR="0" lvl="4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F9DDAA"/>
        </a:buClr>
        <a:buSzPct val="68000"/>
        <a:buFont typeface="Wingdings 2"/>
        <a:buChar char=""/>
        <a:tabLst/>
        <a:defRPr lang="fr-FR" sz="16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/>
          <a:p>
            <a:pPr lvl="0"/>
            <a:r>
              <a:rPr lang="fr-FR" sz="5400"/>
              <a:t>Budget collège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sz="4300">
                <a:solidFill>
                  <a:srgbClr val="262626"/>
                </a:solidFill>
              </a:rPr>
              <a:t>La RCBC </a:t>
            </a:r>
            <a:br>
              <a:rPr lang="fr-FR" sz="4300">
                <a:solidFill>
                  <a:srgbClr val="262626"/>
                </a:solidFill>
              </a:rPr>
            </a:br>
            <a:r>
              <a:rPr lang="fr-FR" sz="4300">
                <a:solidFill>
                  <a:srgbClr val="262626"/>
                </a:solidFill>
              </a:rPr>
              <a:t>(Réforme du cadre budgétaire et comptable)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3 services généraux</a:t>
            </a:r>
          </a:p>
        </p:txBody>
      </p:sp>
      <p:grpSp>
        <p:nvGrpSpPr>
          <p:cNvPr id="3" name="Espace réservé du contenu 3"/>
          <p:cNvGrpSpPr/>
          <p:nvPr/>
        </p:nvGrpSpPr>
        <p:grpSpPr>
          <a:xfrm>
            <a:off x="457200" y="1602577"/>
            <a:ext cx="7467603" cy="4868868"/>
            <a:chOff x="457200" y="1602577"/>
            <a:chExt cx="7467603" cy="4868868"/>
          </a:xfrm>
        </p:grpSpPr>
        <p:sp>
          <p:nvSpPr>
            <p:cNvPr id="4" name="Freeform: Shape 3"/>
            <p:cNvSpPr/>
            <p:nvPr/>
          </p:nvSpPr>
          <p:spPr>
            <a:xfrm>
              <a:off x="3145536" y="1759643"/>
              <a:ext cx="4779267" cy="12564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6481"/>
                <a:gd name="f7" fmla="val 4779264"/>
                <a:gd name="f8" fmla="val 796562"/>
                <a:gd name="f9" fmla="val 3982702"/>
                <a:gd name="f10" fmla="val 4422628"/>
                <a:gd name="f11" fmla="val 1231831"/>
                <a:gd name="f12" fmla="val 4779262"/>
                <a:gd name="f13" fmla="val 1201424"/>
                <a:gd name="f14" fmla="val 2"/>
                <a:gd name="f15" fmla="val 356636"/>
                <a:gd name="f16" fmla="+- 0 0 -90"/>
                <a:gd name="f17" fmla="*/ f3 1 1256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256481"/>
                <a:gd name="f27" fmla="*/ f23 1 4779264"/>
                <a:gd name="f28" fmla="*/ 209418 f24 1"/>
                <a:gd name="f29" fmla="*/ 0 f23 1"/>
                <a:gd name="f30" fmla="*/ 1047063 f24 1"/>
                <a:gd name="f31" fmla="*/ 1256481 f24 1"/>
                <a:gd name="f32" fmla="*/ 209418 f23 1"/>
                <a:gd name="f33" fmla="*/ 4779264 f23 1"/>
                <a:gd name="f34" fmla="*/ 0 f24 1"/>
                <a:gd name="f35" fmla="+- f25 0 f1"/>
                <a:gd name="f36" fmla="*/ f28 1 1256481"/>
                <a:gd name="f37" fmla="*/ f29 1 4779264"/>
                <a:gd name="f38" fmla="*/ f30 1 1256481"/>
                <a:gd name="f39" fmla="*/ f31 1 1256481"/>
                <a:gd name="f40" fmla="*/ f32 1 4779264"/>
                <a:gd name="f41" fmla="*/ f33 1 4779264"/>
                <a:gd name="f42" fmla="*/ f34 1 1256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256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EECDCD">
                <a:alpha val="90000"/>
              </a:srgbClr>
            </a:solidFill>
            <a:ln w="25402" cap="flat">
              <a:solidFill>
                <a:srgbClr val="EECDCD">
                  <a:alpha val="90000"/>
                </a:srgbClr>
              </a:solidFill>
              <a:prstDash val="solid"/>
            </a:ln>
          </p:spPr>
          <p:txBody>
            <a:bodyPr vert="horz" wrap="square" lIns="64766" tIns="93716" rIns="126104" bIns="93726" anchor="ctr" anchorCtr="0" compatLnSpc="1">
              <a:noAutofit/>
            </a:bodyPr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Dépenses liées à l’activité pédagogique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Voyages scolaires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Sorties pédagogiques</a:t>
              </a:r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457200" y="1602577"/>
              <a:ext cx="2688336" cy="1570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1570601"/>
                <a:gd name="f8" fmla="val 261772"/>
                <a:gd name="f9" fmla="val 117199"/>
                <a:gd name="f10" fmla="val 2426564"/>
                <a:gd name="f11" fmla="val 2571137"/>
                <a:gd name="f12" fmla="val 1308829"/>
                <a:gd name="f13" fmla="val 1453402"/>
                <a:gd name="f14" fmla="+- 0 0 -90"/>
                <a:gd name="f15" fmla="*/ f3 1 2688336"/>
                <a:gd name="f16" fmla="*/ f4 1 15706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1570601"/>
                <a:gd name="f26" fmla="*/ 0 f22 1"/>
                <a:gd name="f27" fmla="*/ 261772 f21 1"/>
                <a:gd name="f28" fmla="*/ 261772 f22 1"/>
                <a:gd name="f29" fmla="*/ 0 f21 1"/>
                <a:gd name="f30" fmla="*/ 2426564 f22 1"/>
                <a:gd name="f31" fmla="*/ 2688336 f22 1"/>
                <a:gd name="f32" fmla="*/ 1308829 f21 1"/>
                <a:gd name="f33" fmla="*/ 1570601 f21 1"/>
                <a:gd name="f34" fmla="+- f23 0 f1"/>
                <a:gd name="f35" fmla="*/ f26 1 2688336"/>
                <a:gd name="f36" fmla="*/ f27 1 1570601"/>
                <a:gd name="f37" fmla="*/ f28 1 2688336"/>
                <a:gd name="f38" fmla="*/ f29 1 1570601"/>
                <a:gd name="f39" fmla="*/ f30 1 2688336"/>
                <a:gd name="f40" fmla="*/ f31 1 2688336"/>
                <a:gd name="f41" fmla="*/ f32 1 1570601"/>
                <a:gd name="f42" fmla="*/ f33 1 15706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15706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1282E"/>
            </a:solidFill>
            <a:ln w="25402" cap="flat">
              <a:solidFill>
                <a:srgbClr val="C8C8B1"/>
              </a:solidFill>
              <a:prstDash val="solid"/>
            </a:ln>
          </p:spPr>
          <p:txBody>
            <a:bodyPr vert="horz" wrap="square" lIns="168112" tIns="122392" rIns="168112" bIns="1223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4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Activités Pédagogiques (AP)</a:t>
              </a:r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3145536" y="3408773"/>
              <a:ext cx="4779267" cy="12564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6481"/>
                <a:gd name="f7" fmla="val 4779264"/>
                <a:gd name="f8" fmla="val 796562"/>
                <a:gd name="f9" fmla="val 3982702"/>
                <a:gd name="f10" fmla="val 4422628"/>
                <a:gd name="f11" fmla="val 1231831"/>
                <a:gd name="f12" fmla="val 4779262"/>
                <a:gd name="f13" fmla="val 1201424"/>
                <a:gd name="f14" fmla="val 2"/>
                <a:gd name="f15" fmla="val 356636"/>
                <a:gd name="f16" fmla="+- 0 0 -90"/>
                <a:gd name="f17" fmla="*/ f3 1 1256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256481"/>
                <a:gd name="f27" fmla="*/ f23 1 4779264"/>
                <a:gd name="f28" fmla="*/ 209418 f24 1"/>
                <a:gd name="f29" fmla="*/ 0 f23 1"/>
                <a:gd name="f30" fmla="*/ 1047063 f24 1"/>
                <a:gd name="f31" fmla="*/ 1256481 f24 1"/>
                <a:gd name="f32" fmla="*/ 209418 f23 1"/>
                <a:gd name="f33" fmla="*/ 4779264 f23 1"/>
                <a:gd name="f34" fmla="*/ 0 f24 1"/>
                <a:gd name="f35" fmla="+- f25 0 f1"/>
                <a:gd name="f36" fmla="*/ f28 1 1256481"/>
                <a:gd name="f37" fmla="*/ f29 1 4779264"/>
                <a:gd name="f38" fmla="*/ f30 1 1256481"/>
                <a:gd name="f39" fmla="*/ f31 1 1256481"/>
                <a:gd name="f40" fmla="*/ f32 1 4779264"/>
                <a:gd name="f41" fmla="*/ f33 1 4779264"/>
                <a:gd name="f42" fmla="*/ f34 1 1256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256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EECDCD">
                <a:alpha val="90000"/>
              </a:srgbClr>
            </a:solidFill>
            <a:ln w="25402" cap="flat">
              <a:solidFill>
                <a:srgbClr val="EECDCD">
                  <a:alpha val="90000"/>
                </a:srgbClr>
              </a:solidFill>
              <a:prstDash val="solid"/>
            </a:ln>
          </p:spPr>
          <p:txBody>
            <a:bodyPr vert="horz" wrap="square" lIns="64766" tIns="93716" rIns="126104" bIns="93726" anchor="ctr" anchorCtr="0" compatLnSpc="1">
              <a:noAutofit/>
            </a:bodyPr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Viabilisation, 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Fonctionnement, 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Entretien général et administration de l’EPLE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457200" y="3251706"/>
              <a:ext cx="2688336" cy="1570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1570601"/>
                <a:gd name="f8" fmla="val 261772"/>
                <a:gd name="f9" fmla="val 117199"/>
                <a:gd name="f10" fmla="val 2426564"/>
                <a:gd name="f11" fmla="val 2571137"/>
                <a:gd name="f12" fmla="val 1308829"/>
                <a:gd name="f13" fmla="val 1453402"/>
                <a:gd name="f14" fmla="+- 0 0 -90"/>
                <a:gd name="f15" fmla="*/ f3 1 2688336"/>
                <a:gd name="f16" fmla="*/ f4 1 15706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1570601"/>
                <a:gd name="f26" fmla="*/ 0 f22 1"/>
                <a:gd name="f27" fmla="*/ 261772 f21 1"/>
                <a:gd name="f28" fmla="*/ 261772 f22 1"/>
                <a:gd name="f29" fmla="*/ 0 f21 1"/>
                <a:gd name="f30" fmla="*/ 2426564 f22 1"/>
                <a:gd name="f31" fmla="*/ 2688336 f22 1"/>
                <a:gd name="f32" fmla="*/ 1308829 f21 1"/>
                <a:gd name="f33" fmla="*/ 1570601 f21 1"/>
                <a:gd name="f34" fmla="+- f23 0 f1"/>
                <a:gd name="f35" fmla="*/ f26 1 2688336"/>
                <a:gd name="f36" fmla="*/ f27 1 1570601"/>
                <a:gd name="f37" fmla="*/ f28 1 2688336"/>
                <a:gd name="f38" fmla="*/ f29 1 1570601"/>
                <a:gd name="f39" fmla="*/ f30 1 2688336"/>
                <a:gd name="f40" fmla="*/ f31 1 2688336"/>
                <a:gd name="f41" fmla="*/ f32 1 1570601"/>
                <a:gd name="f42" fmla="*/ f33 1 15706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15706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1282E"/>
            </a:solidFill>
            <a:ln w="25402" cap="flat">
              <a:solidFill>
                <a:srgbClr val="C8C8B1"/>
              </a:solidFill>
              <a:prstDash val="solid"/>
            </a:ln>
          </p:spPr>
          <p:txBody>
            <a:bodyPr vert="horz" wrap="square" lIns="168112" tIns="122392" rIns="168112" bIns="1223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4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Administration &amp; logistique (ALO)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3145536" y="5057903"/>
              <a:ext cx="4779267" cy="12564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56481"/>
                <a:gd name="f7" fmla="val 4779264"/>
                <a:gd name="f8" fmla="val 796562"/>
                <a:gd name="f9" fmla="val 3982702"/>
                <a:gd name="f10" fmla="val 4422628"/>
                <a:gd name="f11" fmla="val 1231831"/>
                <a:gd name="f12" fmla="val 4779262"/>
                <a:gd name="f13" fmla="val 1201424"/>
                <a:gd name="f14" fmla="val 2"/>
                <a:gd name="f15" fmla="val 356636"/>
                <a:gd name="f16" fmla="+- 0 0 -90"/>
                <a:gd name="f17" fmla="*/ f3 1 1256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256481"/>
                <a:gd name="f27" fmla="*/ f23 1 4779264"/>
                <a:gd name="f28" fmla="*/ 209418 f24 1"/>
                <a:gd name="f29" fmla="*/ 0 f23 1"/>
                <a:gd name="f30" fmla="*/ 1047063 f24 1"/>
                <a:gd name="f31" fmla="*/ 1256481 f24 1"/>
                <a:gd name="f32" fmla="*/ 209418 f23 1"/>
                <a:gd name="f33" fmla="*/ 4779264 f23 1"/>
                <a:gd name="f34" fmla="*/ 0 f24 1"/>
                <a:gd name="f35" fmla="+- f25 0 f1"/>
                <a:gd name="f36" fmla="*/ f28 1 1256481"/>
                <a:gd name="f37" fmla="*/ f29 1 4779264"/>
                <a:gd name="f38" fmla="*/ f30 1 1256481"/>
                <a:gd name="f39" fmla="*/ f31 1 1256481"/>
                <a:gd name="f40" fmla="*/ f32 1 4779264"/>
                <a:gd name="f41" fmla="*/ f33 1 4779264"/>
                <a:gd name="f42" fmla="*/ f34 1 1256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256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EECDCD">
                <a:alpha val="90000"/>
              </a:srgbClr>
            </a:solidFill>
            <a:ln w="25402" cap="flat">
              <a:solidFill>
                <a:srgbClr val="EECDCD">
                  <a:alpha val="90000"/>
                </a:srgbClr>
              </a:solidFill>
              <a:prstDash val="solid"/>
            </a:ln>
          </p:spPr>
          <p:txBody>
            <a:bodyPr vert="horz" wrap="square" lIns="64766" tIns="93716" rIns="126104" bIns="93726" anchor="ctr" anchorCtr="0" compatLnSpc="1">
              <a:noAutofit/>
            </a:bodyPr>
            <a:lstStyle/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Actions éducatives liées à la vie scolaire, 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Education à la santé et à la citoyenneté,</a:t>
              </a:r>
            </a:p>
            <a:p>
              <a:pPr marL="171450" marR="0" lvl="1" indent="-171450" algn="l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7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Aides diverses aux élèves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457200" y="4900845"/>
              <a:ext cx="2688336" cy="1570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1570601"/>
                <a:gd name="f8" fmla="val 261772"/>
                <a:gd name="f9" fmla="val 117199"/>
                <a:gd name="f10" fmla="val 2426564"/>
                <a:gd name="f11" fmla="val 2571137"/>
                <a:gd name="f12" fmla="val 1308829"/>
                <a:gd name="f13" fmla="val 1453402"/>
                <a:gd name="f14" fmla="+- 0 0 -90"/>
                <a:gd name="f15" fmla="*/ f3 1 2688336"/>
                <a:gd name="f16" fmla="*/ f4 1 15706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1570601"/>
                <a:gd name="f26" fmla="*/ 0 f22 1"/>
                <a:gd name="f27" fmla="*/ 261772 f21 1"/>
                <a:gd name="f28" fmla="*/ 261772 f22 1"/>
                <a:gd name="f29" fmla="*/ 0 f21 1"/>
                <a:gd name="f30" fmla="*/ 2426564 f22 1"/>
                <a:gd name="f31" fmla="*/ 2688336 f22 1"/>
                <a:gd name="f32" fmla="*/ 1308829 f21 1"/>
                <a:gd name="f33" fmla="*/ 1570601 f21 1"/>
                <a:gd name="f34" fmla="+- f23 0 f1"/>
                <a:gd name="f35" fmla="*/ f26 1 2688336"/>
                <a:gd name="f36" fmla="*/ f27 1 1570601"/>
                <a:gd name="f37" fmla="*/ f28 1 2688336"/>
                <a:gd name="f38" fmla="*/ f29 1 1570601"/>
                <a:gd name="f39" fmla="*/ f30 1 2688336"/>
                <a:gd name="f40" fmla="*/ f31 1 2688336"/>
                <a:gd name="f41" fmla="*/ f32 1 1570601"/>
                <a:gd name="f42" fmla="*/ f33 1 15706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15706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D1282E"/>
            </a:solidFill>
            <a:ln w="25402" cap="flat">
              <a:solidFill>
                <a:srgbClr val="C8C8B1"/>
              </a:solidFill>
              <a:prstDash val="solid"/>
            </a:ln>
          </p:spPr>
          <p:txBody>
            <a:bodyPr vert="horz" wrap="square" lIns="168112" tIns="122392" rIns="168112" bIns="12239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4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Vie de l’élève (VE)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Construction du budget</a:t>
            </a:r>
          </a:p>
        </p:txBody>
      </p:sp>
      <p:sp>
        <p:nvSpPr>
          <p:cNvPr id="3" name="Rectangle 3"/>
          <p:cNvSpPr/>
          <p:nvPr/>
        </p:nvSpPr>
        <p:spPr>
          <a:xfrm>
            <a:off x="899595" y="3571554"/>
            <a:ext cx="7020269" cy="285616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Le budget est établi avec deux nouvelles nomenclatures :</a:t>
            </a:r>
          </a:p>
          <a:p>
            <a:pPr marL="0" marR="0" lvl="0" indent="0" algn="ctr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« Domaines » et « Activités »</a:t>
            </a:r>
          </a:p>
          <a:p>
            <a:pPr marL="0" marR="0" lvl="0" indent="0" algn="just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Elles sont construites selon les besoins de suivi de gestion</a:t>
            </a:r>
          </a:p>
          <a:p>
            <a:pPr marL="0" marR="0" lvl="0" indent="0" algn="just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Elles comprennent un code et un libellé</a:t>
            </a:r>
          </a:p>
          <a:p>
            <a:pPr marL="0" marR="0" lvl="0" indent="0" algn="just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Le domaine est obligatoire en dépenses mais facultatif en recettes</a:t>
            </a:r>
          </a:p>
          <a:p>
            <a:pPr marL="0" marR="0" lvl="0" indent="0" algn="just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Pour le domaine</a:t>
            </a: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 : pas de nomenclature imposée en dehors des opérations particulières (ex. : </a:t>
            </a:r>
            <a:r>
              <a:rPr lang="fr-FR" sz="1800" b="0" i="1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variations de stocks, opérations de fin d’exercice…</a:t>
            </a:r>
            <a:r>
              <a:rPr lang="fr-FR" sz="18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)</a:t>
            </a: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4" name="Rectangle 14"/>
          <p:cNvSpPr/>
          <p:nvPr/>
        </p:nvSpPr>
        <p:spPr>
          <a:xfrm>
            <a:off x="947739" y="1454728"/>
            <a:ext cx="6973653" cy="576264"/>
          </a:xfrm>
          <a:prstGeom prst="rect">
            <a:avLst/>
          </a:prstGeom>
          <a:solidFill>
            <a:srgbClr val="9D1E23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Service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2559048" y="2110362"/>
            <a:ext cx="3598858" cy="538151"/>
          </a:xfrm>
          <a:prstGeom prst="rect">
            <a:avLst/>
          </a:prstGeom>
          <a:solidFill>
            <a:srgbClr val="E67C7F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Domaine</a:t>
            </a:r>
          </a:p>
        </p:txBody>
      </p:sp>
      <p:sp>
        <p:nvSpPr>
          <p:cNvPr id="6" name="Rectangle 4"/>
          <p:cNvSpPr/>
          <p:nvPr/>
        </p:nvSpPr>
        <p:spPr>
          <a:xfrm>
            <a:off x="532958" y="2786396"/>
            <a:ext cx="2009549" cy="744541"/>
          </a:xfrm>
          <a:prstGeom prst="rect">
            <a:avLst/>
          </a:prstGeom>
          <a:solidFill>
            <a:srgbClr val="EEA7AA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Activité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(Code)</a:t>
            </a:r>
          </a:p>
        </p:txBody>
      </p:sp>
      <p:sp>
        <p:nvSpPr>
          <p:cNvPr id="7" name="Rectangle 15"/>
          <p:cNvSpPr/>
          <p:nvPr/>
        </p:nvSpPr>
        <p:spPr>
          <a:xfrm>
            <a:off x="2608179" y="2775286"/>
            <a:ext cx="1838529" cy="742950"/>
          </a:xfrm>
          <a:prstGeom prst="rect">
            <a:avLst/>
          </a:prstGeom>
          <a:solidFill>
            <a:srgbClr val="EEA7AA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Activité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(Libellé)</a:t>
            </a:r>
          </a:p>
        </p:txBody>
      </p:sp>
      <p:sp>
        <p:nvSpPr>
          <p:cNvPr id="8" name="Rectangle 16"/>
          <p:cNvSpPr/>
          <p:nvPr/>
        </p:nvSpPr>
        <p:spPr>
          <a:xfrm>
            <a:off x="4498893" y="2785683"/>
            <a:ext cx="1804321" cy="742950"/>
          </a:xfrm>
          <a:prstGeom prst="rect">
            <a:avLst/>
          </a:prstGeom>
          <a:solidFill>
            <a:srgbClr val="EEA7AA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Montant 2015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Times"/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6373816" y="2778120"/>
            <a:ext cx="1872956" cy="744541"/>
          </a:xfrm>
          <a:prstGeom prst="rect">
            <a:avLst/>
          </a:prstGeom>
          <a:solidFill>
            <a:srgbClr val="EEA7AA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rPr>
              <a:t>Montant 2016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634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code</a:t>
            </a:r>
          </a:p>
        </p:txBody>
      </p:sp>
      <p:pic>
        <p:nvPicPr>
          <p:cNvPr id="3" name="Picture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532" y="836712"/>
            <a:ext cx="4293967" cy="5593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644009" y="711750"/>
            <a:ext cx="3914198" cy="575413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Vigilances 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 sz="2800">
                <a:solidFill>
                  <a:srgbClr val="002060"/>
                </a:solidFill>
              </a:rPr>
              <a:t>Obtenir des documents suffisamment clairs et détaillés pour permettre des comparaisons avec les années antérieures</a:t>
            </a:r>
          </a:p>
          <a:p>
            <a:pPr lvl="0"/>
            <a:endParaRPr lang="fr-FR" sz="2800">
              <a:solidFill>
                <a:srgbClr val="002060"/>
              </a:solidFill>
            </a:endParaRPr>
          </a:p>
          <a:p>
            <a:pPr lvl="0"/>
            <a:r>
              <a:rPr lang="fr-FR" sz="2800">
                <a:solidFill>
                  <a:srgbClr val="002060"/>
                </a:solidFill>
              </a:rPr>
              <a:t>Une commission permanente préparatoire</a:t>
            </a:r>
          </a:p>
          <a:p>
            <a:pPr lvl="0"/>
            <a:endParaRPr lang="fr-FR" sz="2800">
              <a:solidFill>
                <a:srgbClr val="002060"/>
              </a:solidFill>
            </a:endParaRPr>
          </a:p>
          <a:p>
            <a:pPr lvl="0"/>
            <a:r>
              <a:rPr lang="fr-FR" sz="2800">
                <a:solidFill>
                  <a:srgbClr val="002060"/>
                </a:solidFill>
              </a:rPr>
              <a:t>Détail des crédits pédagogiques</a:t>
            </a:r>
          </a:p>
          <a:p>
            <a:pPr lvl="0"/>
            <a:endParaRPr lang="fr-FR" sz="2800">
              <a:solidFill>
                <a:srgbClr val="002060"/>
              </a:solidFill>
            </a:endParaRPr>
          </a:p>
          <a:p>
            <a:pPr lvl="0"/>
            <a:r>
              <a:rPr lang="fr-FR" sz="2800">
                <a:solidFill>
                  <a:srgbClr val="002060"/>
                </a:solidFill>
              </a:rPr>
              <a:t>Natation</a:t>
            </a:r>
          </a:p>
          <a:p>
            <a:pPr lvl="0"/>
            <a:endParaRPr lang="fr-FR"/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7826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dirty="0"/>
              <a:t>Détail des crédits </a:t>
            </a:r>
            <a:r>
              <a:rPr lang="fr-FR" dirty="0" smtClean="0"/>
              <a:t>pédagogiques EPS</a:t>
            </a:r>
            <a:endParaRPr lang="fr-FR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102995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 dirty="0"/>
              <a:t>Le conseil </a:t>
            </a:r>
            <a:r>
              <a:rPr lang="fr-FR" dirty="0" smtClean="0"/>
              <a:t>départemental recommande que 9 à 11€ soient attribué à l’EPS.</a:t>
            </a:r>
          </a:p>
          <a:p>
            <a:pPr lvl="2"/>
            <a:r>
              <a:rPr lang="fr-FR" dirty="0" smtClean="0"/>
              <a:t>R</a:t>
            </a:r>
            <a:r>
              <a:rPr lang="fr-FR" dirty="0" smtClean="0"/>
              <a:t>éclamons des crédits pédagogiques EPS à hauteur de nos besoins SANS DIMINUER LES CRÉDITS DES AUTRES DISCIPLINES</a:t>
            </a:r>
            <a:endParaRPr lang="fr-FR" sz="600" dirty="0"/>
          </a:p>
          <a:p>
            <a:pPr lvl="0"/>
            <a:r>
              <a:rPr lang="fr-FR" dirty="0"/>
              <a:t>Au conseil d'administration, il faut que les lignes disciplinaires apparaissent : </a:t>
            </a:r>
          </a:p>
          <a:p>
            <a:pPr lvl="4">
              <a:spcBef>
                <a:spcPts val="500"/>
              </a:spcBef>
            </a:pPr>
            <a:r>
              <a:rPr lang="fr-FR" sz="2000" dirty="0"/>
              <a:t>Permet de discuter sur des choses concrètes</a:t>
            </a:r>
          </a:p>
          <a:p>
            <a:pPr lvl="4">
              <a:spcBef>
                <a:spcPts val="500"/>
              </a:spcBef>
            </a:pPr>
            <a:r>
              <a:rPr lang="fr-FR" sz="2000" dirty="0"/>
              <a:t>Source de tensions au sein de l'équipe pédagogique</a:t>
            </a:r>
          </a:p>
          <a:p>
            <a:pPr lvl="4">
              <a:spcBef>
                <a:spcPts val="500"/>
              </a:spcBef>
            </a:pPr>
            <a:r>
              <a:rPr lang="fr-FR" sz="2000" dirty="0"/>
              <a:t>Risque de clientélisme</a:t>
            </a:r>
          </a:p>
          <a:p>
            <a:pPr lvl="4">
              <a:spcBef>
                <a:spcPts val="600"/>
              </a:spcBef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84201" y="5191917"/>
            <a:ext cx="7394579" cy="1569660"/>
          </a:xfrm>
          <a:prstGeom prst="rect">
            <a:avLst/>
          </a:prstGeom>
          <a:gradFill>
            <a:gsLst>
              <a:gs pos="0">
                <a:srgbClr val="E43200"/>
              </a:gs>
              <a:gs pos="100000">
                <a:srgbClr val="DC3000"/>
              </a:gs>
            </a:gsLst>
            <a:path path="circle">
              <a:fillToRect l="5000" t="100000" r="95000"/>
            </a:path>
          </a:gradFill>
          <a:ln cap="flat">
            <a:noFill/>
          </a:ln>
          <a:effectLst>
            <a:outerShdw dist="19997" dir="5400000" algn="tl">
              <a:srgbClr val="000000">
                <a:alpha val="42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  <a:latin typeface="Century Schoolbook"/>
              </a:rPr>
              <a:t>Le SNEP 95 </a:t>
            </a:r>
            <a:r>
              <a:rPr lang="fr-FR" sz="2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entury Schoolbook"/>
              </a:rPr>
              <a:t>a gagné cette année la bataille de la recommandation</a:t>
            </a:r>
            <a:r>
              <a:rPr lang="fr-FR" sz="2400" b="0" i="0" u="none" strike="noStrike" kern="1200" cap="none" spc="0" dirty="0" smtClean="0">
                <a:solidFill>
                  <a:srgbClr val="FFFFFF"/>
                </a:solidFill>
                <a:uFillTx/>
                <a:latin typeface="Century Schoolbook"/>
              </a:rPr>
              <a:t> (9 à 11€).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aseline="0" dirty="0" smtClean="0">
                <a:solidFill>
                  <a:srgbClr val="FFFFFF"/>
                </a:solidFill>
                <a:latin typeface="Century Schoolbook"/>
              </a:rPr>
              <a:t>Notre prochain objectif est que cette recommandation devienne un fléchage !!!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natation</a:t>
            </a:r>
            <a:br>
              <a:rPr lang="fr-FR"/>
            </a:br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body" idx="3"/>
          </p:nvPr>
        </p:nvSpPr>
        <p:spPr>
          <a:xfrm>
            <a:off x="457200" y="2293562"/>
            <a:ext cx="3657600" cy="2415405"/>
          </a:xfrm>
          <a:noFill/>
        </p:spPr>
        <p:txBody>
          <a:bodyPr anchor="t">
            <a:normAutofit/>
          </a:bodyPr>
          <a:lstStyle/>
          <a:p>
            <a:pPr lvl="0"/>
            <a:r>
              <a:rPr lang="fr-FR" sz="2400" b="0" dirty="0">
                <a:solidFill>
                  <a:srgbClr val="000000"/>
                </a:solidFill>
              </a:rPr>
              <a:t>Financement (entrées, lignes d'eau et transport) </a:t>
            </a:r>
            <a:r>
              <a:rPr lang="fr-FR" sz="2400" dirty="0">
                <a:solidFill>
                  <a:srgbClr val="000000"/>
                </a:solidFill>
              </a:rPr>
              <a:t>sur facture</a:t>
            </a:r>
            <a:r>
              <a:rPr lang="fr-FR" sz="2400" b="0" dirty="0">
                <a:solidFill>
                  <a:srgbClr val="000000"/>
                </a:solidFill>
              </a:rPr>
              <a:t> à hauteur d'un plafond maximum de 4 000 € par an </a:t>
            </a:r>
          </a:p>
          <a:p>
            <a:pPr marL="274320" lvl="0" indent="-274320">
              <a:buChar char=""/>
            </a:pPr>
            <a:endParaRPr lang="fr-FR" sz="2400" b="0" dirty="0">
              <a:solidFill>
                <a:srgbClr val="000000"/>
              </a:solidFill>
            </a:endParaRPr>
          </a:p>
        </p:txBody>
      </p:sp>
      <p:sp>
        <p:nvSpPr>
          <p:cNvPr id="6" name="Espace réservé du texte 5"/>
          <p:cNvSpPr txBox="1">
            <a:spLocks noGrp="1"/>
          </p:cNvSpPr>
          <p:nvPr>
            <p:ph sz="quarter" idx="4"/>
          </p:nvPr>
        </p:nvSpPr>
        <p:spPr>
          <a:xfrm>
            <a:off x="457200" y="1309805"/>
            <a:ext cx="3657600" cy="983757"/>
          </a:xfrm>
          <a:prstGeom prst="rect">
            <a:avLst/>
          </a:prstGeom>
          <a:solidFill>
            <a:srgbClr val="D1282E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lvl="0" indent="0">
              <a:buNone/>
            </a:pPr>
            <a:r>
              <a:rPr lang="fr-FR" sz="2000" b="1">
                <a:solidFill>
                  <a:srgbClr val="FFFFFF"/>
                </a:solidFill>
              </a:rPr>
              <a:t>Fonds de roulement supérieur à 3 mois de fonctionnement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09496" y="5021345"/>
            <a:ext cx="7805739" cy="1384995"/>
          </a:xfrm>
          <a:prstGeom prst="rect">
            <a:avLst/>
          </a:prstGeom>
          <a:gradFill>
            <a:gsLst>
              <a:gs pos="0">
                <a:srgbClr val="E43200"/>
              </a:gs>
              <a:gs pos="100000">
                <a:srgbClr val="DC3000"/>
              </a:gs>
            </a:gsLst>
            <a:path path="circle">
              <a:fillToRect l="5000" t="100000" r="95000"/>
            </a:path>
          </a:gradFill>
          <a:ln cap="flat">
            <a:noFill/>
          </a:ln>
          <a:effectLst>
            <a:outerShdw dist="19997" dir="5400000" algn="tl">
              <a:srgbClr val="000000">
                <a:alpha val="42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  <a:latin typeface="Century Schoolbook"/>
              </a:rPr>
              <a:t>Nouveauté </a:t>
            </a:r>
            <a:r>
              <a:rPr lang="fr-FR" sz="2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entury Schoolbook"/>
              </a:rPr>
              <a:t>2016 </a:t>
            </a: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  <a:latin typeface="Century Schoolbook"/>
              </a:rPr>
              <a:t>(Gagné en audience au Conseil Départemental par l'équipe du SNEP</a:t>
            </a:r>
            <a:r>
              <a:rPr lang="fr-FR" sz="2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entury Schoolbook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 smtClean="0">
                <a:solidFill>
                  <a:srgbClr val="FFFFFF"/>
                </a:solidFill>
                <a:latin typeface="Century Schoolbook"/>
              </a:rPr>
              <a:t>Augmentation du nombre de collèges éligibles avec 4 mois de fond de roulement.</a:t>
            </a:r>
            <a:endParaRPr lang="fr-FR" b="0" i="0" u="none" strike="noStrike" kern="1200" cap="none" spc="0" baseline="0" dirty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4457635" y="1309805"/>
            <a:ext cx="3657600" cy="983757"/>
          </a:xfrm>
          <a:prstGeom prst="rect">
            <a:avLst/>
          </a:prstGeom>
          <a:solidFill>
            <a:srgbClr val="D1282E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274320" marR="0" lvl="0" indent="-27432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A7A7A"/>
              </a:buClr>
              <a:buSzPct val="70000"/>
              <a:buFont typeface="Wingdings"/>
              <a:buChar char="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defRPr>
            </a:lvl1pPr>
            <a:lvl2pPr marL="640080" marR="0" lvl="1" indent="-27432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 2"/>
              <a:buChar char=""/>
              <a:tabLst/>
              <a:defRPr lang="fr-FR" sz="21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defRPr>
            </a:lvl2pPr>
            <a:lvl3pPr marL="914400" marR="0" lvl="2" indent="-18288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B6B6B"/>
              </a:buClr>
              <a:buSzPct val="60000"/>
              <a:buFont typeface="Wingdings"/>
              <a:buChar char="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defRPr>
            </a:lvl3pPr>
            <a:lvl4pPr marL="1188720" marR="0" lvl="3" indent="-18288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BEBEBE"/>
              </a:buClr>
              <a:buSzPct val="60000"/>
              <a:buFont typeface="Wingdings"/>
              <a:buChar char="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defRPr>
            </a:lvl4pPr>
            <a:lvl5pPr marL="1463040" marR="0" lvl="4" indent="-18288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9DDAA"/>
              </a:buClr>
              <a:buSzPct val="68000"/>
              <a:buFont typeface="Wingdings 2"/>
              <a:buChar char=""/>
              <a:tabLst/>
              <a:def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fr-FR" sz="2000" b="1" dirty="0" smtClean="0">
                <a:solidFill>
                  <a:srgbClr val="FFFFFF"/>
                </a:solidFill>
              </a:rPr>
              <a:t>Fonds de roulement supérieur à 4 mois de fonctionnement</a:t>
            </a:r>
            <a:endParaRPr lang="fr-FR" sz="2000" b="1" dirty="0">
              <a:solidFill>
                <a:srgbClr val="FFFFFF"/>
              </a:solidFill>
            </a:endParaRPr>
          </a:p>
        </p:txBody>
      </p:sp>
      <p:sp>
        <p:nvSpPr>
          <p:cNvPr id="10" name="Espace réservé du contenu 3"/>
          <p:cNvSpPr txBox="1">
            <a:spLocks noGrp="1"/>
          </p:cNvSpPr>
          <p:nvPr>
            <p:ph type="body" idx="3"/>
          </p:nvPr>
        </p:nvSpPr>
        <p:spPr>
          <a:xfrm>
            <a:off x="4457635" y="2300150"/>
            <a:ext cx="3657600" cy="2415405"/>
          </a:xfrm>
          <a:noFill/>
        </p:spPr>
        <p:txBody>
          <a:bodyPr anchor="t">
            <a:normAutofit/>
          </a:bodyPr>
          <a:lstStyle/>
          <a:p>
            <a:pPr lvl="0"/>
            <a:r>
              <a:rPr lang="fr-FR" sz="2400" b="0" dirty="0">
                <a:solidFill>
                  <a:srgbClr val="000000"/>
                </a:solidFill>
              </a:rPr>
              <a:t>Financement (entrées, lignes d'eau et transport) </a:t>
            </a:r>
            <a:r>
              <a:rPr lang="fr-FR" sz="2400" dirty="0">
                <a:solidFill>
                  <a:srgbClr val="000000"/>
                </a:solidFill>
              </a:rPr>
              <a:t>sur facture</a:t>
            </a:r>
            <a:r>
              <a:rPr lang="fr-FR" sz="2400" b="0" dirty="0">
                <a:solidFill>
                  <a:srgbClr val="000000"/>
                </a:solidFill>
              </a:rPr>
              <a:t> à hauteur d'un plafond maximum de 4 000 € par an </a:t>
            </a:r>
          </a:p>
          <a:p>
            <a:pPr marL="274320" lvl="0" indent="-274320">
              <a:buChar char=""/>
            </a:pPr>
            <a:endParaRPr lang="fr-FR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endParaRPr lang="en-US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lvl="0" indent="0" algn="ctr">
              <a:buNone/>
            </a:pPr>
            <a:r>
              <a:rPr lang="fr-FR" sz="5400" cap="small">
                <a:solidFill>
                  <a:srgbClr val="D1282E"/>
                </a:solidFill>
              </a:rPr>
              <a:t>Mise </a:t>
            </a:r>
          </a:p>
          <a:p>
            <a:pPr marL="0" lvl="0" indent="0" algn="ctr">
              <a:buNone/>
            </a:pPr>
            <a:r>
              <a:rPr lang="fr-FR" sz="5400" cap="small">
                <a:solidFill>
                  <a:srgbClr val="D1282E"/>
                </a:solidFill>
              </a:rPr>
              <a:t>en </a:t>
            </a:r>
          </a:p>
          <a:p>
            <a:pPr marL="0" lvl="0" indent="0" algn="ctr">
              <a:buNone/>
            </a:pPr>
            <a:r>
              <a:rPr lang="fr-FR" sz="5400" cap="small">
                <a:solidFill>
                  <a:srgbClr val="D1282E"/>
                </a:solidFill>
              </a:rPr>
              <a:t>pratique</a:t>
            </a:r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17478" y="260649"/>
            <a:ext cx="8229600" cy="1786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b="1"/>
              <a:t>RCBC </a:t>
            </a:r>
            <a:r>
              <a:rPr lang="fr-FR"/>
              <a:t/>
            </a:r>
            <a:br>
              <a:rPr lang="fr-FR"/>
            </a:br>
            <a:r>
              <a:rPr lang="fr-FR" sz="4000"/>
              <a:t>les enjeux de la réforme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2204865"/>
            <a:ext cx="4474835" cy="39212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77500" lnSpcReduction="20000"/>
          </a:bodyPr>
          <a:lstStyle/>
          <a:p>
            <a:pPr lvl="0">
              <a:lnSpc>
                <a:spcPct val="90000"/>
              </a:lnSpc>
              <a:buFont typeface="Wingdings" pitchFamily="2"/>
              <a:buChar char="Ø"/>
            </a:pPr>
            <a:r>
              <a:rPr lang="fr-FR">
                <a:solidFill>
                  <a:srgbClr val="002060"/>
                </a:solidFill>
              </a:rPr>
              <a:t>Elle s’inscrit dans l’esprit de la LOLF (2001)</a:t>
            </a:r>
          </a:p>
          <a:p>
            <a:pPr lvl="0">
              <a:lnSpc>
                <a:spcPct val="90000"/>
              </a:lnSpc>
              <a:buFont typeface="Wingdings" pitchFamily="2"/>
              <a:buChar char="Ø"/>
            </a:pPr>
            <a:endParaRPr lang="fr-FR">
              <a:solidFill>
                <a:srgbClr val="002060"/>
              </a:solidFill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fr-FR">
                <a:solidFill>
                  <a:srgbClr val="002060"/>
                </a:solidFill>
              </a:rPr>
              <a:t>Dans le respect  du principe de logique de pilotage par résultats</a:t>
            </a:r>
          </a:p>
          <a:p>
            <a:pPr lvl="0">
              <a:lnSpc>
                <a:spcPct val="90000"/>
              </a:lnSpc>
              <a:buNone/>
            </a:pPr>
            <a:endParaRPr lang="fr-FR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Font typeface="Wingdings" pitchFamily="2"/>
              <a:buChar char="Ø"/>
            </a:pPr>
            <a:r>
              <a:rPr lang="fr-FR">
                <a:solidFill>
                  <a:srgbClr val="002060"/>
                </a:solidFill>
              </a:rPr>
              <a:t>Intègre une plus large autonomie dans le cadre du projet d’établissement</a:t>
            </a:r>
          </a:p>
          <a:p>
            <a:pPr lvl="0">
              <a:lnSpc>
                <a:spcPct val="90000"/>
              </a:lnSpc>
              <a:buNone/>
            </a:pPr>
            <a:endParaRPr lang="fr-FR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Font typeface="Wingdings" pitchFamily="2"/>
              <a:buChar char="Ø"/>
            </a:pPr>
            <a:r>
              <a:rPr lang="fr-FR">
                <a:solidFill>
                  <a:srgbClr val="002060"/>
                </a:solidFill>
              </a:rPr>
              <a:t>prise en compte des orientations fixées par :</a:t>
            </a:r>
          </a:p>
          <a:p>
            <a:pPr lvl="0" algn="ctr">
              <a:lnSpc>
                <a:spcPct val="90000"/>
              </a:lnSpc>
              <a:buNone/>
            </a:pPr>
            <a:r>
              <a:rPr lang="fr-FR">
                <a:solidFill>
                  <a:srgbClr val="002060"/>
                </a:solidFill>
              </a:rPr>
              <a:t>l’autorité académique </a:t>
            </a:r>
          </a:p>
          <a:p>
            <a:pPr lvl="0" algn="ctr">
              <a:lnSpc>
                <a:spcPct val="90000"/>
              </a:lnSpc>
              <a:buNone/>
            </a:pPr>
            <a:r>
              <a:rPr lang="fr-FR">
                <a:solidFill>
                  <a:srgbClr val="002060"/>
                </a:solidFill>
              </a:rPr>
              <a:t>Et</a:t>
            </a:r>
          </a:p>
          <a:p>
            <a:pPr lvl="0" algn="ctr">
              <a:lnSpc>
                <a:spcPct val="90000"/>
              </a:lnSpc>
              <a:buNone/>
            </a:pPr>
            <a:r>
              <a:rPr lang="fr-FR">
                <a:solidFill>
                  <a:srgbClr val="002060"/>
                </a:solidFill>
              </a:rPr>
              <a:t> les collectivités territoriales</a:t>
            </a:r>
          </a:p>
          <a:p>
            <a:pPr lvl="0"/>
            <a:endParaRPr lang="fr-FR"/>
          </a:p>
        </p:txBody>
      </p:sp>
      <p:sp>
        <p:nvSpPr>
          <p:cNvPr id="4" name="Espace réservé du contenu 2"/>
          <p:cNvSpPr txBox="1"/>
          <p:nvPr/>
        </p:nvSpPr>
        <p:spPr>
          <a:xfrm>
            <a:off x="5335825" y="2365982"/>
            <a:ext cx="3138796" cy="38164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Globalisation des moyens</a:t>
            </a:r>
          </a:p>
          <a:p>
            <a:pPr marL="274320" marR="0" lvl="0" indent="-27432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2060"/>
              </a:solidFill>
              <a:uFillTx/>
              <a:latin typeface="Century Schoolbook"/>
            </a:endParaRPr>
          </a:p>
          <a:p>
            <a:pPr marL="274320" marR="0" lvl="0" indent="-27432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002060"/>
                </a:solidFill>
                <a:uFillTx/>
                <a:latin typeface="Century Schoolbook"/>
              </a:rPr>
              <a:t>Obligation de résultats</a:t>
            </a:r>
          </a:p>
          <a:p>
            <a:pPr marL="274320" marR="0" lvl="0" indent="-27432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2060"/>
              </a:solidFill>
              <a:uFillTx/>
              <a:latin typeface="Century Schoolbook"/>
            </a:endParaRPr>
          </a:p>
          <a:p>
            <a:pPr marL="274320" marR="0" lvl="0" indent="-27432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2060"/>
              </a:solidFill>
              <a:uFillTx/>
              <a:latin typeface="Century Schoolbook"/>
            </a:endParaRPr>
          </a:p>
          <a:p>
            <a:pPr marL="274320" marR="0" lvl="0" indent="-27432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D1282E"/>
                </a:solidFill>
                <a:uFillTx/>
                <a:latin typeface="Century Schoolbook"/>
              </a:rPr>
              <a:t>Faire des économies</a:t>
            </a:r>
          </a:p>
          <a:p>
            <a:pPr marL="274320" marR="0" lvl="0" indent="-274320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2060"/>
              </a:solidFill>
              <a:uFillTx/>
              <a:latin typeface="Century Schoolbook"/>
            </a:endParaRPr>
          </a:p>
        </p:txBody>
      </p:sp>
      <p:sp>
        <p:nvSpPr>
          <p:cNvPr id="5" name="Flèche droite 5"/>
          <p:cNvSpPr/>
          <p:nvPr/>
        </p:nvSpPr>
        <p:spPr>
          <a:xfrm>
            <a:off x="4953003" y="2708279"/>
            <a:ext cx="776874" cy="2455858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D1282E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D6D6BA"/>
              </a:solidFill>
              <a:effectLst>
                <a:outerShdw dist="20323" dir="1799338">
                  <a:srgbClr val="000000"/>
                </a:outerShdw>
              </a:effectLst>
              <a:uFillTx/>
              <a:latin typeface="Century Schoolbook"/>
            </a:endParaRPr>
          </a:p>
        </p:txBody>
      </p:sp>
      <p:sp>
        <p:nvSpPr>
          <p:cNvPr id="6" name="Flèche droite 6"/>
          <p:cNvSpPr/>
          <p:nvPr/>
        </p:nvSpPr>
        <p:spPr>
          <a:xfrm rot="5400013">
            <a:off x="6536571" y="4150772"/>
            <a:ext cx="784856" cy="110934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7A7A7A"/>
          </a:solidFill>
          <a:ln w="25402" cap="flat">
            <a:solidFill>
              <a:srgbClr val="585858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D6D6BA"/>
              </a:solidFill>
              <a:effectLst>
                <a:outerShdw dist="20323" dir="1799338">
                  <a:srgbClr val="000000"/>
                </a:outerShdw>
              </a:effectLst>
              <a:uFillTx/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17478" y="260649"/>
            <a:ext cx="8229600" cy="1786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b="1"/>
              <a:t>RCBC </a:t>
            </a:r>
            <a:r>
              <a:rPr lang="fr-FR"/>
              <a:t/>
            </a:r>
            <a:br>
              <a:rPr lang="fr-FR"/>
            </a:br>
            <a:r>
              <a:rPr lang="fr-FR" sz="4000"/>
              <a:t>les enjeux de la réforme</a:t>
            </a:r>
          </a:p>
        </p:txBody>
      </p:sp>
      <p:pic>
        <p:nvPicPr>
          <p:cNvPr id="3" name="Picture 1" descr="/data/data/com.infraware.PolarisOfficeStdForTablet/files/.polaris_temp/fImage9020719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4">
            <a:off x="2336174" y="174622"/>
            <a:ext cx="4314825" cy="82835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Calcul de la dotation (formule générale)</a:t>
            </a:r>
          </a:p>
        </p:txBody>
      </p:sp>
      <p:grpSp>
        <p:nvGrpSpPr>
          <p:cNvPr id="3" name="Espace réservé du contenu 3"/>
          <p:cNvGrpSpPr/>
          <p:nvPr/>
        </p:nvGrpSpPr>
        <p:grpSpPr>
          <a:xfrm>
            <a:off x="457200" y="1600200"/>
            <a:ext cx="7467603" cy="4457699"/>
            <a:chOff x="457200" y="1600200"/>
            <a:chExt cx="7467603" cy="4873623"/>
          </a:xfrm>
        </p:grpSpPr>
        <p:sp>
          <p:nvSpPr>
            <p:cNvPr id="4" name="Freeform: Shape 3"/>
            <p:cNvSpPr/>
            <p:nvPr/>
          </p:nvSpPr>
          <p:spPr>
            <a:xfrm>
              <a:off x="457200" y="1600200"/>
              <a:ext cx="6347463" cy="14620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347460"/>
                <a:gd name="f7" fmla="val 1462087"/>
                <a:gd name="f8" fmla="val 146209"/>
                <a:gd name="f9" fmla="val 65460"/>
                <a:gd name="f10" fmla="val 6201251"/>
                <a:gd name="f11" fmla="val 6282000"/>
                <a:gd name="f12" fmla="val 1315878"/>
                <a:gd name="f13" fmla="val 1396627"/>
                <a:gd name="f14" fmla="+- 0 0 -90"/>
                <a:gd name="f15" fmla="*/ f3 1 6347460"/>
                <a:gd name="f16" fmla="*/ f4 1 1462087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347460"/>
                <a:gd name="f25" fmla="*/ f21 1 1462087"/>
                <a:gd name="f26" fmla="*/ 0 f22 1"/>
                <a:gd name="f27" fmla="*/ 146209 f21 1"/>
                <a:gd name="f28" fmla="*/ 146209 f22 1"/>
                <a:gd name="f29" fmla="*/ 0 f21 1"/>
                <a:gd name="f30" fmla="*/ 6201251 f22 1"/>
                <a:gd name="f31" fmla="*/ 6347460 f22 1"/>
                <a:gd name="f32" fmla="*/ 1315878 f21 1"/>
                <a:gd name="f33" fmla="*/ 1462087 f21 1"/>
                <a:gd name="f34" fmla="+- f23 0 f1"/>
                <a:gd name="f35" fmla="*/ f26 1 6347460"/>
                <a:gd name="f36" fmla="*/ f27 1 1462087"/>
                <a:gd name="f37" fmla="*/ f28 1 6347460"/>
                <a:gd name="f38" fmla="*/ f29 1 1462087"/>
                <a:gd name="f39" fmla="*/ f30 1 6347460"/>
                <a:gd name="f40" fmla="*/ f31 1 6347460"/>
                <a:gd name="f41" fmla="*/ f32 1 1462087"/>
                <a:gd name="f42" fmla="*/ f33 1 1462087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347460" h="146208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FBDBE"/>
                </a:gs>
                <a:gs pos="100000">
                  <a:srgbClr val="FFB7B7"/>
                </a:gs>
              </a:gsLst>
              <a:path path="circle">
                <a:fillToRect l="5000" t="100000" r="95000"/>
              </a:path>
            </a:gradFill>
            <a:ln cap="flat">
              <a:noFill/>
              <a:prstDash val="solid"/>
            </a:ln>
            <a:effectLst>
              <a:outerShdw dist="24999" dir="54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176177" tIns="176177" rIns="1668231" bIns="176177" anchor="ctr" anchorCtr="0" compatLnSpc="1">
              <a:noAutofit/>
            </a:bodyPr>
            <a:lstStyle/>
            <a:p>
              <a:pPr marL="0" marR="0" lvl="0" indent="0" algn="l" defTabSz="15557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32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Forfait par établissement 24600€</a:t>
              </a:r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1017270" y="3305967"/>
              <a:ext cx="6347463" cy="14620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347460"/>
                <a:gd name="f7" fmla="val 1462087"/>
                <a:gd name="f8" fmla="val 146209"/>
                <a:gd name="f9" fmla="val 65460"/>
                <a:gd name="f10" fmla="val 6201251"/>
                <a:gd name="f11" fmla="val 6282000"/>
                <a:gd name="f12" fmla="val 1315878"/>
                <a:gd name="f13" fmla="val 1396627"/>
                <a:gd name="f14" fmla="+- 0 0 -90"/>
                <a:gd name="f15" fmla="*/ f3 1 6347460"/>
                <a:gd name="f16" fmla="*/ f4 1 1462087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347460"/>
                <a:gd name="f25" fmla="*/ f21 1 1462087"/>
                <a:gd name="f26" fmla="*/ 0 f22 1"/>
                <a:gd name="f27" fmla="*/ 146209 f21 1"/>
                <a:gd name="f28" fmla="*/ 146209 f22 1"/>
                <a:gd name="f29" fmla="*/ 0 f21 1"/>
                <a:gd name="f30" fmla="*/ 6201251 f22 1"/>
                <a:gd name="f31" fmla="*/ 6347460 f22 1"/>
                <a:gd name="f32" fmla="*/ 1315878 f21 1"/>
                <a:gd name="f33" fmla="*/ 1462087 f21 1"/>
                <a:gd name="f34" fmla="+- f23 0 f1"/>
                <a:gd name="f35" fmla="*/ f26 1 6347460"/>
                <a:gd name="f36" fmla="*/ f27 1 1462087"/>
                <a:gd name="f37" fmla="*/ f28 1 6347460"/>
                <a:gd name="f38" fmla="*/ f29 1 1462087"/>
                <a:gd name="f39" fmla="*/ f30 1 6347460"/>
                <a:gd name="f40" fmla="*/ f31 1 6347460"/>
                <a:gd name="f41" fmla="*/ f32 1 1462087"/>
                <a:gd name="f42" fmla="*/ f33 1 1462087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347460" h="146208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FBDBE"/>
                </a:gs>
                <a:gs pos="100000">
                  <a:srgbClr val="FFB7B7"/>
                </a:gs>
              </a:gsLst>
              <a:path path="circle">
                <a:fillToRect l="5000" t="100000" r="95000"/>
              </a:path>
            </a:gradFill>
            <a:ln cap="flat">
              <a:noFill/>
              <a:prstDash val="solid"/>
            </a:ln>
            <a:effectLst>
              <a:outerShdw dist="24999" dir="54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176177" tIns="176177" rIns="1686601" bIns="176177" anchor="ctr" anchorCtr="0" compatLnSpc="1">
              <a:noAutofit/>
            </a:bodyPr>
            <a:lstStyle/>
            <a:p>
              <a:pPr marL="0" marR="0" lvl="0" indent="0" algn="l" defTabSz="15557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3200" b="0" i="0" u="none" strike="noStrike" kern="1200" cap="none" spc="0" baseline="0" dirty="0">
                  <a:solidFill>
                    <a:srgbClr val="000000"/>
                  </a:solidFill>
                  <a:uFillTx/>
                  <a:latin typeface="Century Schoolbook"/>
                </a:rPr>
                <a:t>Montant par élève 60€/</a:t>
              </a:r>
              <a:r>
                <a:rPr lang="fr-FR" sz="32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entury Schoolbook"/>
                </a:rPr>
                <a:t>élève*</a:t>
              </a:r>
              <a:endPara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Century Schoolbook"/>
              </a:endParaRPr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1577340" y="5011734"/>
              <a:ext cx="6347463" cy="14620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347460"/>
                <a:gd name="f7" fmla="val 1462087"/>
                <a:gd name="f8" fmla="val 146209"/>
                <a:gd name="f9" fmla="val 65460"/>
                <a:gd name="f10" fmla="val 6201251"/>
                <a:gd name="f11" fmla="val 6282000"/>
                <a:gd name="f12" fmla="val 1315878"/>
                <a:gd name="f13" fmla="val 1396627"/>
                <a:gd name="f14" fmla="+- 0 0 -90"/>
                <a:gd name="f15" fmla="*/ f3 1 6347460"/>
                <a:gd name="f16" fmla="*/ f4 1 1462087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347460"/>
                <a:gd name="f25" fmla="*/ f21 1 1462087"/>
                <a:gd name="f26" fmla="*/ 0 f22 1"/>
                <a:gd name="f27" fmla="*/ 146209 f21 1"/>
                <a:gd name="f28" fmla="*/ 146209 f22 1"/>
                <a:gd name="f29" fmla="*/ 0 f21 1"/>
                <a:gd name="f30" fmla="*/ 6201251 f22 1"/>
                <a:gd name="f31" fmla="*/ 6347460 f22 1"/>
                <a:gd name="f32" fmla="*/ 1315878 f21 1"/>
                <a:gd name="f33" fmla="*/ 1462087 f21 1"/>
                <a:gd name="f34" fmla="+- f23 0 f1"/>
                <a:gd name="f35" fmla="*/ f26 1 6347460"/>
                <a:gd name="f36" fmla="*/ f27 1 1462087"/>
                <a:gd name="f37" fmla="*/ f28 1 6347460"/>
                <a:gd name="f38" fmla="*/ f29 1 1462087"/>
                <a:gd name="f39" fmla="*/ f30 1 6347460"/>
                <a:gd name="f40" fmla="*/ f31 1 6347460"/>
                <a:gd name="f41" fmla="*/ f32 1 1462087"/>
                <a:gd name="f42" fmla="*/ f33 1 1462087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347460" h="146208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FBDBE"/>
                </a:gs>
                <a:gs pos="100000">
                  <a:srgbClr val="FFB7B7"/>
                </a:gs>
              </a:gsLst>
              <a:path path="circle">
                <a:fillToRect l="5000" t="100000" r="95000"/>
              </a:path>
            </a:gradFill>
            <a:ln cap="flat">
              <a:noFill/>
              <a:prstDash val="solid"/>
            </a:ln>
            <a:effectLst>
              <a:outerShdw dist="24999" dir="54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176177" tIns="176177" rIns="1686601" bIns="176177" anchor="ctr" anchorCtr="0" compatLnSpc="1">
              <a:noAutofit/>
            </a:bodyPr>
            <a:lstStyle/>
            <a:p>
              <a:pPr marL="0" marR="0" lvl="0" indent="0" algn="l" defTabSz="15557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32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Montant surface bâtie 2,50€/m²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5854299" y="2708946"/>
              <a:ext cx="950354" cy="9503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356"/>
                <a:gd name="f7" fmla="val 125970"/>
                <a:gd name="f8" fmla="val 363416"/>
                <a:gd name="f9" fmla="val 586940"/>
                <a:gd name="f10" fmla="val 824386"/>
                <a:gd name="f11" fmla="+- 0 0 -90"/>
                <a:gd name="f12" fmla="*/ f3 1 950356"/>
                <a:gd name="f13" fmla="*/ f4 1 95035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950356"/>
                <a:gd name="f20" fmla="*/ 125970 f17 1"/>
                <a:gd name="f21" fmla="*/ 363416 f17 1"/>
                <a:gd name="f22" fmla="*/ 586940 f17 1"/>
                <a:gd name="f23" fmla="*/ 824386 f17 1"/>
                <a:gd name="f24" fmla="+- f18 0 f1"/>
                <a:gd name="f25" fmla="*/ f20 1 950356"/>
                <a:gd name="f26" fmla="*/ f21 1 950356"/>
                <a:gd name="f27" fmla="*/ f22 1 950356"/>
                <a:gd name="f28" fmla="*/ f23 1 950356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0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41" y="f45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950356" h="950356">
                  <a:moveTo>
                    <a:pt x="f7" y="f8"/>
                  </a:moveTo>
                  <a:lnTo>
                    <a:pt x="f8" y="f8"/>
                  </a:lnTo>
                  <a:lnTo>
                    <a:pt x="f8" y="f7"/>
                  </a:lnTo>
                  <a:lnTo>
                    <a:pt x="f9" y="f7"/>
                  </a:lnTo>
                  <a:lnTo>
                    <a:pt x="f9" y="f8"/>
                  </a:lnTo>
                  <a:lnTo>
                    <a:pt x="f10" y="f8"/>
                  </a:lnTo>
                  <a:lnTo>
                    <a:pt x="f10" y="f9"/>
                  </a:lnTo>
                  <a:lnTo>
                    <a:pt x="f9" y="f9"/>
                  </a:lnTo>
                  <a:lnTo>
                    <a:pt x="f9" y="f10"/>
                  </a:lnTo>
                  <a:lnTo>
                    <a:pt x="f8" y="f10"/>
                  </a:lnTo>
                  <a:lnTo>
                    <a:pt x="f8" y="f9"/>
                  </a:lnTo>
                  <a:lnTo>
                    <a:pt x="f7" y="f9"/>
                  </a:lnTo>
                  <a:lnTo>
                    <a:pt x="f7" y="f8"/>
                  </a:lnTo>
                  <a:close/>
                </a:path>
              </a:pathLst>
            </a:custGeom>
            <a:solidFill>
              <a:srgbClr val="7F7F7F">
                <a:alpha val="90000"/>
              </a:srgbClr>
            </a:solidFill>
            <a:ln w="12701" cap="flat">
              <a:solidFill>
                <a:srgbClr val="D2A7A8">
                  <a:alpha val="90000"/>
                </a:srgbClr>
              </a:solidFill>
              <a:prstDash val="solid"/>
            </a:ln>
          </p:spPr>
          <p:txBody>
            <a:bodyPr vert="horz" wrap="square" lIns="142481" tIns="379924" rIns="142481" bIns="379924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endParaRP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6414369" y="4404966"/>
              <a:ext cx="950354" cy="9503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356"/>
                <a:gd name="f7" fmla="val 125970"/>
                <a:gd name="f8" fmla="val 363416"/>
                <a:gd name="f9" fmla="val 586940"/>
                <a:gd name="f10" fmla="val 824386"/>
                <a:gd name="f11" fmla="+- 0 0 -90"/>
                <a:gd name="f12" fmla="*/ f3 1 950356"/>
                <a:gd name="f13" fmla="*/ f4 1 95035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950356"/>
                <a:gd name="f20" fmla="*/ 125970 f17 1"/>
                <a:gd name="f21" fmla="*/ 363416 f17 1"/>
                <a:gd name="f22" fmla="*/ 586940 f17 1"/>
                <a:gd name="f23" fmla="*/ 824386 f17 1"/>
                <a:gd name="f24" fmla="+- f18 0 f1"/>
                <a:gd name="f25" fmla="*/ f20 1 950356"/>
                <a:gd name="f26" fmla="*/ f21 1 950356"/>
                <a:gd name="f27" fmla="*/ f22 1 950356"/>
                <a:gd name="f28" fmla="*/ f23 1 950356"/>
                <a:gd name="f29" fmla="*/ f14 1 f19"/>
                <a:gd name="f30" fmla="*/ f15 1 f19"/>
                <a:gd name="f31" fmla="*/ f25 1 f19"/>
                <a:gd name="f32" fmla="*/ f26 1 f19"/>
                <a:gd name="f33" fmla="*/ f27 1 f19"/>
                <a:gd name="f34" fmla="*/ f28 1 f19"/>
                <a:gd name="f35" fmla="*/ f29 f12 1"/>
                <a:gd name="f36" fmla="*/ f30 f12 1"/>
                <a:gd name="f37" fmla="*/ f30 f13 1"/>
                <a:gd name="f38" fmla="*/ f29 f13 1"/>
                <a:gd name="f39" fmla="*/ f31 f12 1"/>
                <a:gd name="f40" fmla="*/ f32 f13 1"/>
                <a:gd name="f41" fmla="*/ f32 f12 1"/>
                <a:gd name="f42" fmla="*/ f31 f13 1"/>
                <a:gd name="f43" fmla="*/ f33 f12 1"/>
                <a:gd name="f44" fmla="*/ f34 f12 1"/>
                <a:gd name="f45" fmla="*/ f33 f13 1"/>
                <a:gd name="f46" fmla="*/ f34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0"/>
                </a:cxn>
                <a:cxn ang="f24">
                  <a:pos x="f44" y="f40"/>
                </a:cxn>
                <a:cxn ang="f24">
                  <a:pos x="f44" y="f45"/>
                </a:cxn>
                <a:cxn ang="f24">
                  <a:pos x="f43" y="f45"/>
                </a:cxn>
                <a:cxn ang="f24">
                  <a:pos x="f43" y="f46"/>
                </a:cxn>
                <a:cxn ang="f24">
                  <a:pos x="f41" y="f46"/>
                </a:cxn>
                <a:cxn ang="f24">
                  <a:pos x="f41" y="f45"/>
                </a:cxn>
                <a:cxn ang="f24">
                  <a:pos x="f39" y="f45"/>
                </a:cxn>
                <a:cxn ang="f24">
                  <a:pos x="f39" y="f40"/>
                </a:cxn>
              </a:cxnLst>
              <a:rect l="f35" t="f38" r="f36" b="f37"/>
              <a:pathLst>
                <a:path w="950356" h="950356">
                  <a:moveTo>
                    <a:pt x="f7" y="f8"/>
                  </a:moveTo>
                  <a:lnTo>
                    <a:pt x="f8" y="f8"/>
                  </a:lnTo>
                  <a:lnTo>
                    <a:pt x="f8" y="f7"/>
                  </a:lnTo>
                  <a:lnTo>
                    <a:pt x="f9" y="f7"/>
                  </a:lnTo>
                  <a:lnTo>
                    <a:pt x="f9" y="f8"/>
                  </a:lnTo>
                  <a:lnTo>
                    <a:pt x="f10" y="f8"/>
                  </a:lnTo>
                  <a:lnTo>
                    <a:pt x="f10" y="f9"/>
                  </a:lnTo>
                  <a:lnTo>
                    <a:pt x="f9" y="f9"/>
                  </a:lnTo>
                  <a:lnTo>
                    <a:pt x="f9" y="f10"/>
                  </a:lnTo>
                  <a:lnTo>
                    <a:pt x="f8" y="f10"/>
                  </a:lnTo>
                  <a:lnTo>
                    <a:pt x="f8" y="f9"/>
                  </a:lnTo>
                  <a:lnTo>
                    <a:pt x="f7" y="f9"/>
                  </a:lnTo>
                  <a:lnTo>
                    <a:pt x="f7" y="f8"/>
                  </a:lnTo>
                  <a:close/>
                </a:path>
              </a:pathLst>
            </a:custGeom>
            <a:solidFill>
              <a:srgbClr val="7F7F7F">
                <a:alpha val="90000"/>
              </a:srgbClr>
            </a:solidFill>
            <a:ln w="12701" cap="flat">
              <a:solidFill>
                <a:srgbClr val="D2A7A8">
                  <a:alpha val="90000"/>
                </a:srgbClr>
              </a:solidFill>
              <a:prstDash val="solid"/>
            </a:ln>
          </p:spPr>
          <p:txBody>
            <a:bodyPr vert="horz" wrap="square" lIns="142481" tIns="379924" rIns="142481" bIns="379924" anchor="ctr" anchorCtr="1" compatLnSpc="1">
              <a:noAutofit/>
            </a:bodyPr>
            <a:lstStyle/>
            <a:p>
              <a:pPr marL="0" marR="0" lvl="0" indent="0" algn="ctr" defTabSz="5778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entury Schoolbook"/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342900" y="6139160"/>
            <a:ext cx="7581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*dont </a:t>
            </a:r>
            <a:r>
              <a:rPr lang="fr-FR"/>
              <a:t>équipement des élèves pour l’EPS (préconisation : 9 à 11 € par élève pour l’achat et le renouvellement du matériel en EPS)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dirty="0"/>
              <a:t>Crédits </a:t>
            </a:r>
            <a:r>
              <a:rPr lang="fr-FR" dirty="0" smtClean="0"/>
              <a:t>spécifiques </a:t>
            </a:r>
            <a:r>
              <a:rPr lang="fr-FR" sz="2000" dirty="0" smtClean="0"/>
              <a:t>(fléchés)</a:t>
            </a:r>
            <a:endParaRPr lang="fr-FR" sz="2000" dirty="0"/>
          </a:p>
        </p:txBody>
      </p:sp>
      <p:grpSp>
        <p:nvGrpSpPr>
          <p:cNvPr id="3" name="Espace réservé du contenu 3"/>
          <p:cNvGrpSpPr/>
          <p:nvPr/>
        </p:nvGrpSpPr>
        <p:grpSpPr>
          <a:xfrm>
            <a:off x="457200" y="1601535"/>
            <a:ext cx="7467603" cy="4870953"/>
            <a:chOff x="457200" y="1601535"/>
            <a:chExt cx="7467603" cy="4870953"/>
          </a:xfrm>
        </p:grpSpPr>
        <p:sp>
          <p:nvSpPr>
            <p:cNvPr id="4" name="Freeform: Shape 3"/>
            <p:cNvSpPr/>
            <p:nvPr/>
          </p:nvSpPr>
          <p:spPr>
            <a:xfrm>
              <a:off x="3145536" y="1679478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2500€</a:t>
              </a:r>
            </a:p>
          </p:txBody>
        </p:sp>
        <p:sp>
          <p:nvSpPr>
            <p:cNvPr id="5" name="Freeform: Shape 4"/>
            <p:cNvSpPr/>
            <p:nvPr/>
          </p:nvSpPr>
          <p:spPr>
            <a:xfrm>
              <a:off x="457200" y="1601535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SEGPA</a:t>
              </a:r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3145536" y="2497793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4500€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457200" y="2419859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SEGPA horticole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3145536" y="3316108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Dans les murs : 3500€</a:t>
              </a:r>
            </a:p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Hors des murs : 4500€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457200" y="3238173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Classe relais</a:t>
              </a:r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3145536" y="4134432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2500€</a:t>
              </a:r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57200" y="4056497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ULIS</a:t>
              </a: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3145536" y="4952747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Simple : 2500€</a:t>
              </a:r>
            </a:p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Double : 3500€</a:t>
              </a: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457200" y="4874812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Section sportive</a:t>
              </a: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3145536" y="5771071"/>
              <a:ext cx="4779267" cy="6234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23481"/>
                <a:gd name="f7" fmla="val 4779264"/>
                <a:gd name="f8" fmla="val 796566"/>
                <a:gd name="f9" fmla="val 3982698"/>
                <a:gd name="f10" fmla="val 4422626"/>
                <a:gd name="f11" fmla="val 617411"/>
                <a:gd name="f12" fmla="val 4779260"/>
                <a:gd name="f13" fmla="val 609925"/>
                <a:gd name="f14" fmla="val 4"/>
                <a:gd name="f15" fmla="val 356638"/>
                <a:gd name="f16" fmla="+- 0 0 -90"/>
                <a:gd name="f17" fmla="*/ f3 1 623481"/>
                <a:gd name="f18" fmla="*/ f4 1 4779264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623481"/>
                <a:gd name="f27" fmla="*/ f23 1 4779264"/>
                <a:gd name="f28" fmla="*/ 103916 f24 1"/>
                <a:gd name="f29" fmla="*/ 0 f23 1"/>
                <a:gd name="f30" fmla="*/ 519565 f24 1"/>
                <a:gd name="f31" fmla="*/ 623481 f24 1"/>
                <a:gd name="f32" fmla="*/ 103916 f23 1"/>
                <a:gd name="f33" fmla="*/ 4779264 f23 1"/>
                <a:gd name="f34" fmla="*/ 0 f24 1"/>
                <a:gd name="f35" fmla="+- f25 0 f1"/>
                <a:gd name="f36" fmla="*/ f28 1 623481"/>
                <a:gd name="f37" fmla="*/ f29 1 4779264"/>
                <a:gd name="f38" fmla="*/ f30 1 623481"/>
                <a:gd name="f39" fmla="*/ f31 1 623481"/>
                <a:gd name="f40" fmla="*/ f32 1 4779264"/>
                <a:gd name="f41" fmla="*/ f33 1 4779264"/>
                <a:gd name="f42" fmla="*/ f34 1 623481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623481" h="4779264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D7D7D7">
                <a:alpha val="90000"/>
              </a:srgbClr>
            </a:solidFill>
            <a:ln w="25402" cap="flat">
              <a:solidFill>
                <a:srgbClr val="D7D7D7">
                  <a:alpha val="90000"/>
                </a:srgbClr>
              </a:solidFill>
              <a:prstDash val="solid"/>
            </a:ln>
          </p:spPr>
          <p:txBody>
            <a:bodyPr vert="horz" wrap="square" lIns="247646" tIns="154259" rIns="278087" bIns="154259" anchor="ctr" anchorCtr="0" compatLnSpc="1">
              <a:noAutofit/>
            </a:bodyPr>
            <a:lstStyle/>
            <a:p>
              <a:pPr marL="228600" marR="0" lvl="1" indent="-22860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>
                  <a:solidFill>
                    <a:srgbClr val="000000"/>
                  </a:solidFill>
                  <a:uFillTx/>
                  <a:latin typeface="Century Schoolbook"/>
                </a:rPr>
                <a:t>1500€</a:t>
              </a:r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457200" y="5693136"/>
              <a:ext cx="2688336" cy="779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88336"/>
                <a:gd name="f7" fmla="val 779351"/>
                <a:gd name="f8" fmla="val 129894"/>
                <a:gd name="f9" fmla="val 58156"/>
                <a:gd name="f10" fmla="val 2558442"/>
                <a:gd name="f11" fmla="val 2630180"/>
                <a:gd name="f12" fmla="val 649457"/>
                <a:gd name="f13" fmla="val 721195"/>
                <a:gd name="f14" fmla="+- 0 0 -90"/>
                <a:gd name="f15" fmla="*/ f3 1 2688336"/>
                <a:gd name="f16" fmla="*/ f4 1 77935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688336"/>
                <a:gd name="f25" fmla="*/ f21 1 779351"/>
                <a:gd name="f26" fmla="*/ 0 f22 1"/>
                <a:gd name="f27" fmla="*/ 129894 f21 1"/>
                <a:gd name="f28" fmla="*/ 129894 f22 1"/>
                <a:gd name="f29" fmla="*/ 0 f21 1"/>
                <a:gd name="f30" fmla="*/ 2558442 f22 1"/>
                <a:gd name="f31" fmla="*/ 2688336 f22 1"/>
                <a:gd name="f32" fmla="*/ 649457 f21 1"/>
                <a:gd name="f33" fmla="*/ 779351 f21 1"/>
                <a:gd name="f34" fmla="+- f23 0 f1"/>
                <a:gd name="f35" fmla="*/ f26 1 2688336"/>
                <a:gd name="f36" fmla="*/ f27 1 779351"/>
                <a:gd name="f37" fmla="*/ f28 1 2688336"/>
                <a:gd name="f38" fmla="*/ f29 1 779351"/>
                <a:gd name="f39" fmla="*/ f30 1 2688336"/>
                <a:gd name="f40" fmla="*/ f31 1 2688336"/>
                <a:gd name="f41" fmla="*/ f32 1 779351"/>
                <a:gd name="f42" fmla="*/ f33 1 77935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688336" h="77935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A7A7A"/>
            </a:solidFill>
            <a:ln w="25402" cap="flat">
              <a:solidFill>
                <a:srgbClr val="FFFFFF"/>
              </a:solidFill>
              <a:prstDash val="solid"/>
            </a:ln>
          </p:spPr>
          <p:txBody>
            <a:bodyPr vert="horz" wrap="square" lIns="121862" tIns="79955" rIns="121862" bIns="79955" anchor="ctr" anchorCtr="1" compatLnSpc="1">
              <a:noAutofit/>
            </a:bodyPr>
            <a:lstStyle/>
            <a:p>
              <a:pPr marL="0" marR="0" lvl="0" indent="0" algn="ctr" defTabSz="9778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200" b="0" i="0" u="none" strike="noStrike" kern="1200" cap="none" spc="0" baseline="0">
                  <a:solidFill>
                    <a:srgbClr val="FFFFFF"/>
                  </a:solidFill>
                  <a:uFillTx/>
                  <a:latin typeface="Century Schoolbook"/>
                </a:rPr>
                <a:t>Module d’insertion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dirty="0" smtClean="0"/>
              <a:t>Comme en 2015</a:t>
            </a:r>
            <a:endParaRPr lang="fr-FR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2362196"/>
            <a:ext cx="7864754" cy="944566"/>
          </a:xfrm>
          <a:noFill/>
        </p:spPr>
        <p:txBody>
          <a:bodyPr anchor="t">
            <a:normAutofit/>
          </a:bodyPr>
          <a:lstStyle/>
          <a:p>
            <a:pPr marL="274320" lvl="0" indent="-274320">
              <a:buChar char=""/>
            </a:pPr>
            <a:r>
              <a:rPr lang="fr-FR" sz="2400" b="0">
                <a:solidFill>
                  <a:srgbClr val="000000"/>
                </a:solidFill>
              </a:rPr>
              <a:t>Le CD paye directement les factures d'électricité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body" idx="3"/>
          </p:nvPr>
        </p:nvSpPr>
        <p:spPr>
          <a:xfrm>
            <a:off x="506769" y="3746141"/>
            <a:ext cx="7591421" cy="2518019"/>
          </a:xfrm>
          <a:noFill/>
        </p:spPr>
        <p:txBody>
          <a:bodyPr anchor="t">
            <a:normAutofit/>
          </a:bodyPr>
          <a:lstStyle/>
          <a:p>
            <a:pPr marL="274320" lvl="0" indent="-274320">
              <a:buChar char=""/>
            </a:pPr>
            <a:r>
              <a:rPr lang="fr-FR" sz="2400" b="0" dirty="0">
                <a:solidFill>
                  <a:srgbClr val="000000"/>
                </a:solidFill>
              </a:rPr>
              <a:t>Seulement 80% du budget est versé en Janvier</a:t>
            </a:r>
          </a:p>
          <a:p>
            <a:pPr marL="274320" lvl="0" indent="-274320">
              <a:buChar char=""/>
            </a:pPr>
            <a:r>
              <a:rPr lang="fr-FR" sz="2400" b="0" dirty="0">
                <a:solidFill>
                  <a:srgbClr val="000000"/>
                </a:solidFill>
              </a:rPr>
              <a:t>20% restant seront versés en septembre si les établissement ont moins de 4 mois de fonds de roulement.</a:t>
            </a:r>
          </a:p>
          <a:p>
            <a:pPr marL="274320" lvl="0" indent="-274320">
              <a:buChar char=""/>
            </a:pPr>
            <a:endParaRPr lang="fr-FR" sz="2400" b="0" dirty="0">
              <a:solidFill>
                <a:srgbClr val="000000"/>
              </a:solidFill>
            </a:endParaRPr>
          </a:p>
        </p:txBody>
      </p:sp>
      <p:sp>
        <p:nvSpPr>
          <p:cNvPr id="5" name="Espace réservé du texte 4"/>
          <p:cNvSpPr txBox="1">
            <a:spLocks noGrp="1"/>
          </p:cNvSpPr>
          <p:nvPr>
            <p:ph sz="half" idx="2"/>
          </p:nvPr>
        </p:nvSpPr>
        <p:spPr>
          <a:xfrm>
            <a:off x="457200" y="1569723"/>
            <a:ext cx="3657600" cy="658368"/>
          </a:xfrm>
          <a:prstGeom prst="rect">
            <a:avLst/>
          </a:prstGeom>
          <a:solidFill>
            <a:srgbClr val="7A7A7A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lvl="0" indent="0">
              <a:buNone/>
            </a:pPr>
            <a:r>
              <a:rPr lang="fr-FR" sz="2000" b="1">
                <a:solidFill>
                  <a:srgbClr val="FFFFFF"/>
                </a:solidFill>
              </a:rPr>
              <a:t>Electricité</a:t>
            </a:r>
          </a:p>
        </p:txBody>
      </p:sp>
      <p:sp>
        <p:nvSpPr>
          <p:cNvPr id="6" name="Espace réservé du texte 5"/>
          <p:cNvSpPr txBox="1">
            <a:spLocks noGrp="1"/>
          </p:cNvSpPr>
          <p:nvPr>
            <p:ph sz="quarter" idx="4"/>
          </p:nvPr>
        </p:nvSpPr>
        <p:spPr>
          <a:xfrm>
            <a:off x="512493" y="2972101"/>
            <a:ext cx="3657600" cy="658368"/>
          </a:xfrm>
          <a:prstGeom prst="rect">
            <a:avLst/>
          </a:prstGeom>
          <a:solidFill>
            <a:srgbClr val="7A7A7A"/>
          </a:solidFill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lvl="0" indent="0">
              <a:buNone/>
            </a:pPr>
            <a:r>
              <a:rPr lang="fr-FR" sz="2000" b="1">
                <a:solidFill>
                  <a:srgbClr val="FFFFFF"/>
                </a:solidFill>
              </a:rPr>
              <a:t>Ecrêtement des fonds de roulement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/>
              <a:t>Choix du Conseil départemental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 dirty="0"/>
              <a:t>Pas de prise en compte des difficultés locales.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Pas de réelle prise en compte de l'évolution des effectifs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Ce qui est récupéré à certains établissement ne sera pas redistribué aux établissements en difficulté financière.</a:t>
            </a:r>
          </a:p>
          <a:p>
            <a:pPr lv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sz="3200">
                <a:effectLst>
                  <a:outerShdw dist="38096" dir="2700000">
                    <a:srgbClr val="C0C0C0"/>
                  </a:outerShdw>
                </a:effectLst>
              </a:rPr>
              <a:t>Le budget : les sections</a:t>
            </a:r>
            <a:r>
              <a:rPr lang="fr-FR" sz="3600">
                <a:effectLst>
                  <a:outerShdw dist="38096" dir="2700000">
                    <a:srgbClr val="C0C0C0"/>
                  </a:outerShdw>
                </a:effectLst>
              </a:rPr>
              <a:t> 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>
              <a:buFont typeface="Wingdings" pitchFamily="2"/>
              <a:buChar char="Ø"/>
            </a:pPr>
            <a:r>
              <a:rPr lang="fr-FR">
                <a:solidFill>
                  <a:srgbClr val="002060"/>
                </a:solidFill>
              </a:rPr>
              <a:t>Un budget principal et un ou plusieurs budgets annexes</a:t>
            </a:r>
          </a:p>
          <a:p>
            <a:pPr lvl="0">
              <a:buFont typeface="Wingdings" pitchFamily="2"/>
              <a:buChar char="Ø"/>
            </a:pPr>
            <a:r>
              <a:rPr lang="fr-FR">
                <a:solidFill>
                  <a:srgbClr val="002060"/>
                </a:solidFill>
              </a:rPr>
              <a:t>Pour le budget principal : </a:t>
            </a:r>
          </a:p>
          <a:p>
            <a:pPr lvl="0">
              <a:buNone/>
            </a:pPr>
            <a:r>
              <a:rPr lang="fr-FR">
                <a:solidFill>
                  <a:srgbClr val="002060"/>
                </a:solidFill>
              </a:rPr>
              <a:t>       Une section de fonctionnement</a:t>
            </a:r>
          </a:p>
          <a:p>
            <a:pPr lvl="0" algn="ctr">
              <a:buNone/>
            </a:pPr>
            <a:r>
              <a:rPr lang="fr-FR">
                <a:solidFill>
                  <a:srgbClr val="002060"/>
                </a:solidFill>
              </a:rPr>
              <a:t>           Avec trois services généraux</a:t>
            </a:r>
          </a:p>
          <a:p>
            <a:pPr lvl="0" algn="ctr">
              <a:buNone/>
            </a:pPr>
            <a:r>
              <a:rPr lang="fr-FR">
                <a:solidFill>
                  <a:srgbClr val="002060"/>
                </a:solidFill>
              </a:rPr>
              <a:t>Des services spéciaux</a:t>
            </a:r>
          </a:p>
          <a:p>
            <a:pPr lvl="0">
              <a:buNone/>
            </a:pPr>
            <a:endParaRPr lang="fr-FR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fr-FR">
                <a:solidFill>
                  <a:srgbClr val="002060"/>
                </a:solidFill>
              </a:rPr>
              <a:t>       Une section des opérations en capital</a:t>
            </a:r>
          </a:p>
          <a:p>
            <a:pPr lvl="0" algn="ctr">
              <a:buNone/>
            </a:pPr>
            <a:r>
              <a:rPr lang="fr-FR">
                <a:solidFill>
                  <a:srgbClr val="002060"/>
                </a:solidFill>
              </a:rPr>
              <a:t>Les opérations d’investissement</a:t>
            </a:r>
          </a:p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fr-FR" sz="3200">
                <a:effectLst>
                  <a:outerShdw dist="38096" dir="2700000">
                    <a:srgbClr val="C0C0C0"/>
                  </a:outerShdw>
                </a:effectLst>
              </a:rPr>
              <a:t>la section de fonctionnement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>
              <a:lnSpc>
                <a:spcPct val="80000"/>
              </a:lnSpc>
              <a:buFont typeface="Wingdings" pitchFamily="2"/>
              <a:buChar char="ü"/>
            </a:pPr>
            <a:r>
              <a:rPr lang="fr-FR" sz="2000" u="sng">
                <a:solidFill>
                  <a:srgbClr val="002060"/>
                </a:solidFill>
              </a:rPr>
              <a:t>Trois services généraux</a:t>
            </a:r>
            <a:r>
              <a:rPr lang="fr-FR" sz="2000">
                <a:solidFill>
                  <a:srgbClr val="002060"/>
                </a:solidFill>
              </a:rPr>
              <a:t>: </a:t>
            </a:r>
          </a:p>
          <a:p>
            <a:pPr lvl="0">
              <a:lnSpc>
                <a:spcPct val="80000"/>
              </a:lnSpc>
              <a:buNone/>
            </a:pPr>
            <a:endParaRPr lang="fr-FR" sz="200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Activités Pédagogiques (AP)</a:t>
            </a: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Administration &amp; logistique (ALO)</a:t>
            </a: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Vie de l’élève (VE)</a:t>
            </a:r>
          </a:p>
          <a:p>
            <a:pPr lvl="0">
              <a:lnSpc>
                <a:spcPct val="80000"/>
              </a:lnSpc>
              <a:buNone/>
            </a:pPr>
            <a:endParaRPr lang="fr-FR" sz="2000">
              <a:solidFill>
                <a:srgbClr val="002060"/>
              </a:solidFill>
            </a:endParaRPr>
          </a:p>
          <a:p>
            <a:pPr lvl="0">
              <a:lnSpc>
                <a:spcPct val="80000"/>
              </a:lnSpc>
              <a:buFont typeface="Wingdings" pitchFamily="2"/>
              <a:buChar char="ü"/>
            </a:pPr>
            <a:r>
              <a:rPr lang="fr-FR" sz="2000" u="sng">
                <a:solidFill>
                  <a:srgbClr val="002060"/>
                </a:solidFill>
              </a:rPr>
              <a:t>Des services spéciaux</a:t>
            </a:r>
          </a:p>
          <a:p>
            <a:pPr lvl="0">
              <a:lnSpc>
                <a:spcPct val="80000"/>
              </a:lnSpc>
              <a:buNone/>
            </a:pPr>
            <a:endParaRPr lang="fr-FR" sz="200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Certains prédéfinis (bourses nationales)</a:t>
            </a: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Certains d’opportunités (restauration et hébergement)</a:t>
            </a:r>
          </a:p>
          <a:p>
            <a:pPr lvl="1">
              <a:lnSpc>
                <a:spcPct val="80000"/>
              </a:lnSpc>
              <a:buChar char="-"/>
            </a:pPr>
            <a:r>
              <a:rPr lang="fr-FR" sz="2000">
                <a:solidFill>
                  <a:srgbClr val="002060"/>
                </a:solidFill>
              </a:rPr>
              <a:t>D’autres libres de création selon les spécificités locales</a:t>
            </a:r>
          </a:p>
          <a:p>
            <a:pPr lvl="0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766</TotalTime>
  <Words>634</Words>
  <Application>Microsoft Macintosh PowerPoint</Application>
  <PresentationFormat>Présentation à l'écran (4:3)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Calibri</vt:lpstr>
      <vt:lpstr>Century Schoolbook</vt:lpstr>
      <vt:lpstr>Times</vt:lpstr>
      <vt:lpstr>Wingdings</vt:lpstr>
      <vt:lpstr>Wingdings 2</vt:lpstr>
      <vt:lpstr>Arial</vt:lpstr>
      <vt:lpstr>Oriel</vt:lpstr>
      <vt:lpstr>Budget collège</vt:lpstr>
      <vt:lpstr>RCBC  les enjeux de la réforme</vt:lpstr>
      <vt:lpstr>RCBC  les enjeux de la réforme</vt:lpstr>
      <vt:lpstr>Calcul de la dotation (formule générale)</vt:lpstr>
      <vt:lpstr>Crédits spécifiques (fléchés)</vt:lpstr>
      <vt:lpstr>Comme en 2015</vt:lpstr>
      <vt:lpstr>Choix du Conseil départemental</vt:lpstr>
      <vt:lpstr>Le budget : les sections </vt:lpstr>
      <vt:lpstr>la section de fonctionnement</vt:lpstr>
      <vt:lpstr>3 services généraux</vt:lpstr>
      <vt:lpstr>Construction du budget</vt:lpstr>
      <vt:lpstr>code</vt:lpstr>
      <vt:lpstr>Vigilances </vt:lpstr>
      <vt:lpstr>Détail des crédits pédagogiques EPS</vt:lpstr>
      <vt:lpstr>natation </vt:lpstr>
      <vt:lpstr>Présentation PowerPoint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collège</dc:title>
  <dc:creator>Sylvain QUIRION</dc:creator>
  <cp:lastModifiedBy>sylvain quirion</cp:lastModifiedBy>
  <cp:revision>28</cp:revision>
  <dcterms:created xsi:type="dcterms:W3CDTF">2014-11-19T22:05:18Z</dcterms:created>
  <dcterms:modified xsi:type="dcterms:W3CDTF">2016-11-20T18:08:59Z</dcterms:modified>
</cp:coreProperties>
</file>