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9" r:id="rId7"/>
    <p:sldId id="272" r:id="rId8"/>
    <p:sldId id="261" r:id="rId9"/>
    <p:sldId id="262" r:id="rId10"/>
    <p:sldId id="263" r:id="rId11"/>
    <p:sldId id="264" r:id="rId12"/>
    <p:sldId id="265" r:id="rId13"/>
    <p:sldId id="266" r:id="rId14"/>
    <p:sldId id="271" r:id="rId15"/>
    <p:sldId id="270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43"/>
  </p:normalViewPr>
  <p:slideViewPr>
    <p:cSldViewPr snapToGrid="0" snapToObjects="1">
      <p:cViewPr varScale="1">
        <p:scale>
          <a:sx n="90" d="100"/>
          <a:sy n="90" d="100"/>
        </p:scale>
        <p:origin x="174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e l'en-tête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fr-FR"/>
          </a:p>
        </p:txBody>
      </p:sp>
      <p:sp>
        <p:nvSpPr>
          <p:cNvPr id="9" name="Espace réservé de la date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BBE49809-C4F0-47BE-8015-0BE369067EEA}" type="datetime1">
              <a:rPr lang="fr-FR"/>
              <a:pPr lvl="0"/>
              <a:t>20/11/2016</a:t>
            </a:fld>
            <a:endParaRPr lang="fr-FR"/>
          </a:p>
        </p:txBody>
      </p:sp>
      <p:sp>
        <p:nvSpPr>
          <p:cNvPr id="10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11" name="Espace réservé des commentaires 4"/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2" name="Espace réservé du pied de page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fr-FR"/>
          </a:p>
        </p:txBody>
      </p:sp>
      <p:sp>
        <p:nvSpPr>
          <p:cNvPr id="13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A717EAA5-E514-4819-98F4-C68EB1BFC8C0}" type="slidenum">
              <a:t>‹#›</a:t>
            </a:fld>
            <a:endParaRPr lang="fr-FR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7DE33D-48AC-4D0D-8152-8E44B9399095}" type="datetimeFigureOut">
              <a:rPr lang="en-US"/>
              <a:t>11/20/16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2F4F2A-8256-407D-8CD1-7C6FC4A6E75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885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fr-FR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fr-FR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fr-FR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fr-FR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fr-FR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 txBox="1">
            <a:spLocks noGrp="1"/>
          </p:cNvSpPr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/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773ED8-FFC0-4FF6-83F3-AC48E46B67D0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55878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 txBox="1">
            <a:spLocks noGrp="1"/>
          </p:cNvSpPr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/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13DE35-FD93-49A5-9CB9-7FD53C3D55FE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93269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 txBox="1">
            <a:spLocks noGrp="1"/>
          </p:cNvSpPr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/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A2C368-3CB7-4487-B880-3FD48855674B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39526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 txBox="1">
            <a:spLocks noGrp="1"/>
          </p:cNvSpPr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/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38B06C-04D5-46D5-8BC7-B2709C2DBC52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61082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 txBox="1">
            <a:spLocks noGrp="1"/>
          </p:cNvSpPr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/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34CACA-41C9-423D-BF1F-7D54CDAA0460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42091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 txBox="1">
            <a:spLocks noGrp="1"/>
          </p:cNvSpPr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/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BDD2F5-5073-4054-B21C-3704DD270EFB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34137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 txBox="1">
            <a:spLocks noGrp="1"/>
          </p:cNvSpPr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/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139E27-B3D9-4B77-AE32-0FB991A92E38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80940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 txBox="1">
            <a:spLocks noGrp="1"/>
          </p:cNvSpPr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/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995CE6-4CB4-4B1A-89DE-C5979313952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416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 txBox="1">
            <a:spLocks noGrp="1"/>
          </p:cNvSpPr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/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C7BA5-F989-409D-B456-3389B021B47E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2464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pPr lvl="0" defTabSz="508004">
              <a:lnSpc>
                <a:spcPct val="129000"/>
              </a:lnSpc>
            </a:pPr>
            <a:endParaRPr lang="en-US"/>
          </a:p>
          <a:p>
            <a:pPr lvl="0" defTabSz="508004">
              <a:lnSpc>
                <a:spcPct val="129000"/>
              </a:lnSpc>
            </a:pPr>
            <a:endParaRPr lang="en-US"/>
          </a:p>
        </p:txBody>
      </p:sp>
      <p:sp>
        <p:nvSpPr>
          <p:cNvPr id="4" name="Espace réservé du numéro de diapositive 3"/>
          <p:cNvSpPr txBox="1">
            <a:spLocks noGrp="1"/>
          </p:cNvSpPr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/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6FD70F-869F-4FF0-BA8E-009257C2A93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2813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 txBox="1">
            <a:spLocks noGrp="1"/>
          </p:cNvSpPr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/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14B452-86AB-4947-8AEA-26BF82DCB28E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3072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 txBox="1">
            <a:spLocks noGrp="1"/>
          </p:cNvSpPr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/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4572A5-FDDC-4735-9C18-19A4103C4F19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9746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 txBox="1">
            <a:spLocks noGrp="1"/>
          </p:cNvSpPr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/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877684-247E-46E4-BD88-E5665ED6EBE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57939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 txBox="1">
            <a:spLocks noGrp="1"/>
          </p:cNvSpPr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/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020D2-ADFB-409D-9EC8-ADE1FA1B4A33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86125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 txBox="1">
            <a:spLocks noGrp="1"/>
          </p:cNvSpPr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/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82D0C3-19D7-48D4-AECB-BF8433E63C87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98319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 txBox="1">
            <a:spLocks noGrp="1"/>
          </p:cNvSpPr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/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E6DF87-B18D-4A56-A381-8512D78E902A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8652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7"/>
          <p:cNvSpPr txBox="1">
            <a:spLocks noGrp="1"/>
          </p:cNvSpPr>
          <p:nvPr>
            <p:ph type="ctrTitle"/>
          </p:nvPr>
        </p:nvSpPr>
        <p:spPr>
          <a:xfrm>
            <a:off x="2286000" y="3124203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ous-titre 8"/>
          <p:cNvSpPr txBox="1"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rgbClr val="D1282E"/>
                </a:solidFill>
              </a:defRPr>
            </a:lvl1pPr>
          </a:lstStyle>
          <a:p>
            <a:pPr lvl="0"/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Espace réservé de la date 27"/>
          <p:cNvSpPr txBox="1">
            <a:spLocks noGrp="1"/>
          </p:cNvSpPr>
          <p:nvPr>
            <p:ph type="dt" sz="half" idx="7"/>
          </p:nvPr>
        </p:nvSpPr>
        <p:spPr>
          <a:xfrm rot="5400013">
            <a:off x="7764612" y="1174094"/>
            <a:ext cx="2286000" cy="381003"/>
          </a:xfrm>
        </p:spPr>
        <p:txBody>
          <a:bodyPr/>
          <a:lstStyle>
            <a:lvl1pPr>
              <a:defRPr/>
            </a:lvl1pPr>
          </a:lstStyle>
          <a:p>
            <a:pPr lvl="0"/>
            <a:fld id="{7DB604A2-B609-4058-98CC-37425D30012B}" type="datetime1">
              <a:rPr lang="fr-FR"/>
              <a:pPr lvl="0"/>
              <a:t>20/11/2016</a:t>
            </a:fld>
            <a:endParaRPr lang="fr-FR"/>
          </a:p>
        </p:txBody>
      </p:sp>
      <p:sp>
        <p:nvSpPr>
          <p:cNvPr id="5" name="Espace réservé du pied de page 16"/>
          <p:cNvSpPr txBox="1">
            <a:spLocks noGrp="1"/>
          </p:cNvSpPr>
          <p:nvPr>
            <p:ph type="ftr" sz="quarter" idx="9"/>
          </p:nvPr>
        </p:nvSpPr>
        <p:spPr>
          <a:xfrm rot="5400013">
            <a:off x="7077273" y="4181670"/>
            <a:ext cx="3657600" cy="384048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Rectangle 9"/>
          <p:cNvSpPr/>
          <p:nvPr/>
        </p:nvSpPr>
        <p:spPr>
          <a:xfrm>
            <a:off x="381003" y="0"/>
            <a:ext cx="609603" cy="6858000"/>
          </a:xfrm>
          <a:prstGeom prst="rect">
            <a:avLst/>
          </a:prstGeom>
          <a:solidFill>
            <a:srgbClr val="BEBEBE">
              <a:alpha val="54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</a:endParaRPr>
          </a:p>
        </p:txBody>
      </p:sp>
      <p:sp>
        <p:nvSpPr>
          <p:cNvPr id="7" name="Rectangle 11"/>
          <p:cNvSpPr/>
          <p:nvPr/>
        </p:nvSpPr>
        <p:spPr>
          <a:xfrm>
            <a:off x="276331" y="0"/>
            <a:ext cx="104662" cy="6858000"/>
          </a:xfrm>
          <a:prstGeom prst="rect">
            <a:avLst/>
          </a:prstGeom>
          <a:solidFill>
            <a:srgbClr val="D7D7D7">
              <a:alpha val="36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</a:endParaRPr>
          </a:p>
        </p:txBody>
      </p:sp>
      <p:sp>
        <p:nvSpPr>
          <p:cNvPr id="8" name="Rectangle 13"/>
          <p:cNvSpPr/>
          <p:nvPr/>
        </p:nvSpPr>
        <p:spPr>
          <a:xfrm>
            <a:off x="990596" y="0"/>
            <a:ext cx="181874" cy="6858000"/>
          </a:xfrm>
          <a:prstGeom prst="rect">
            <a:avLst/>
          </a:prstGeom>
          <a:solidFill>
            <a:srgbClr val="D7D7D7">
              <a:alpha val="7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</a:endParaRPr>
          </a:p>
        </p:txBody>
      </p:sp>
      <p:sp>
        <p:nvSpPr>
          <p:cNvPr id="9" name="Rectangle 18"/>
          <p:cNvSpPr/>
          <p:nvPr/>
        </p:nvSpPr>
        <p:spPr>
          <a:xfrm>
            <a:off x="1141317" y="0"/>
            <a:ext cx="230282" cy="6858000"/>
          </a:xfrm>
          <a:prstGeom prst="rect">
            <a:avLst/>
          </a:prstGeom>
          <a:solidFill>
            <a:srgbClr val="ECECEC">
              <a:alpha val="71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</a:endParaRPr>
          </a:p>
        </p:txBody>
      </p:sp>
      <p:sp>
        <p:nvSpPr>
          <p:cNvPr id="10" name="Connecteur droit 10"/>
          <p:cNvSpPr/>
          <p:nvPr/>
        </p:nvSpPr>
        <p:spPr>
          <a:xfrm>
            <a:off x="106344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57150" cap="flat">
            <a:solidFill>
              <a:srgbClr val="BEBEBE">
                <a:alpha val="73000"/>
              </a:srgbClr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11" name="Connecteur droit 17"/>
          <p:cNvSpPr/>
          <p:nvPr/>
        </p:nvSpPr>
        <p:spPr>
          <a:xfrm>
            <a:off x="914400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57150" cap="flat">
            <a:solidFill>
              <a:srgbClr val="ECECEC">
                <a:alpha val="83000"/>
              </a:srgbClr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12" name="Connecteur droit 19"/>
          <p:cNvSpPr/>
          <p:nvPr/>
        </p:nvSpPr>
        <p:spPr>
          <a:xfrm>
            <a:off x="854113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57150" cap="flat">
            <a:solidFill>
              <a:srgbClr val="BEBEBE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13" name="Connecteur droit 15"/>
          <p:cNvSpPr/>
          <p:nvPr/>
        </p:nvSpPr>
        <p:spPr>
          <a:xfrm>
            <a:off x="1726643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28575" cap="flat">
            <a:solidFill>
              <a:srgbClr val="BEBEBE">
                <a:alpha val="82000"/>
              </a:srgbClr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14" name="Connecteur droit 14"/>
          <p:cNvSpPr/>
          <p:nvPr/>
        </p:nvSpPr>
        <p:spPr>
          <a:xfrm>
            <a:off x="1066803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9528" cap="flat">
            <a:solidFill>
              <a:srgbClr val="BEBEBE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15" name="Connecteur droit 21"/>
          <p:cNvSpPr/>
          <p:nvPr/>
        </p:nvSpPr>
        <p:spPr>
          <a:xfrm>
            <a:off x="9113852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57150" cap="flat">
            <a:solidFill>
              <a:srgbClr val="BEBEBE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16" name="Rectangle 26"/>
          <p:cNvSpPr/>
          <p:nvPr/>
        </p:nvSpPr>
        <p:spPr>
          <a:xfrm>
            <a:off x="1219196" y="0"/>
            <a:ext cx="76196" cy="6858000"/>
          </a:xfrm>
          <a:prstGeom prst="rect">
            <a:avLst/>
          </a:prstGeom>
          <a:solidFill>
            <a:srgbClr val="BEBEBE">
              <a:alpha val="51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</a:endParaRPr>
          </a:p>
        </p:txBody>
      </p:sp>
      <p:sp>
        <p:nvSpPr>
          <p:cNvPr id="17" name="Ellipse 20"/>
          <p:cNvSpPr/>
          <p:nvPr/>
        </p:nvSpPr>
        <p:spPr>
          <a:xfrm>
            <a:off x="609603" y="3429000"/>
            <a:ext cx="1295403" cy="129540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7A7A7A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</a:endParaRPr>
          </a:p>
        </p:txBody>
      </p:sp>
      <p:sp>
        <p:nvSpPr>
          <p:cNvPr id="18" name="Ellipse 22"/>
          <p:cNvSpPr/>
          <p:nvPr/>
        </p:nvSpPr>
        <p:spPr>
          <a:xfrm>
            <a:off x="1309631" y="4866747"/>
            <a:ext cx="641424" cy="641424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7A7A7A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</a:endParaRPr>
          </a:p>
        </p:txBody>
      </p:sp>
      <p:sp>
        <p:nvSpPr>
          <p:cNvPr id="19" name="Ellipse 23"/>
          <p:cNvSpPr/>
          <p:nvPr/>
        </p:nvSpPr>
        <p:spPr>
          <a:xfrm>
            <a:off x="1091080" y="5500628"/>
            <a:ext cx="137160" cy="13716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7A7A7A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</a:endParaRPr>
          </a:p>
        </p:txBody>
      </p:sp>
      <p:sp>
        <p:nvSpPr>
          <p:cNvPr id="20" name="Ellipse 25"/>
          <p:cNvSpPr/>
          <p:nvPr/>
        </p:nvSpPr>
        <p:spPr>
          <a:xfrm>
            <a:off x="1664208" y="5788152"/>
            <a:ext cx="274320" cy="27432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7A7A7A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</a:endParaRPr>
          </a:p>
        </p:txBody>
      </p:sp>
      <p:sp>
        <p:nvSpPr>
          <p:cNvPr id="21" name="Ellipse 24"/>
          <p:cNvSpPr/>
          <p:nvPr/>
        </p:nvSpPr>
        <p:spPr>
          <a:xfrm>
            <a:off x="1904996" y="4495803"/>
            <a:ext cx="365760" cy="36576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7A7A7A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</a:endParaRPr>
          </a:p>
        </p:txBody>
      </p:sp>
      <p:sp>
        <p:nvSpPr>
          <p:cNvPr id="22" name="Espace réservé du numéro de diapositive 28"/>
          <p:cNvSpPr txBox="1">
            <a:spLocks noGrp="1"/>
          </p:cNvSpPr>
          <p:nvPr>
            <p:ph type="sldNum" sz="quarter" idx="8"/>
          </p:nvPr>
        </p:nvSpPr>
        <p:spPr>
          <a:xfrm>
            <a:off x="1325541" y="4928698"/>
            <a:ext cx="609603" cy="517522"/>
          </a:xfrm>
        </p:spPr>
        <p:txBody>
          <a:bodyPr/>
          <a:lstStyle>
            <a:lvl1pPr>
              <a:defRPr/>
            </a:lvl1pPr>
          </a:lstStyle>
          <a:p>
            <a:pPr lvl="0"/>
            <a:fld id="{60D7160A-5054-4828-97A9-AA756D4886A9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206311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necteur droit 15"/>
          <p:cNvSpPr/>
          <p:nvPr/>
        </p:nvSpPr>
        <p:spPr>
          <a:xfrm>
            <a:off x="8762996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03" cap="flat">
            <a:solidFill>
              <a:srgbClr val="BEBEBE">
                <a:alpha val="93000"/>
              </a:srgbClr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3" name="Connecteur droit 6"/>
          <p:cNvSpPr/>
          <p:nvPr/>
        </p:nvSpPr>
        <p:spPr>
          <a:xfrm>
            <a:off x="76196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57150" cap="flat">
            <a:solidFill>
              <a:srgbClr val="BEBEBE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4" name="Connecteur droit 8"/>
          <p:cNvSpPr/>
          <p:nvPr/>
        </p:nvSpPr>
        <p:spPr>
          <a:xfrm>
            <a:off x="8991596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19046" cap="flat">
            <a:solidFill>
              <a:srgbClr val="7A7A7A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5" name="Rectangle 9"/>
          <p:cNvSpPr/>
          <p:nvPr/>
        </p:nvSpPr>
        <p:spPr>
          <a:xfrm>
            <a:off x="8839203" y="0"/>
            <a:ext cx="304796" cy="6858000"/>
          </a:xfrm>
          <a:prstGeom prst="rect">
            <a:avLst/>
          </a:prstGeom>
          <a:solidFill>
            <a:srgbClr val="BEBEBE">
              <a:alpha val="87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</a:endParaRPr>
          </a:p>
        </p:txBody>
      </p:sp>
      <p:sp>
        <p:nvSpPr>
          <p:cNvPr id="6" name="Connecteur droit 10"/>
          <p:cNvSpPr/>
          <p:nvPr/>
        </p:nvSpPr>
        <p:spPr>
          <a:xfrm>
            <a:off x="8915400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9528" cap="flat">
            <a:solidFill>
              <a:srgbClr val="7A7A7A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7" name="Ellipse 11"/>
          <p:cNvSpPr/>
          <p:nvPr/>
        </p:nvSpPr>
        <p:spPr>
          <a:xfrm>
            <a:off x="8156448" y="5715000"/>
            <a:ext cx="548640" cy="54864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7A7A7A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</a:endParaRPr>
          </a:p>
        </p:txBody>
      </p:sp>
    </p:spTree>
    <p:extLst>
      <p:ext uri="{BB962C8B-B14F-4D97-AF65-F5344CB8AC3E}">
        <p14:creationId xmlns:p14="http://schemas.microsoft.com/office/powerpoint/2010/main" val="2040716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necteur droit 15"/>
          <p:cNvSpPr/>
          <p:nvPr/>
        </p:nvSpPr>
        <p:spPr>
          <a:xfrm>
            <a:off x="8762996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03" cap="flat">
            <a:solidFill>
              <a:srgbClr val="BEBEBE">
                <a:alpha val="93000"/>
              </a:srgbClr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3" name="Connecteur droit 6"/>
          <p:cNvSpPr/>
          <p:nvPr/>
        </p:nvSpPr>
        <p:spPr>
          <a:xfrm>
            <a:off x="76196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57150" cap="flat">
            <a:solidFill>
              <a:srgbClr val="BEBEBE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4" name="Connecteur droit 8"/>
          <p:cNvSpPr/>
          <p:nvPr/>
        </p:nvSpPr>
        <p:spPr>
          <a:xfrm>
            <a:off x="8991596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19046" cap="flat">
            <a:solidFill>
              <a:srgbClr val="7A7A7A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5" name="Rectangle 9"/>
          <p:cNvSpPr/>
          <p:nvPr/>
        </p:nvSpPr>
        <p:spPr>
          <a:xfrm>
            <a:off x="8839203" y="0"/>
            <a:ext cx="304796" cy="6858000"/>
          </a:xfrm>
          <a:prstGeom prst="rect">
            <a:avLst/>
          </a:prstGeom>
          <a:solidFill>
            <a:srgbClr val="BEBEBE">
              <a:alpha val="87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</a:endParaRPr>
          </a:p>
        </p:txBody>
      </p:sp>
      <p:sp>
        <p:nvSpPr>
          <p:cNvPr id="6" name="Connecteur droit 10"/>
          <p:cNvSpPr/>
          <p:nvPr/>
        </p:nvSpPr>
        <p:spPr>
          <a:xfrm>
            <a:off x="8915400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9528" cap="flat">
            <a:solidFill>
              <a:srgbClr val="7A7A7A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7" name="Ellipse 11"/>
          <p:cNvSpPr/>
          <p:nvPr/>
        </p:nvSpPr>
        <p:spPr>
          <a:xfrm>
            <a:off x="8156448" y="5715000"/>
            <a:ext cx="548640" cy="54864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7A7A7A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</a:endParaRPr>
          </a:p>
        </p:txBody>
      </p:sp>
    </p:spTree>
    <p:extLst>
      <p:ext uri="{BB962C8B-B14F-4D97-AF65-F5344CB8AC3E}">
        <p14:creationId xmlns:p14="http://schemas.microsoft.com/office/powerpoint/2010/main" val="1150484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necteur droit 15"/>
          <p:cNvSpPr/>
          <p:nvPr/>
        </p:nvSpPr>
        <p:spPr>
          <a:xfrm>
            <a:off x="8762996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03" cap="flat">
            <a:solidFill>
              <a:srgbClr val="BEBEBE">
                <a:alpha val="93000"/>
              </a:srgbClr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3" name="Connecteur droit 6"/>
          <p:cNvSpPr/>
          <p:nvPr/>
        </p:nvSpPr>
        <p:spPr>
          <a:xfrm>
            <a:off x="76196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57150" cap="flat">
            <a:solidFill>
              <a:srgbClr val="BEBEBE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4" name="Connecteur droit 8"/>
          <p:cNvSpPr/>
          <p:nvPr/>
        </p:nvSpPr>
        <p:spPr>
          <a:xfrm>
            <a:off x="8991596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19046" cap="flat">
            <a:solidFill>
              <a:srgbClr val="7A7A7A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5" name="Rectangle 9"/>
          <p:cNvSpPr/>
          <p:nvPr/>
        </p:nvSpPr>
        <p:spPr>
          <a:xfrm>
            <a:off x="8839203" y="0"/>
            <a:ext cx="304796" cy="6858000"/>
          </a:xfrm>
          <a:prstGeom prst="rect">
            <a:avLst/>
          </a:prstGeom>
          <a:solidFill>
            <a:srgbClr val="BEBEBE">
              <a:alpha val="87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</a:endParaRPr>
          </a:p>
        </p:txBody>
      </p:sp>
      <p:sp>
        <p:nvSpPr>
          <p:cNvPr id="6" name="Connecteur droit 10"/>
          <p:cNvSpPr/>
          <p:nvPr/>
        </p:nvSpPr>
        <p:spPr>
          <a:xfrm>
            <a:off x="8915400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9528" cap="flat">
            <a:solidFill>
              <a:srgbClr val="7A7A7A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7" name="Ellipse 11"/>
          <p:cNvSpPr/>
          <p:nvPr/>
        </p:nvSpPr>
        <p:spPr>
          <a:xfrm>
            <a:off x="8156448" y="5715000"/>
            <a:ext cx="548640" cy="54864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7A7A7A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</a:endParaRPr>
          </a:p>
        </p:txBody>
      </p:sp>
    </p:spTree>
    <p:extLst>
      <p:ext uri="{BB962C8B-B14F-4D97-AF65-F5344CB8AC3E}">
        <p14:creationId xmlns:p14="http://schemas.microsoft.com/office/powerpoint/2010/main" val="423363808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rgbClr val="D128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2286000" y="2895603"/>
            <a:ext cx="6172200" cy="2053586"/>
          </a:xfrm>
        </p:spPr>
        <p:txBody>
          <a:bodyPr/>
          <a:lstStyle>
            <a:lvl1pPr>
              <a:defRPr b="1">
                <a:solidFill>
                  <a:srgbClr val="C8C8B1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2286000" y="5010153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rgbClr val="C8C8B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>
          <a:xfrm rot="5400013">
            <a:off x="7763249" y="1170427"/>
            <a:ext cx="2286000" cy="381003"/>
          </a:xfrm>
        </p:spPr>
        <p:txBody>
          <a:bodyPr/>
          <a:lstStyle>
            <a:lvl1pPr>
              <a:defRPr>
                <a:solidFill>
                  <a:srgbClr val="C8C8B1"/>
                </a:solidFill>
              </a:defRPr>
            </a:lvl1pPr>
          </a:lstStyle>
          <a:p>
            <a:pPr lvl="0"/>
            <a:fld id="{10573B51-ECAE-45EB-B1A3-CEF8B2861429}" type="datetime1">
              <a:rPr lang="fr-FR"/>
              <a:pPr lvl="0"/>
              <a:t>20/11/2016</a:t>
            </a:fld>
            <a:endParaRPr lang="fr-FR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>
          <a:xfrm rot="5400013">
            <a:off x="7077455" y="4178808"/>
            <a:ext cx="3657600" cy="384048"/>
          </a:xfrm>
        </p:spPr>
        <p:txBody>
          <a:bodyPr/>
          <a:lstStyle>
            <a:lvl1pPr>
              <a:defRPr>
                <a:solidFill>
                  <a:srgbClr val="C8C8B1"/>
                </a:solidFill>
              </a:defRPr>
            </a:lvl1pPr>
          </a:lstStyle>
          <a:p>
            <a:pPr lvl="0"/>
            <a:endParaRPr lang="fr-FR"/>
          </a:p>
        </p:txBody>
      </p:sp>
      <p:sp>
        <p:nvSpPr>
          <p:cNvPr id="6" name="Rectangle 8"/>
          <p:cNvSpPr/>
          <p:nvPr/>
        </p:nvSpPr>
        <p:spPr>
          <a:xfrm>
            <a:off x="381003" y="0"/>
            <a:ext cx="609603" cy="6858000"/>
          </a:xfrm>
          <a:prstGeom prst="rect">
            <a:avLst/>
          </a:prstGeom>
          <a:solidFill>
            <a:srgbClr val="BEBEBE">
              <a:alpha val="54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276331" y="0"/>
            <a:ext cx="104662" cy="6858000"/>
          </a:xfrm>
          <a:prstGeom prst="rect">
            <a:avLst/>
          </a:prstGeom>
          <a:solidFill>
            <a:srgbClr val="D7D7D7">
              <a:alpha val="36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</a:endParaRPr>
          </a:p>
        </p:txBody>
      </p:sp>
      <p:sp>
        <p:nvSpPr>
          <p:cNvPr id="8" name="Rectangle 10"/>
          <p:cNvSpPr/>
          <p:nvPr/>
        </p:nvSpPr>
        <p:spPr>
          <a:xfrm>
            <a:off x="990596" y="0"/>
            <a:ext cx="181874" cy="6858000"/>
          </a:xfrm>
          <a:prstGeom prst="rect">
            <a:avLst/>
          </a:prstGeom>
          <a:solidFill>
            <a:srgbClr val="D7D7D7">
              <a:alpha val="7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</a:endParaRPr>
          </a:p>
        </p:txBody>
      </p:sp>
      <p:sp>
        <p:nvSpPr>
          <p:cNvPr id="9" name="Rectangle 11"/>
          <p:cNvSpPr/>
          <p:nvPr/>
        </p:nvSpPr>
        <p:spPr>
          <a:xfrm>
            <a:off x="1141317" y="0"/>
            <a:ext cx="230282" cy="6858000"/>
          </a:xfrm>
          <a:prstGeom prst="rect">
            <a:avLst/>
          </a:prstGeom>
          <a:solidFill>
            <a:srgbClr val="ECECEC">
              <a:alpha val="71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</a:endParaRPr>
          </a:p>
        </p:txBody>
      </p:sp>
      <p:sp>
        <p:nvSpPr>
          <p:cNvPr id="10" name="Connecteur droit 12"/>
          <p:cNvSpPr/>
          <p:nvPr/>
        </p:nvSpPr>
        <p:spPr>
          <a:xfrm>
            <a:off x="106344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57150" cap="flat">
            <a:solidFill>
              <a:srgbClr val="BEBEBE">
                <a:alpha val="73000"/>
              </a:srgbClr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</a:endParaRPr>
          </a:p>
        </p:txBody>
      </p:sp>
      <p:sp>
        <p:nvSpPr>
          <p:cNvPr id="11" name="Connecteur droit 13"/>
          <p:cNvSpPr/>
          <p:nvPr/>
        </p:nvSpPr>
        <p:spPr>
          <a:xfrm>
            <a:off x="914400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57150" cap="flat">
            <a:solidFill>
              <a:srgbClr val="ECECEC">
                <a:alpha val="83000"/>
              </a:srgbClr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</a:endParaRPr>
          </a:p>
        </p:txBody>
      </p:sp>
      <p:sp>
        <p:nvSpPr>
          <p:cNvPr id="12" name="Connecteur droit 14"/>
          <p:cNvSpPr/>
          <p:nvPr/>
        </p:nvSpPr>
        <p:spPr>
          <a:xfrm>
            <a:off x="854113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57150" cap="flat">
            <a:solidFill>
              <a:srgbClr val="BEBEBE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</a:endParaRPr>
          </a:p>
        </p:txBody>
      </p:sp>
      <p:sp>
        <p:nvSpPr>
          <p:cNvPr id="13" name="Connecteur droit 15"/>
          <p:cNvSpPr/>
          <p:nvPr/>
        </p:nvSpPr>
        <p:spPr>
          <a:xfrm>
            <a:off x="1726643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28575" cap="flat">
            <a:solidFill>
              <a:srgbClr val="BEBEBE">
                <a:alpha val="82000"/>
              </a:srgbClr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</a:endParaRPr>
          </a:p>
        </p:txBody>
      </p:sp>
      <p:sp>
        <p:nvSpPr>
          <p:cNvPr id="14" name="Connecteur droit 16"/>
          <p:cNvSpPr/>
          <p:nvPr/>
        </p:nvSpPr>
        <p:spPr>
          <a:xfrm>
            <a:off x="1066803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9528" cap="flat">
            <a:solidFill>
              <a:srgbClr val="BEBEBE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</a:endParaRPr>
          </a:p>
        </p:txBody>
      </p:sp>
      <p:sp>
        <p:nvSpPr>
          <p:cNvPr id="15" name="Rectangle 17"/>
          <p:cNvSpPr/>
          <p:nvPr/>
        </p:nvSpPr>
        <p:spPr>
          <a:xfrm>
            <a:off x="1219196" y="0"/>
            <a:ext cx="76196" cy="6858000"/>
          </a:xfrm>
          <a:prstGeom prst="rect">
            <a:avLst/>
          </a:prstGeom>
          <a:solidFill>
            <a:srgbClr val="BEBEBE">
              <a:alpha val="51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</a:endParaRPr>
          </a:p>
        </p:txBody>
      </p:sp>
      <p:sp>
        <p:nvSpPr>
          <p:cNvPr id="16" name="Ellipse 18"/>
          <p:cNvSpPr/>
          <p:nvPr/>
        </p:nvSpPr>
        <p:spPr>
          <a:xfrm>
            <a:off x="609603" y="3429000"/>
            <a:ext cx="1295403" cy="129540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7A7A7A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</a:endParaRPr>
          </a:p>
        </p:txBody>
      </p:sp>
      <p:sp>
        <p:nvSpPr>
          <p:cNvPr id="17" name="Ellipse 19"/>
          <p:cNvSpPr/>
          <p:nvPr/>
        </p:nvSpPr>
        <p:spPr>
          <a:xfrm>
            <a:off x="1324700" y="4866747"/>
            <a:ext cx="641424" cy="641424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7A7A7A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</a:endParaRPr>
          </a:p>
        </p:txBody>
      </p:sp>
      <p:sp>
        <p:nvSpPr>
          <p:cNvPr id="18" name="Ellipse 20"/>
          <p:cNvSpPr/>
          <p:nvPr/>
        </p:nvSpPr>
        <p:spPr>
          <a:xfrm>
            <a:off x="1091080" y="5500628"/>
            <a:ext cx="137160" cy="13716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7A7A7A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</a:endParaRPr>
          </a:p>
        </p:txBody>
      </p:sp>
      <p:sp>
        <p:nvSpPr>
          <p:cNvPr id="19" name="Ellipse 21"/>
          <p:cNvSpPr/>
          <p:nvPr/>
        </p:nvSpPr>
        <p:spPr>
          <a:xfrm>
            <a:off x="1664208" y="5791196"/>
            <a:ext cx="274320" cy="27432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7A7A7A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</a:endParaRPr>
          </a:p>
        </p:txBody>
      </p:sp>
      <p:sp>
        <p:nvSpPr>
          <p:cNvPr id="20" name="Ellipse 22"/>
          <p:cNvSpPr/>
          <p:nvPr/>
        </p:nvSpPr>
        <p:spPr>
          <a:xfrm>
            <a:off x="1879037" y="4479892"/>
            <a:ext cx="365760" cy="36576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7A7A7A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</a:endParaRPr>
          </a:p>
        </p:txBody>
      </p:sp>
      <p:sp>
        <p:nvSpPr>
          <p:cNvPr id="21" name="Connecteur droit 25"/>
          <p:cNvSpPr/>
          <p:nvPr/>
        </p:nvSpPr>
        <p:spPr>
          <a:xfrm>
            <a:off x="9097941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57150" cap="flat">
            <a:solidFill>
              <a:srgbClr val="BEBEBE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</a:endParaRPr>
          </a:p>
        </p:txBody>
      </p:sp>
      <p:sp>
        <p:nvSpPr>
          <p:cNvPr id="22" name="Espace réservé du numéro de diapositive 5"/>
          <p:cNvSpPr txBox="1">
            <a:spLocks noGrp="1"/>
          </p:cNvSpPr>
          <p:nvPr>
            <p:ph type="sldNum" sz="quarter" idx="8"/>
          </p:nvPr>
        </p:nvSpPr>
        <p:spPr>
          <a:xfrm>
            <a:off x="1340620" y="4928698"/>
            <a:ext cx="609603" cy="517522"/>
          </a:xfrm>
        </p:spPr>
        <p:txBody>
          <a:bodyPr/>
          <a:lstStyle>
            <a:lvl1pPr>
              <a:defRPr/>
            </a:lvl1pPr>
          </a:lstStyle>
          <a:p>
            <a:pPr lvl="0"/>
            <a:fld id="{71B45356-85D4-4E5A-A201-B3E88C40D8F1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3237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necteur droit 15"/>
          <p:cNvSpPr/>
          <p:nvPr/>
        </p:nvSpPr>
        <p:spPr>
          <a:xfrm>
            <a:off x="8762996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03" cap="flat">
            <a:solidFill>
              <a:srgbClr val="BEBEBE">
                <a:alpha val="93000"/>
              </a:srgbClr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3" name="Connecteur droit 6"/>
          <p:cNvSpPr/>
          <p:nvPr/>
        </p:nvSpPr>
        <p:spPr>
          <a:xfrm>
            <a:off x="76196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57150" cap="flat">
            <a:solidFill>
              <a:srgbClr val="BEBEBE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4" name="Connecteur droit 8"/>
          <p:cNvSpPr/>
          <p:nvPr/>
        </p:nvSpPr>
        <p:spPr>
          <a:xfrm>
            <a:off x="8991596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19046" cap="flat">
            <a:solidFill>
              <a:srgbClr val="7A7A7A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5" name="Rectangle 9"/>
          <p:cNvSpPr/>
          <p:nvPr/>
        </p:nvSpPr>
        <p:spPr>
          <a:xfrm>
            <a:off x="8839203" y="0"/>
            <a:ext cx="304796" cy="6858000"/>
          </a:xfrm>
          <a:prstGeom prst="rect">
            <a:avLst/>
          </a:prstGeom>
          <a:solidFill>
            <a:srgbClr val="BEBEBE">
              <a:alpha val="87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</a:endParaRPr>
          </a:p>
        </p:txBody>
      </p:sp>
      <p:sp>
        <p:nvSpPr>
          <p:cNvPr id="6" name="Connecteur droit 10"/>
          <p:cNvSpPr/>
          <p:nvPr/>
        </p:nvSpPr>
        <p:spPr>
          <a:xfrm>
            <a:off x="8915400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9528" cap="flat">
            <a:solidFill>
              <a:srgbClr val="7A7A7A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7" name="Ellipse 11"/>
          <p:cNvSpPr/>
          <p:nvPr/>
        </p:nvSpPr>
        <p:spPr>
          <a:xfrm>
            <a:off x="8156448" y="5715000"/>
            <a:ext cx="548640" cy="54864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7A7A7A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</a:endParaRPr>
          </a:p>
        </p:txBody>
      </p:sp>
    </p:spTree>
    <p:extLst>
      <p:ext uri="{BB962C8B-B14F-4D97-AF65-F5344CB8AC3E}">
        <p14:creationId xmlns:p14="http://schemas.microsoft.com/office/powerpoint/2010/main" val="3721422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necteur droit 15"/>
          <p:cNvSpPr/>
          <p:nvPr/>
        </p:nvSpPr>
        <p:spPr>
          <a:xfrm>
            <a:off x="8762996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03" cap="flat">
            <a:solidFill>
              <a:srgbClr val="BEBEBE">
                <a:alpha val="93000"/>
              </a:srgbClr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5" name="Connecteur droit 6"/>
          <p:cNvSpPr/>
          <p:nvPr/>
        </p:nvSpPr>
        <p:spPr>
          <a:xfrm>
            <a:off x="76196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57150" cap="flat">
            <a:solidFill>
              <a:srgbClr val="BEBEBE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6" name="Connecteur droit 8"/>
          <p:cNvSpPr/>
          <p:nvPr/>
        </p:nvSpPr>
        <p:spPr>
          <a:xfrm>
            <a:off x="8991596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19046" cap="flat">
            <a:solidFill>
              <a:srgbClr val="7A7A7A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8839203" y="0"/>
            <a:ext cx="304796" cy="6858000"/>
          </a:xfrm>
          <a:prstGeom prst="rect">
            <a:avLst/>
          </a:prstGeom>
          <a:solidFill>
            <a:srgbClr val="BEBEBE">
              <a:alpha val="87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</a:endParaRPr>
          </a:p>
        </p:txBody>
      </p:sp>
      <p:sp>
        <p:nvSpPr>
          <p:cNvPr id="8" name="Connecteur droit 10"/>
          <p:cNvSpPr/>
          <p:nvPr/>
        </p:nvSpPr>
        <p:spPr>
          <a:xfrm>
            <a:off x="8915400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9528" cap="flat">
            <a:solidFill>
              <a:srgbClr val="7A7A7A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9" name="Ellipse 11"/>
          <p:cNvSpPr/>
          <p:nvPr/>
        </p:nvSpPr>
        <p:spPr>
          <a:xfrm>
            <a:off x="8156448" y="5715000"/>
            <a:ext cx="548640" cy="54864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7A7A7A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</a:endParaRPr>
          </a:p>
        </p:txBody>
      </p:sp>
      <p:sp>
        <p:nvSpPr>
          <p:cNvPr id="2" name="Espace réservé du texte 11"/>
          <p:cNvSpPr txBox="1">
            <a:spLocks noGrp="1"/>
          </p:cNvSpPr>
          <p:nvPr>
            <p:ph type="body" idx="1"/>
          </p:nvPr>
        </p:nvSpPr>
        <p:spPr>
          <a:xfrm>
            <a:off x="457200" y="1569723"/>
            <a:ext cx="3657600" cy="658368"/>
          </a:xfrm>
          <a:solidFill>
            <a:srgbClr val="7A7A7A"/>
          </a:solidFill>
        </p:spPr>
        <p:txBody>
          <a:bodyPr anchor="ctr">
            <a:noAutofit/>
          </a:bodyPr>
          <a:lstStyle>
            <a:lvl1pPr marL="0" indent="0"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Espace réservé du texte 13"/>
          <p:cNvSpPr txBox="1">
            <a:spLocks noGrp="1"/>
          </p:cNvSpPr>
          <p:nvPr>
            <p:ph type="body" idx="3"/>
          </p:nvPr>
        </p:nvSpPr>
        <p:spPr>
          <a:xfrm>
            <a:off x="4343400" y="1569723"/>
            <a:ext cx="3657600" cy="658368"/>
          </a:xfrm>
          <a:solidFill>
            <a:srgbClr val="7A7A7A"/>
          </a:solidFill>
        </p:spPr>
        <p:txBody>
          <a:bodyPr anchor="ctr">
            <a:noAutofit/>
          </a:bodyPr>
          <a:lstStyle>
            <a:lvl1pPr marL="0" indent="0"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34750918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necteur droit 15"/>
          <p:cNvSpPr/>
          <p:nvPr/>
        </p:nvSpPr>
        <p:spPr>
          <a:xfrm>
            <a:off x="8762996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03" cap="flat">
            <a:solidFill>
              <a:srgbClr val="BEBEBE">
                <a:alpha val="93000"/>
              </a:srgbClr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3" name="Connecteur droit 6"/>
          <p:cNvSpPr/>
          <p:nvPr/>
        </p:nvSpPr>
        <p:spPr>
          <a:xfrm>
            <a:off x="76196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57150" cap="flat">
            <a:solidFill>
              <a:srgbClr val="BEBEBE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4" name="Connecteur droit 8"/>
          <p:cNvSpPr/>
          <p:nvPr/>
        </p:nvSpPr>
        <p:spPr>
          <a:xfrm>
            <a:off x="8991596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19046" cap="flat">
            <a:solidFill>
              <a:srgbClr val="7A7A7A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5" name="Rectangle 9"/>
          <p:cNvSpPr/>
          <p:nvPr/>
        </p:nvSpPr>
        <p:spPr>
          <a:xfrm>
            <a:off x="8839203" y="0"/>
            <a:ext cx="304796" cy="6858000"/>
          </a:xfrm>
          <a:prstGeom prst="rect">
            <a:avLst/>
          </a:prstGeom>
          <a:solidFill>
            <a:srgbClr val="BEBEBE">
              <a:alpha val="87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</a:endParaRPr>
          </a:p>
        </p:txBody>
      </p:sp>
      <p:sp>
        <p:nvSpPr>
          <p:cNvPr id="6" name="Connecteur droit 10"/>
          <p:cNvSpPr/>
          <p:nvPr/>
        </p:nvSpPr>
        <p:spPr>
          <a:xfrm>
            <a:off x="8915400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9528" cap="flat">
            <a:solidFill>
              <a:srgbClr val="7A7A7A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7" name="Ellipse 11"/>
          <p:cNvSpPr/>
          <p:nvPr/>
        </p:nvSpPr>
        <p:spPr>
          <a:xfrm>
            <a:off x="8156448" y="5715000"/>
            <a:ext cx="548640" cy="54864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7A7A7A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</a:endParaRPr>
          </a:p>
        </p:txBody>
      </p:sp>
    </p:spTree>
    <p:extLst>
      <p:ext uri="{BB962C8B-B14F-4D97-AF65-F5344CB8AC3E}">
        <p14:creationId xmlns:p14="http://schemas.microsoft.com/office/powerpoint/2010/main" val="2354277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necteur droit 15"/>
          <p:cNvSpPr/>
          <p:nvPr/>
        </p:nvSpPr>
        <p:spPr>
          <a:xfrm>
            <a:off x="8762996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03" cap="flat">
            <a:solidFill>
              <a:srgbClr val="BEBEBE">
                <a:alpha val="93000"/>
              </a:srgbClr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3" name="Connecteur droit 6"/>
          <p:cNvSpPr/>
          <p:nvPr/>
        </p:nvSpPr>
        <p:spPr>
          <a:xfrm>
            <a:off x="76196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57150" cap="flat">
            <a:solidFill>
              <a:srgbClr val="BEBEBE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4" name="Connecteur droit 8"/>
          <p:cNvSpPr/>
          <p:nvPr/>
        </p:nvSpPr>
        <p:spPr>
          <a:xfrm>
            <a:off x="8991596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19046" cap="flat">
            <a:solidFill>
              <a:srgbClr val="7A7A7A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5" name="Rectangle 9"/>
          <p:cNvSpPr/>
          <p:nvPr/>
        </p:nvSpPr>
        <p:spPr>
          <a:xfrm>
            <a:off x="8839203" y="0"/>
            <a:ext cx="304796" cy="6858000"/>
          </a:xfrm>
          <a:prstGeom prst="rect">
            <a:avLst/>
          </a:prstGeom>
          <a:solidFill>
            <a:srgbClr val="BEBEBE">
              <a:alpha val="87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</a:endParaRPr>
          </a:p>
        </p:txBody>
      </p:sp>
      <p:sp>
        <p:nvSpPr>
          <p:cNvPr id="6" name="Connecteur droit 10"/>
          <p:cNvSpPr/>
          <p:nvPr/>
        </p:nvSpPr>
        <p:spPr>
          <a:xfrm>
            <a:off x="8915400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9528" cap="flat">
            <a:solidFill>
              <a:srgbClr val="7A7A7A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7" name="Ellipse 11"/>
          <p:cNvSpPr/>
          <p:nvPr/>
        </p:nvSpPr>
        <p:spPr>
          <a:xfrm>
            <a:off x="8156448" y="5715000"/>
            <a:ext cx="548640" cy="54864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7A7A7A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</a:endParaRPr>
          </a:p>
        </p:txBody>
      </p:sp>
    </p:spTree>
    <p:extLst>
      <p:ext uri="{BB962C8B-B14F-4D97-AF65-F5344CB8AC3E}">
        <p14:creationId xmlns:p14="http://schemas.microsoft.com/office/powerpoint/2010/main" val="1986307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necteur droit 9"/>
          <p:cNvSpPr/>
          <p:nvPr/>
        </p:nvSpPr>
        <p:spPr>
          <a:xfrm>
            <a:off x="8762996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03" cap="flat">
            <a:solidFill>
              <a:srgbClr val="BEBEBE">
                <a:alpha val="93000"/>
              </a:srgbClr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3" name="Titre 1"/>
          <p:cNvSpPr txBox="1">
            <a:spLocks noGrp="1"/>
          </p:cNvSpPr>
          <p:nvPr>
            <p:ph type="title"/>
          </p:nvPr>
        </p:nvSpPr>
        <p:spPr>
          <a:xfrm rot="5400013">
            <a:off x="3371849" y="3200401"/>
            <a:ext cx="6309360" cy="457200"/>
          </a:xfrm>
        </p:spPr>
        <p:txBody>
          <a:bodyPr/>
          <a:lstStyle>
            <a:lvl1pPr>
              <a:defRPr sz="2000" b="1"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4" name="Espace réservé du texte 2"/>
          <p:cNvSpPr txBox="1"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Connecteur droit 7"/>
          <p:cNvSpPr/>
          <p:nvPr/>
        </p:nvSpPr>
        <p:spPr>
          <a:xfrm>
            <a:off x="6248396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03" cap="flat">
            <a:solidFill>
              <a:srgbClr val="BEBEBE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6" name="Connecteur droit 8"/>
          <p:cNvSpPr/>
          <p:nvPr/>
        </p:nvSpPr>
        <p:spPr>
          <a:xfrm>
            <a:off x="6192298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12701" cap="flat">
            <a:solidFill>
              <a:srgbClr val="7A7A7A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7" name="Connecteur droit 10"/>
          <p:cNvSpPr/>
          <p:nvPr/>
        </p:nvSpPr>
        <p:spPr>
          <a:xfrm>
            <a:off x="8991596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19046" cap="flat">
            <a:solidFill>
              <a:srgbClr val="7A7A7A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8" name="Rectangle 11"/>
          <p:cNvSpPr/>
          <p:nvPr/>
        </p:nvSpPr>
        <p:spPr>
          <a:xfrm>
            <a:off x="8839203" y="0"/>
            <a:ext cx="304796" cy="6858000"/>
          </a:xfrm>
          <a:prstGeom prst="rect">
            <a:avLst/>
          </a:prstGeom>
          <a:solidFill>
            <a:srgbClr val="BEBEBE">
              <a:alpha val="87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</a:endParaRPr>
          </a:p>
        </p:txBody>
      </p:sp>
      <p:sp>
        <p:nvSpPr>
          <p:cNvPr id="9" name="Connecteur droit 12"/>
          <p:cNvSpPr/>
          <p:nvPr/>
        </p:nvSpPr>
        <p:spPr>
          <a:xfrm>
            <a:off x="8915400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9528" cap="flat">
            <a:solidFill>
              <a:srgbClr val="7A7A7A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10" name="Ellipse 13"/>
          <p:cNvSpPr/>
          <p:nvPr/>
        </p:nvSpPr>
        <p:spPr>
          <a:xfrm>
            <a:off x="8156448" y="5715000"/>
            <a:ext cx="548640" cy="54864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7A7A7A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</a:endParaRPr>
          </a:p>
        </p:txBody>
      </p:sp>
      <p:sp>
        <p:nvSpPr>
          <p:cNvPr id="11" name="Espace réservé du contenu 17"/>
          <p:cNvSpPr txBox="1">
            <a:spLocks noGrp="1"/>
          </p:cNvSpPr>
          <p:nvPr>
            <p:ph idx="1"/>
          </p:nvPr>
        </p:nvSpPr>
        <p:spPr>
          <a:xfrm>
            <a:off x="304796" y="274320"/>
            <a:ext cx="5638803" cy="632764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2" name="Espace réservé de la date 20"/>
          <p:cNvSpPr txBox="1">
            <a:spLocks noGrp="1"/>
          </p:cNvSpPr>
          <p:nvPr>
            <p:ph type="dt" sz="half" idx="7"/>
          </p:nvPr>
        </p:nvSpPr>
        <p:spPr>
          <a:xfrm rot="5400013">
            <a:off x="7589520" y="1081854"/>
            <a:ext cx="2011680" cy="384048"/>
          </a:xfrm>
        </p:spPr>
        <p:txBody>
          <a:bodyPr/>
          <a:lstStyle>
            <a:lvl1pPr>
              <a:defRPr/>
            </a:lvl1pPr>
          </a:lstStyle>
          <a:p>
            <a:pPr lvl="0"/>
            <a:fld id="{E892BB7A-4887-4476-95E3-B5793D2057DB}" type="datetime1">
              <a:rPr lang="fr-FR"/>
              <a:pPr lvl="0"/>
              <a:t>20/11/2016</a:t>
            </a:fld>
            <a:endParaRPr lang="fr-FR"/>
          </a:p>
        </p:txBody>
      </p:sp>
      <p:sp>
        <p:nvSpPr>
          <p:cNvPr id="13" name="Espace réservé du numéro de diapositive 21"/>
          <p:cNvSpPr txBox="1">
            <a:spLocks noGrp="1"/>
          </p:cNvSpPr>
          <p:nvPr>
            <p:ph type="sldNum" sz="quarter" idx="8"/>
          </p:nvPr>
        </p:nvSpPr>
        <p:spPr>
          <a:xfrm>
            <a:off x="8129016" y="5734046"/>
            <a:ext cx="609603" cy="521208"/>
          </a:xfrm>
        </p:spPr>
        <p:txBody>
          <a:bodyPr/>
          <a:lstStyle>
            <a:lvl1pPr>
              <a:defRPr/>
            </a:lvl1pPr>
          </a:lstStyle>
          <a:p>
            <a:pPr lvl="0"/>
            <a:fld id="{BFD67FE3-EBA3-442E-A078-753F018C1669}" type="slidenum">
              <a:t>‹#›</a:t>
            </a:fld>
            <a:endParaRPr lang="fr-FR"/>
          </a:p>
        </p:txBody>
      </p:sp>
      <p:sp>
        <p:nvSpPr>
          <p:cNvPr id="14" name="Espace réservé du pied de page 22"/>
          <p:cNvSpPr txBox="1">
            <a:spLocks noGrp="1"/>
          </p:cNvSpPr>
          <p:nvPr>
            <p:ph type="ftr" sz="quarter" idx="9"/>
          </p:nvPr>
        </p:nvSpPr>
        <p:spPr>
          <a:xfrm rot="5400013">
            <a:off x="6990185" y="3737244"/>
            <a:ext cx="3200400" cy="36576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9824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necteur droit 8"/>
          <p:cNvSpPr/>
          <p:nvPr/>
        </p:nvSpPr>
        <p:spPr>
          <a:xfrm>
            <a:off x="8762996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03" cap="flat">
            <a:solidFill>
              <a:srgbClr val="BEBEBE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3" name="Ellipse 12"/>
          <p:cNvSpPr/>
          <p:nvPr/>
        </p:nvSpPr>
        <p:spPr>
          <a:xfrm>
            <a:off x="8156448" y="5715000"/>
            <a:ext cx="548640" cy="54864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7A7A7A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</a:endParaRPr>
          </a:p>
        </p:txBody>
      </p:sp>
      <p:sp>
        <p:nvSpPr>
          <p:cNvPr id="4" name="Titre 1"/>
          <p:cNvSpPr txBox="1">
            <a:spLocks noGrp="1"/>
          </p:cNvSpPr>
          <p:nvPr>
            <p:ph type="title"/>
          </p:nvPr>
        </p:nvSpPr>
        <p:spPr>
          <a:xfrm rot="5400013">
            <a:off x="3350133" y="3200401"/>
            <a:ext cx="6309360" cy="457200"/>
          </a:xfrm>
        </p:spPr>
        <p:txBody>
          <a:bodyPr/>
          <a:lstStyle>
            <a:lvl1pPr>
              <a:defRPr sz="2000" b="1"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Espace réservé pour une image  2"/>
          <p:cNvSpPr txBox="1"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rgbClr val="C8C8B1"/>
          </a:solidFill>
        </p:spPr>
        <p:txBody>
          <a:bodyPr anchorCtr="1"/>
          <a:lstStyle>
            <a:lvl1pPr marL="0" indent="0" algn="ctr">
              <a:buNone/>
              <a:defRPr sz="3200">
                <a:solidFill>
                  <a:srgbClr val="FFFFFF"/>
                </a:solidFill>
              </a:defRPr>
            </a:lvl1pPr>
          </a:lstStyle>
          <a:p>
            <a:pPr lvl="0"/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6" name="Espace réservé du texte 3"/>
          <p:cNvSpPr txBox="1">
            <a:spLocks noGrp="1"/>
          </p:cNvSpPr>
          <p:nvPr>
            <p:ph type="body" idx="2"/>
          </p:nvPr>
        </p:nvSpPr>
        <p:spPr>
          <a:xfrm>
            <a:off x="6765801" y="264791"/>
            <a:ext cx="1524003" cy="4956048"/>
          </a:xfrm>
        </p:spPr>
        <p:txBody>
          <a:bodyPr/>
          <a:lstStyle>
            <a:lvl1pPr marL="0" indent="0">
              <a:spcBef>
                <a:spcPts val="100"/>
              </a:spcBef>
              <a:spcAft>
                <a:spcPts val="400"/>
              </a:spcAft>
              <a:buNone/>
              <a:defRPr sz="1200"/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Connecteur droit 9"/>
          <p:cNvSpPr/>
          <p:nvPr/>
        </p:nvSpPr>
        <p:spPr>
          <a:xfrm>
            <a:off x="8991596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9528" cap="flat">
            <a:solidFill>
              <a:srgbClr val="000000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8" name="Rectangle 10"/>
          <p:cNvSpPr/>
          <p:nvPr/>
        </p:nvSpPr>
        <p:spPr>
          <a:xfrm>
            <a:off x="8839203" y="0"/>
            <a:ext cx="304796" cy="6858000"/>
          </a:xfrm>
          <a:prstGeom prst="rect">
            <a:avLst/>
          </a:prstGeom>
          <a:solidFill>
            <a:srgbClr val="BEBEBE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</a:endParaRPr>
          </a:p>
        </p:txBody>
      </p:sp>
      <p:sp>
        <p:nvSpPr>
          <p:cNvPr id="9" name="Connecteur droit 11"/>
          <p:cNvSpPr/>
          <p:nvPr/>
        </p:nvSpPr>
        <p:spPr>
          <a:xfrm>
            <a:off x="8915400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9528" cap="flat">
            <a:solidFill>
              <a:srgbClr val="7A7A7A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10" name="Connecteur droit 18"/>
          <p:cNvSpPr/>
          <p:nvPr/>
        </p:nvSpPr>
        <p:spPr>
          <a:xfrm>
            <a:off x="6248396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03" cap="flat">
            <a:solidFill>
              <a:srgbClr val="BEBEBE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11" name="Connecteur droit 19"/>
          <p:cNvSpPr/>
          <p:nvPr/>
        </p:nvSpPr>
        <p:spPr>
          <a:xfrm>
            <a:off x="6192298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12701" cap="flat">
            <a:solidFill>
              <a:srgbClr val="7A7A7A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12" name="Espace réservé de la date 16"/>
          <p:cNvSpPr txBox="1">
            <a:spLocks noGrp="1"/>
          </p:cNvSpPr>
          <p:nvPr>
            <p:ph type="dt" sz="half" idx="7"/>
          </p:nvPr>
        </p:nvSpPr>
        <p:spPr>
          <a:xfrm rot="5400013">
            <a:off x="7589520" y="1081854"/>
            <a:ext cx="2011680" cy="384048"/>
          </a:xfrm>
        </p:spPr>
        <p:txBody>
          <a:bodyPr/>
          <a:lstStyle>
            <a:lvl1pPr>
              <a:defRPr/>
            </a:lvl1pPr>
          </a:lstStyle>
          <a:p>
            <a:pPr lvl="0"/>
            <a:fld id="{B8AB818C-2AA9-427C-8367-9AF3559CA6F3}" type="datetime1">
              <a:rPr lang="fr-FR"/>
              <a:pPr lvl="0"/>
              <a:t>20/11/2016</a:t>
            </a:fld>
            <a:endParaRPr lang="fr-FR"/>
          </a:p>
        </p:txBody>
      </p:sp>
      <p:sp>
        <p:nvSpPr>
          <p:cNvPr id="13" name="Espace réservé du numéro de diapositive 17"/>
          <p:cNvSpPr txBox="1">
            <a:spLocks noGrp="1"/>
          </p:cNvSpPr>
          <p:nvPr>
            <p:ph type="sldNum" sz="quarter" idx="8"/>
          </p:nvPr>
        </p:nvSpPr>
        <p:spPr>
          <a:xfrm>
            <a:off x="8129016" y="5734046"/>
            <a:ext cx="609603" cy="521208"/>
          </a:xfrm>
        </p:spPr>
        <p:txBody>
          <a:bodyPr/>
          <a:lstStyle>
            <a:lvl1pPr>
              <a:defRPr/>
            </a:lvl1pPr>
          </a:lstStyle>
          <a:p>
            <a:pPr lvl="0"/>
            <a:fld id="{8C614809-EEA7-42A4-B18F-B400A02292F3}" type="slidenum">
              <a:t>‹#›</a:t>
            </a:fld>
            <a:endParaRPr lang="fr-FR"/>
          </a:p>
        </p:txBody>
      </p:sp>
      <p:sp>
        <p:nvSpPr>
          <p:cNvPr id="14" name="Espace réservé du pied de page 20"/>
          <p:cNvSpPr txBox="1">
            <a:spLocks noGrp="1"/>
          </p:cNvSpPr>
          <p:nvPr>
            <p:ph type="ftr" sz="quarter" idx="9"/>
          </p:nvPr>
        </p:nvSpPr>
        <p:spPr>
          <a:xfrm rot="5400013">
            <a:off x="6990185" y="3737244"/>
            <a:ext cx="3200400" cy="36576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3571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necteur droit 15"/>
          <p:cNvSpPr/>
          <p:nvPr/>
        </p:nvSpPr>
        <p:spPr>
          <a:xfrm>
            <a:off x="8762996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03" cap="flat">
            <a:solidFill>
              <a:srgbClr val="BEBEBE">
                <a:alpha val="93000"/>
              </a:srgbClr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3" name="Espace réservé du titre 2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7467603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4" name="Espace réservé du text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467603" cy="487375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13"/>
          <p:cNvSpPr txBox="1">
            <a:spLocks noGrp="1"/>
          </p:cNvSpPr>
          <p:nvPr>
            <p:ph type="dt" sz="half" idx="2"/>
          </p:nvPr>
        </p:nvSpPr>
        <p:spPr>
          <a:xfrm rot="5400013">
            <a:off x="7589520" y="1081854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D1282E"/>
                </a:solidFill>
                <a:uFillTx/>
                <a:latin typeface="Century Schoolbook"/>
              </a:defRPr>
            </a:lvl1pPr>
          </a:lstStyle>
          <a:p>
            <a:pPr lvl="0"/>
            <a:fld id="{E922D93E-30C2-417C-8D8C-75C44F91A3C3}" type="datetime1">
              <a:rPr lang="fr-FR"/>
              <a:pPr lvl="0"/>
              <a:t>20/11/2016</a:t>
            </a:fld>
            <a:endParaRPr lang="fr-FR"/>
          </a:p>
        </p:txBody>
      </p:sp>
      <p:sp>
        <p:nvSpPr>
          <p:cNvPr id="6" name="Espace réservé du pied de page 2"/>
          <p:cNvSpPr txBox="1">
            <a:spLocks noGrp="1"/>
          </p:cNvSpPr>
          <p:nvPr>
            <p:ph type="ftr" sz="quarter" idx="3"/>
          </p:nvPr>
        </p:nvSpPr>
        <p:spPr>
          <a:xfrm rot="5400013">
            <a:off x="6990185" y="3737244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D1282E"/>
                </a:solidFill>
                <a:uFillTx/>
                <a:latin typeface="Century Schoolbook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Connecteur droit 6"/>
          <p:cNvSpPr/>
          <p:nvPr/>
        </p:nvSpPr>
        <p:spPr>
          <a:xfrm>
            <a:off x="76196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57150" cap="flat">
            <a:solidFill>
              <a:srgbClr val="BEBEBE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8" name="Connecteur droit 8"/>
          <p:cNvSpPr/>
          <p:nvPr/>
        </p:nvSpPr>
        <p:spPr>
          <a:xfrm>
            <a:off x="8991596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19046" cap="flat">
            <a:solidFill>
              <a:srgbClr val="7A7A7A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9" name="Rectangle 9"/>
          <p:cNvSpPr/>
          <p:nvPr/>
        </p:nvSpPr>
        <p:spPr>
          <a:xfrm>
            <a:off x="8839203" y="0"/>
            <a:ext cx="304796" cy="6858000"/>
          </a:xfrm>
          <a:prstGeom prst="rect">
            <a:avLst/>
          </a:prstGeom>
          <a:solidFill>
            <a:srgbClr val="BEBEBE">
              <a:alpha val="87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</a:endParaRPr>
          </a:p>
        </p:txBody>
      </p:sp>
      <p:sp>
        <p:nvSpPr>
          <p:cNvPr id="10" name="Connecteur droit 10"/>
          <p:cNvSpPr/>
          <p:nvPr/>
        </p:nvSpPr>
        <p:spPr>
          <a:xfrm>
            <a:off x="8915400" y="0"/>
            <a:ext cx="0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9528" cap="flat">
            <a:solidFill>
              <a:srgbClr val="7A7A7A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11" name="Ellipse 11"/>
          <p:cNvSpPr/>
          <p:nvPr/>
        </p:nvSpPr>
        <p:spPr>
          <a:xfrm>
            <a:off x="8156448" y="5715000"/>
            <a:ext cx="548640" cy="54864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7A7A7A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</a:endParaRPr>
          </a:p>
        </p:txBody>
      </p:sp>
      <p:sp>
        <p:nvSpPr>
          <p:cNvPr id="12" name="Espace réservé du numéro de diapositive 22"/>
          <p:cNvSpPr txBox="1">
            <a:spLocks noGrp="1"/>
          </p:cNvSpPr>
          <p:nvPr>
            <p:ph type="sldNum" sz="quarter" idx="4"/>
          </p:nvPr>
        </p:nvSpPr>
        <p:spPr>
          <a:xfrm>
            <a:off x="8129016" y="5734046"/>
            <a:ext cx="609603" cy="52120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400" b="1" i="0" u="none" strike="noStrike" kern="1200" cap="none" spc="0" baseline="0">
                <a:solidFill>
                  <a:srgbClr val="FFFFFF"/>
                </a:solidFill>
                <a:uFillTx/>
                <a:latin typeface="Century Schoolbook"/>
              </a:defRPr>
            </a:lvl1pPr>
          </a:lstStyle>
          <a:p>
            <a:pPr lvl="0"/>
            <a:fld id="{66B48072-08F6-45A2-A24A-69F705FD7ADC}" type="slidenum"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fr-FR" sz="3000" b="0" i="0" u="none" strike="noStrike" kern="1200" cap="small" spc="0" baseline="0">
          <a:solidFill>
            <a:srgbClr val="D1282E"/>
          </a:solidFill>
          <a:uFillTx/>
          <a:latin typeface="Century Schoolbook"/>
        </a:defRPr>
      </a:lvl1pPr>
    </p:titleStyle>
    <p:bodyStyle>
      <a:lvl1pPr marL="274320" marR="0" lvl="0" indent="-27432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Clr>
          <a:srgbClr val="7A7A7A"/>
        </a:buClr>
        <a:buSzPct val="70000"/>
        <a:buFont typeface="Wingdings"/>
        <a:buChar char=""/>
        <a:tabLst/>
        <a:defRPr lang="fr-FR" sz="2400" b="0" i="0" u="none" strike="noStrike" kern="1200" cap="none" spc="0" baseline="0">
          <a:solidFill>
            <a:srgbClr val="000000"/>
          </a:solidFill>
          <a:uFillTx/>
          <a:latin typeface="Century Schoolbook"/>
        </a:defRPr>
      </a:lvl1pPr>
      <a:lvl2pPr marL="640080" marR="0" lvl="1" indent="-27432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Clr>
          <a:srgbClr val="7A7A7A"/>
        </a:buClr>
        <a:buSzPct val="80000"/>
        <a:buFont typeface="Wingdings 2"/>
        <a:buChar char=""/>
        <a:tabLst/>
        <a:defRPr lang="fr-FR" sz="2100" b="0" i="0" u="none" strike="noStrike" kern="1200" cap="none" spc="0" baseline="0">
          <a:solidFill>
            <a:srgbClr val="000000"/>
          </a:solidFill>
          <a:uFillTx/>
          <a:latin typeface="Century Schoolbook"/>
        </a:defRPr>
      </a:lvl2pPr>
      <a:lvl3pPr marL="914400" marR="0" lvl="2" indent="-182880" algn="l" defTabSz="914400" rtl="0" fontAlgn="auto" hangingPunct="1">
        <a:lnSpc>
          <a:spcPct val="100000"/>
        </a:lnSpc>
        <a:spcBef>
          <a:spcPts val="400"/>
        </a:spcBef>
        <a:spcAft>
          <a:spcPts val="0"/>
        </a:spcAft>
        <a:buClr>
          <a:srgbClr val="6B6B6B"/>
        </a:buClr>
        <a:buSzPct val="60000"/>
        <a:buFont typeface="Wingdings"/>
        <a:buChar char=""/>
        <a:tabLst/>
        <a:defRPr lang="fr-FR" sz="1800" b="0" i="0" u="none" strike="noStrike" kern="1200" cap="none" spc="0" baseline="0">
          <a:solidFill>
            <a:srgbClr val="000000"/>
          </a:solidFill>
          <a:uFillTx/>
          <a:latin typeface="Century Schoolbook"/>
        </a:defRPr>
      </a:lvl3pPr>
      <a:lvl4pPr marL="1188720" marR="0" lvl="3" indent="-182880" algn="l" defTabSz="914400" rtl="0" fontAlgn="auto" hangingPunct="1">
        <a:lnSpc>
          <a:spcPct val="100000"/>
        </a:lnSpc>
        <a:spcBef>
          <a:spcPts val="400"/>
        </a:spcBef>
        <a:spcAft>
          <a:spcPts val="0"/>
        </a:spcAft>
        <a:buClr>
          <a:srgbClr val="BEBEBE"/>
        </a:buClr>
        <a:buSzPct val="60000"/>
        <a:buFont typeface="Wingdings"/>
        <a:buChar char=""/>
        <a:tabLst/>
        <a:defRPr lang="fr-FR" sz="1800" b="0" i="0" u="none" strike="noStrike" kern="1200" cap="none" spc="0" baseline="0">
          <a:solidFill>
            <a:srgbClr val="000000"/>
          </a:solidFill>
          <a:uFillTx/>
          <a:latin typeface="Century Schoolbook"/>
        </a:defRPr>
      </a:lvl4pPr>
      <a:lvl5pPr marL="1463040" marR="0" lvl="4" indent="-182880" algn="l" defTabSz="914400" rtl="0" fontAlgn="auto" hangingPunct="1">
        <a:lnSpc>
          <a:spcPct val="100000"/>
        </a:lnSpc>
        <a:spcBef>
          <a:spcPts val="400"/>
        </a:spcBef>
        <a:spcAft>
          <a:spcPts val="0"/>
        </a:spcAft>
        <a:buClr>
          <a:srgbClr val="F9DDAA"/>
        </a:buClr>
        <a:buSzPct val="68000"/>
        <a:buFont typeface="Wingdings 2"/>
        <a:buChar char=""/>
        <a:tabLst/>
        <a:defRPr lang="fr-FR" sz="1600" b="0" i="0" u="none" strike="noStrike" kern="1200" cap="none" spc="0" baseline="0">
          <a:solidFill>
            <a:srgbClr val="000000"/>
          </a:solidFill>
          <a:uFillTx/>
          <a:latin typeface="Century Schoolbook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ctrTitle"/>
          </p:nvPr>
        </p:nvSpPr>
        <p:spPr>
          <a:xfrm>
            <a:off x="2286000" y="3124203"/>
            <a:ext cx="6172200" cy="1894362"/>
          </a:xfrm>
        </p:spPr>
        <p:txBody>
          <a:bodyPr/>
          <a:lstStyle/>
          <a:p>
            <a:pPr lvl="0"/>
            <a:r>
              <a:rPr lang="fr-FR" sz="5400"/>
              <a:t>Budget collège</a:t>
            </a:r>
          </a:p>
        </p:txBody>
      </p:sp>
      <p:sp>
        <p:nvSpPr>
          <p:cNvPr id="3" name="Sous-titre 2"/>
          <p:cNvSpPr txBox="1"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fr-FR" sz="4300">
                <a:solidFill>
                  <a:srgbClr val="262626"/>
                </a:solidFill>
              </a:rPr>
              <a:t>La RCBC </a:t>
            </a:r>
            <a:br>
              <a:rPr lang="fr-FR" sz="4300">
                <a:solidFill>
                  <a:srgbClr val="262626"/>
                </a:solidFill>
              </a:rPr>
            </a:br>
            <a:r>
              <a:rPr lang="fr-FR" sz="4300">
                <a:solidFill>
                  <a:srgbClr val="262626"/>
                </a:solidFill>
              </a:rPr>
              <a:t>(Réforme du cadre budgétaire et comptable)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7467603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lvl="0"/>
            <a:r>
              <a:rPr lang="fr-FR"/>
              <a:t>3 services généraux</a:t>
            </a:r>
          </a:p>
        </p:txBody>
      </p:sp>
      <p:grpSp>
        <p:nvGrpSpPr>
          <p:cNvPr id="3" name="Espace réservé du contenu 3"/>
          <p:cNvGrpSpPr/>
          <p:nvPr/>
        </p:nvGrpSpPr>
        <p:grpSpPr>
          <a:xfrm>
            <a:off x="457200" y="1602577"/>
            <a:ext cx="7467603" cy="4868868"/>
            <a:chOff x="457200" y="1602577"/>
            <a:chExt cx="7467603" cy="4868868"/>
          </a:xfrm>
        </p:grpSpPr>
        <p:sp>
          <p:nvSpPr>
            <p:cNvPr id="4" name="Freeform: Shape 3"/>
            <p:cNvSpPr/>
            <p:nvPr/>
          </p:nvSpPr>
          <p:spPr>
            <a:xfrm>
              <a:off x="3145536" y="1759643"/>
              <a:ext cx="4779267" cy="125648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256481"/>
                <a:gd name="f7" fmla="val 4779264"/>
                <a:gd name="f8" fmla="val 796562"/>
                <a:gd name="f9" fmla="val 3982702"/>
                <a:gd name="f10" fmla="val 4422628"/>
                <a:gd name="f11" fmla="val 1231831"/>
                <a:gd name="f12" fmla="val 4779262"/>
                <a:gd name="f13" fmla="val 1201424"/>
                <a:gd name="f14" fmla="val 2"/>
                <a:gd name="f15" fmla="val 356636"/>
                <a:gd name="f16" fmla="+- 0 0 -90"/>
                <a:gd name="f17" fmla="*/ f3 1 1256481"/>
                <a:gd name="f18" fmla="*/ f4 1 4779264"/>
                <a:gd name="f19" fmla="val f5"/>
                <a:gd name="f20" fmla="val f6"/>
                <a:gd name="f21" fmla="val f7"/>
                <a:gd name="f22" fmla="*/ f16 f0 1"/>
                <a:gd name="f23" fmla="+- f21 0 f19"/>
                <a:gd name="f24" fmla="+- f20 0 f19"/>
                <a:gd name="f25" fmla="*/ f22 1 f2"/>
                <a:gd name="f26" fmla="*/ f24 1 1256481"/>
                <a:gd name="f27" fmla="*/ f23 1 4779264"/>
                <a:gd name="f28" fmla="*/ 209418 f24 1"/>
                <a:gd name="f29" fmla="*/ 0 f23 1"/>
                <a:gd name="f30" fmla="*/ 1047063 f24 1"/>
                <a:gd name="f31" fmla="*/ 1256481 f24 1"/>
                <a:gd name="f32" fmla="*/ 209418 f23 1"/>
                <a:gd name="f33" fmla="*/ 4779264 f23 1"/>
                <a:gd name="f34" fmla="*/ 0 f24 1"/>
                <a:gd name="f35" fmla="+- f25 0 f1"/>
                <a:gd name="f36" fmla="*/ f28 1 1256481"/>
                <a:gd name="f37" fmla="*/ f29 1 4779264"/>
                <a:gd name="f38" fmla="*/ f30 1 1256481"/>
                <a:gd name="f39" fmla="*/ f31 1 1256481"/>
                <a:gd name="f40" fmla="*/ f32 1 4779264"/>
                <a:gd name="f41" fmla="*/ f33 1 4779264"/>
                <a:gd name="f42" fmla="*/ f34 1 1256481"/>
                <a:gd name="f43" fmla="*/ f19 1 f26"/>
                <a:gd name="f44" fmla="*/ f20 1 f26"/>
                <a:gd name="f45" fmla="*/ f19 1 f27"/>
                <a:gd name="f46" fmla="*/ f21 1 f27"/>
                <a:gd name="f47" fmla="*/ f36 1 f26"/>
                <a:gd name="f48" fmla="*/ f37 1 f27"/>
                <a:gd name="f49" fmla="*/ f38 1 f26"/>
                <a:gd name="f50" fmla="*/ f39 1 f26"/>
                <a:gd name="f51" fmla="*/ f40 1 f27"/>
                <a:gd name="f52" fmla="*/ f41 1 f27"/>
                <a:gd name="f53" fmla="*/ f42 1 f26"/>
                <a:gd name="f54" fmla="*/ f43 f17 1"/>
                <a:gd name="f55" fmla="*/ f44 f17 1"/>
                <a:gd name="f56" fmla="*/ f46 f18 1"/>
                <a:gd name="f57" fmla="*/ f45 f18 1"/>
                <a:gd name="f58" fmla="*/ f47 f17 1"/>
                <a:gd name="f59" fmla="*/ f48 f18 1"/>
                <a:gd name="f60" fmla="*/ f49 f17 1"/>
                <a:gd name="f61" fmla="*/ f50 f17 1"/>
                <a:gd name="f62" fmla="*/ f51 f18 1"/>
                <a:gd name="f63" fmla="*/ f52 f18 1"/>
                <a:gd name="f64" fmla="*/ f53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5">
                  <a:pos x="f58" y="f59"/>
                </a:cxn>
                <a:cxn ang="f35">
                  <a:pos x="f60" y="f59"/>
                </a:cxn>
                <a:cxn ang="f35">
                  <a:pos x="f61" y="f62"/>
                </a:cxn>
                <a:cxn ang="f35">
                  <a:pos x="f61" y="f63"/>
                </a:cxn>
                <a:cxn ang="f35">
                  <a:pos x="f61" y="f63"/>
                </a:cxn>
                <a:cxn ang="f35">
                  <a:pos x="f64" y="f63"/>
                </a:cxn>
                <a:cxn ang="f35">
                  <a:pos x="f64" y="f63"/>
                </a:cxn>
                <a:cxn ang="f35">
                  <a:pos x="f64" y="f62"/>
                </a:cxn>
                <a:cxn ang="f35">
                  <a:pos x="f58" y="f59"/>
                </a:cxn>
              </a:cxnLst>
              <a:rect l="f54" t="f57" r="f55" b="f56"/>
              <a:pathLst>
                <a:path w="1256481" h="4779264">
                  <a:moveTo>
                    <a:pt x="f6" y="f8"/>
                  </a:moveTo>
                  <a:lnTo>
                    <a:pt x="f6" y="f9"/>
                  </a:lnTo>
                  <a:cubicBezTo>
                    <a:pt x="f6" y="f10"/>
                    <a:pt x="f11" y="f12"/>
                    <a:pt x="f13" y="f12"/>
                  </a:cubicBezTo>
                  <a:lnTo>
                    <a:pt x="f5" y="f12"/>
                  </a:lnTo>
                  <a:lnTo>
                    <a:pt x="f5" y="f12"/>
                  </a:lnTo>
                  <a:lnTo>
                    <a:pt x="f5" y="f14"/>
                  </a:lnTo>
                  <a:lnTo>
                    <a:pt x="f5" y="f14"/>
                  </a:lnTo>
                  <a:lnTo>
                    <a:pt x="f13" y="f14"/>
                  </a:lnTo>
                  <a:cubicBezTo>
                    <a:pt x="f11" y="f14"/>
                    <a:pt x="f6" y="f15"/>
                    <a:pt x="f6" y="f8"/>
                  </a:cubicBezTo>
                  <a:close/>
                </a:path>
              </a:pathLst>
            </a:custGeom>
            <a:solidFill>
              <a:srgbClr val="EECDCD">
                <a:alpha val="90000"/>
              </a:srgbClr>
            </a:solidFill>
            <a:ln w="25402" cap="flat">
              <a:solidFill>
                <a:srgbClr val="EECDCD">
                  <a:alpha val="90000"/>
                </a:srgbClr>
              </a:solidFill>
              <a:prstDash val="solid"/>
            </a:ln>
          </p:spPr>
          <p:txBody>
            <a:bodyPr vert="horz" wrap="square" lIns="64766" tIns="93716" rIns="126104" bIns="93726" anchor="ctr" anchorCtr="0" compatLnSpc="1">
              <a:noAutofit/>
            </a:bodyPr>
            <a:lstStyle/>
            <a:p>
              <a:pPr marL="171450" marR="0" lvl="1" indent="-171450" algn="l" defTabSz="755651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1700" b="0" i="0" u="none" strike="noStrike" kern="1200" cap="none" spc="0" baseline="0">
                  <a:solidFill>
                    <a:srgbClr val="000000"/>
                  </a:solidFill>
                  <a:uFillTx/>
                  <a:latin typeface="Century Schoolbook"/>
                </a:rPr>
                <a:t>Dépenses liées à l’activité pédagogique</a:t>
              </a:r>
            </a:p>
            <a:p>
              <a:pPr marL="171450" marR="0" lvl="1" indent="-171450" algn="l" defTabSz="755651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1700" b="0" i="0" u="none" strike="noStrike" kern="1200" cap="none" spc="0" baseline="0">
                  <a:solidFill>
                    <a:srgbClr val="000000"/>
                  </a:solidFill>
                  <a:uFillTx/>
                  <a:latin typeface="Century Schoolbook"/>
                </a:rPr>
                <a:t>Voyages scolaires</a:t>
              </a:r>
            </a:p>
            <a:p>
              <a:pPr marL="171450" marR="0" lvl="1" indent="-171450" algn="l" defTabSz="755651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1700" b="0" i="0" u="none" strike="noStrike" kern="1200" cap="none" spc="0" baseline="0">
                  <a:solidFill>
                    <a:srgbClr val="000000"/>
                  </a:solidFill>
                  <a:uFillTx/>
                  <a:latin typeface="Century Schoolbook"/>
                </a:rPr>
                <a:t>Sorties pédagogiques</a:t>
              </a:r>
            </a:p>
          </p:txBody>
        </p:sp>
        <p:sp>
          <p:nvSpPr>
            <p:cNvPr id="5" name="Freeform: Shape 4"/>
            <p:cNvSpPr/>
            <p:nvPr/>
          </p:nvSpPr>
          <p:spPr>
            <a:xfrm>
              <a:off x="457200" y="1602577"/>
              <a:ext cx="2688336" cy="15706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688336"/>
                <a:gd name="f7" fmla="val 1570601"/>
                <a:gd name="f8" fmla="val 261772"/>
                <a:gd name="f9" fmla="val 117199"/>
                <a:gd name="f10" fmla="val 2426564"/>
                <a:gd name="f11" fmla="val 2571137"/>
                <a:gd name="f12" fmla="val 1308829"/>
                <a:gd name="f13" fmla="val 1453402"/>
                <a:gd name="f14" fmla="+- 0 0 -90"/>
                <a:gd name="f15" fmla="*/ f3 1 2688336"/>
                <a:gd name="f16" fmla="*/ f4 1 1570601"/>
                <a:gd name="f17" fmla="val f5"/>
                <a:gd name="f18" fmla="val f6"/>
                <a:gd name="f19" fmla="val f7"/>
                <a:gd name="f20" fmla="*/ f14 f0 1"/>
                <a:gd name="f21" fmla="+- f19 0 f17"/>
                <a:gd name="f22" fmla="+- f18 0 f17"/>
                <a:gd name="f23" fmla="*/ f20 1 f2"/>
                <a:gd name="f24" fmla="*/ f22 1 2688336"/>
                <a:gd name="f25" fmla="*/ f21 1 1570601"/>
                <a:gd name="f26" fmla="*/ 0 f22 1"/>
                <a:gd name="f27" fmla="*/ 261772 f21 1"/>
                <a:gd name="f28" fmla="*/ 261772 f22 1"/>
                <a:gd name="f29" fmla="*/ 0 f21 1"/>
                <a:gd name="f30" fmla="*/ 2426564 f22 1"/>
                <a:gd name="f31" fmla="*/ 2688336 f22 1"/>
                <a:gd name="f32" fmla="*/ 1308829 f21 1"/>
                <a:gd name="f33" fmla="*/ 1570601 f21 1"/>
                <a:gd name="f34" fmla="+- f23 0 f1"/>
                <a:gd name="f35" fmla="*/ f26 1 2688336"/>
                <a:gd name="f36" fmla="*/ f27 1 1570601"/>
                <a:gd name="f37" fmla="*/ f28 1 2688336"/>
                <a:gd name="f38" fmla="*/ f29 1 1570601"/>
                <a:gd name="f39" fmla="*/ f30 1 2688336"/>
                <a:gd name="f40" fmla="*/ f31 1 2688336"/>
                <a:gd name="f41" fmla="*/ f32 1 1570601"/>
                <a:gd name="f42" fmla="*/ f33 1 1570601"/>
                <a:gd name="f43" fmla="*/ f17 1 f24"/>
                <a:gd name="f44" fmla="*/ f18 1 f24"/>
                <a:gd name="f45" fmla="*/ f17 1 f25"/>
                <a:gd name="f46" fmla="*/ f19 1 f25"/>
                <a:gd name="f47" fmla="*/ f35 1 f24"/>
                <a:gd name="f48" fmla="*/ f36 1 f25"/>
                <a:gd name="f49" fmla="*/ f37 1 f24"/>
                <a:gd name="f50" fmla="*/ f38 1 f25"/>
                <a:gd name="f51" fmla="*/ f39 1 f24"/>
                <a:gd name="f52" fmla="*/ f40 1 f24"/>
                <a:gd name="f53" fmla="*/ f41 1 f25"/>
                <a:gd name="f54" fmla="*/ f42 1 f25"/>
                <a:gd name="f55" fmla="*/ f43 f15 1"/>
                <a:gd name="f56" fmla="*/ f44 f15 1"/>
                <a:gd name="f57" fmla="*/ f46 f16 1"/>
                <a:gd name="f58" fmla="*/ f45 f16 1"/>
                <a:gd name="f59" fmla="*/ f47 f15 1"/>
                <a:gd name="f60" fmla="*/ f48 f16 1"/>
                <a:gd name="f61" fmla="*/ f49 f15 1"/>
                <a:gd name="f62" fmla="*/ f50 f16 1"/>
                <a:gd name="f63" fmla="*/ f51 f15 1"/>
                <a:gd name="f64" fmla="*/ f52 f15 1"/>
                <a:gd name="f65" fmla="*/ f53 f16 1"/>
                <a:gd name="f66" fmla="*/ f54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4">
                  <a:pos x="f59" y="f60"/>
                </a:cxn>
                <a:cxn ang="f34">
                  <a:pos x="f61" y="f62"/>
                </a:cxn>
                <a:cxn ang="f34">
                  <a:pos x="f63" y="f62"/>
                </a:cxn>
                <a:cxn ang="f34">
                  <a:pos x="f64" y="f60"/>
                </a:cxn>
                <a:cxn ang="f34">
                  <a:pos x="f64" y="f65"/>
                </a:cxn>
                <a:cxn ang="f34">
                  <a:pos x="f63" y="f66"/>
                </a:cxn>
                <a:cxn ang="f34">
                  <a:pos x="f61" y="f66"/>
                </a:cxn>
                <a:cxn ang="f34">
                  <a:pos x="f59" y="f65"/>
                </a:cxn>
                <a:cxn ang="f34">
                  <a:pos x="f59" y="f60"/>
                </a:cxn>
              </a:cxnLst>
              <a:rect l="f55" t="f58" r="f56" b="f57"/>
              <a:pathLst>
                <a:path w="2688336" h="157060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D1282E"/>
            </a:solidFill>
            <a:ln w="25402" cap="flat">
              <a:solidFill>
                <a:srgbClr val="C8C8B1"/>
              </a:solidFill>
              <a:prstDash val="solid"/>
            </a:ln>
          </p:spPr>
          <p:txBody>
            <a:bodyPr vert="horz" wrap="square" lIns="168112" tIns="122392" rIns="168112" bIns="122392" anchor="ctr" anchorCtr="1" compatLnSpc="1">
              <a:noAutofit/>
            </a:bodyPr>
            <a:lstStyle/>
            <a:p>
              <a:pPr marL="0" marR="0" lvl="0" indent="0" algn="ctr" defTabSz="106680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2400" b="0" i="0" u="none" strike="noStrike" kern="1200" cap="none" spc="0" baseline="0">
                  <a:solidFill>
                    <a:srgbClr val="FFFFFF"/>
                  </a:solidFill>
                  <a:uFillTx/>
                  <a:latin typeface="Century Schoolbook"/>
                </a:rPr>
                <a:t>Activités Pédagogiques (AP)</a:t>
              </a:r>
            </a:p>
          </p:txBody>
        </p:sp>
        <p:sp>
          <p:nvSpPr>
            <p:cNvPr id="6" name="Freeform: Shape 5"/>
            <p:cNvSpPr/>
            <p:nvPr/>
          </p:nvSpPr>
          <p:spPr>
            <a:xfrm>
              <a:off x="3145536" y="3408773"/>
              <a:ext cx="4779267" cy="125648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256481"/>
                <a:gd name="f7" fmla="val 4779264"/>
                <a:gd name="f8" fmla="val 796562"/>
                <a:gd name="f9" fmla="val 3982702"/>
                <a:gd name="f10" fmla="val 4422628"/>
                <a:gd name="f11" fmla="val 1231831"/>
                <a:gd name="f12" fmla="val 4779262"/>
                <a:gd name="f13" fmla="val 1201424"/>
                <a:gd name="f14" fmla="val 2"/>
                <a:gd name="f15" fmla="val 356636"/>
                <a:gd name="f16" fmla="+- 0 0 -90"/>
                <a:gd name="f17" fmla="*/ f3 1 1256481"/>
                <a:gd name="f18" fmla="*/ f4 1 4779264"/>
                <a:gd name="f19" fmla="val f5"/>
                <a:gd name="f20" fmla="val f6"/>
                <a:gd name="f21" fmla="val f7"/>
                <a:gd name="f22" fmla="*/ f16 f0 1"/>
                <a:gd name="f23" fmla="+- f21 0 f19"/>
                <a:gd name="f24" fmla="+- f20 0 f19"/>
                <a:gd name="f25" fmla="*/ f22 1 f2"/>
                <a:gd name="f26" fmla="*/ f24 1 1256481"/>
                <a:gd name="f27" fmla="*/ f23 1 4779264"/>
                <a:gd name="f28" fmla="*/ 209418 f24 1"/>
                <a:gd name="f29" fmla="*/ 0 f23 1"/>
                <a:gd name="f30" fmla="*/ 1047063 f24 1"/>
                <a:gd name="f31" fmla="*/ 1256481 f24 1"/>
                <a:gd name="f32" fmla="*/ 209418 f23 1"/>
                <a:gd name="f33" fmla="*/ 4779264 f23 1"/>
                <a:gd name="f34" fmla="*/ 0 f24 1"/>
                <a:gd name="f35" fmla="+- f25 0 f1"/>
                <a:gd name="f36" fmla="*/ f28 1 1256481"/>
                <a:gd name="f37" fmla="*/ f29 1 4779264"/>
                <a:gd name="f38" fmla="*/ f30 1 1256481"/>
                <a:gd name="f39" fmla="*/ f31 1 1256481"/>
                <a:gd name="f40" fmla="*/ f32 1 4779264"/>
                <a:gd name="f41" fmla="*/ f33 1 4779264"/>
                <a:gd name="f42" fmla="*/ f34 1 1256481"/>
                <a:gd name="f43" fmla="*/ f19 1 f26"/>
                <a:gd name="f44" fmla="*/ f20 1 f26"/>
                <a:gd name="f45" fmla="*/ f19 1 f27"/>
                <a:gd name="f46" fmla="*/ f21 1 f27"/>
                <a:gd name="f47" fmla="*/ f36 1 f26"/>
                <a:gd name="f48" fmla="*/ f37 1 f27"/>
                <a:gd name="f49" fmla="*/ f38 1 f26"/>
                <a:gd name="f50" fmla="*/ f39 1 f26"/>
                <a:gd name="f51" fmla="*/ f40 1 f27"/>
                <a:gd name="f52" fmla="*/ f41 1 f27"/>
                <a:gd name="f53" fmla="*/ f42 1 f26"/>
                <a:gd name="f54" fmla="*/ f43 f17 1"/>
                <a:gd name="f55" fmla="*/ f44 f17 1"/>
                <a:gd name="f56" fmla="*/ f46 f18 1"/>
                <a:gd name="f57" fmla="*/ f45 f18 1"/>
                <a:gd name="f58" fmla="*/ f47 f17 1"/>
                <a:gd name="f59" fmla="*/ f48 f18 1"/>
                <a:gd name="f60" fmla="*/ f49 f17 1"/>
                <a:gd name="f61" fmla="*/ f50 f17 1"/>
                <a:gd name="f62" fmla="*/ f51 f18 1"/>
                <a:gd name="f63" fmla="*/ f52 f18 1"/>
                <a:gd name="f64" fmla="*/ f53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5">
                  <a:pos x="f58" y="f59"/>
                </a:cxn>
                <a:cxn ang="f35">
                  <a:pos x="f60" y="f59"/>
                </a:cxn>
                <a:cxn ang="f35">
                  <a:pos x="f61" y="f62"/>
                </a:cxn>
                <a:cxn ang="f35">
                  <a:pos x="f61" y="f63"/>
                </a:cxn>
                <a:cxn ang="f35">
                  <a:pos x="f61" y="f63"/>
                </a:cxn>
                <a:cxn ang="f35">
                  <a:pos x="f64" y="f63"/>
                </a:cxn>
                <a:cxn ang="f35">
                  <a:pos x="f64" y="f63"/>
                </a:cxn>
                <a:cxn ang="f35">
                  <a:pos x="f64" y="f62"/>
                </a:cxn>
                <a:cxn ang="f35">
                  <a:pos x="f58" y="f59"/>
                </a:cxn>
              </a:cxnLst>
              <a:rect l="f54" t="f57" r="f55" b="f56"/>
              <a:pathLst>
                <a:path w="1256481" h="4779264">
                  <a:moveTo>
                    <a:pt x="f6" y="f8"/>
                  </a:moveTo>
                  <a:lnTo>
                    <a:pt x="f6" y="f9"/>
                  </a:lnTo>
                  <a:cubicBezTo>
                    <a:pt x="f6" y="f10"/>
                    <a:pt x="f11" y="f12"/>
                    <a:pt x="f13" y="f12"/>
                  </a:cubicBezTo>
                  <a:lnTo>
                    <a:pt x="f5" y="f12"/>
                  </a:lnTo>
                  <a:lnTo>
                    <a:pt x="f5" y="f12"/>
                  </a:lnTo>
                  <a:lnTo>
                    <a:pt x="f5" y="f14"/>
                  </a:lnTo>
                  <a:lnTo>
                    <a:pt x="f5" y="f14"/>
                  </a:lnTo>
                  <a:lnTo>
                    <a:pt x="f13" y="f14"/>
                  </a:lnTo>
                  <a:cubicBezTo>
                    <a:pt x="f11" y="f14"/>
                    <a:pt x="f6" y="f15"/>
                    <a:pt x="f6" y="f8"/>
                  </a:cubicBezTo>
                  <a:close/>
                </a:path>
              </a:pathLst>
            </a:custGeom>
            <a:solidFill>
              <a:srgbClr val="EECDCD">
                <a:alpha val="90000"/>
              </a:srgbClr>
            </a:solidFill>
            <a:ln w="25402" cap="flat">
              <a:solidFill>
                <a:srgbClr val="EECDCD">
                  <a:alpha val="90000"/>
                </a:srgbClr>
              </a:solidFill>
              <a:prstDash val="solid"/>
            </a:ln>
          </p:spPr>
          <p:txBody>
            <a:bodyPr vert="horz" wrap="square" lIns="64766" tIns="93716" rIns="126104" bIns="93726" anchor="ctr" anchorCtr="0" compatLnSpc="1">
              <a:noAutofit/>
            </a:bodyPr>
            <a:lstStyle/>
            <a:p>
              <a:pPr marL="171450" marR="0" lvl="1" indent="-171450" algn="l" defTabSz="755651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1700" b="0" i="0" u="none" strike="noStrike" kern="1200" cap="none" spc="0" baseline="0">
                  <a:solidFill>
                    <a:srgbClr val="000000"/>
                  </a:solidFill>
                  <a:uFillTx/>
                  <a:latin typeface="Century Schoolbook"/>
                </a:rPr>
                <a:t>Viabilisation, </a:t>
              </a:r>
            </a:p>
            <a:p>
              <a:pPr marL="171450" marR="0" lvl="1" indent="-171450" algn="l" defTabSz="755651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1700" b="0" i="0" u="none" strike="noStrike" kern="1200" cap="none" spc="0" baseline="0">
                  <a:solidFill>
                    <a:srgbClr val="000000"/>
                  </a:solidFill>
                  <a:uFillTx/>
                  <a:latin typeface="Century Schoolbook"/>
                </a:rPr>
                <a:t>Fonctionnement, </a:t>
              </a:r>
            </a:p>
            <a:p>
              <a:pPr marL="171450" marR="0" lvl="1" indent="-171450" algn="l" defTabSz="755651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1700" b="0" i="0" u="none" strike="noStrike" kern="1200" cap="none" spc="0" baseline="0">
                  <a:solidFill>
                    <a:srgbClr val="000000"/>
                  </a:solidFill>
                  <a:uFillTx/>
                  <a:latin typeface="Century Schoolbook"/>
                </a:rPr>
                <a:t>Entretien général et administration de l’EPLE</a:t>
              </a:r>
            </a:p>
          </p:txBody>
        </p:sp>
        <p:sp>
          <p:nvSpPr>
            <p:cNvPr id="7" name="Freeform: Shape 6"/>
            <p:cNvSpPr/>
            <p:nvPr/>
          </p:nvSpPr>
          <p:spPr>
            <a:xfrm>
              <a:off x="457200" y="3251706"/>
              <a:ext cx="2688336" cy="15706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688336"/>
                <a:gd name="f7" fmla="val 1570601"/>
                <a:gd name="f8" fmla="val 261772"/>
                <a:gd name="f9" fmla="val 117199"/>
                <a:gd name="f10" fmla="val 2426564"/>
                <a:gd name="f11" fmla="val 2571137"/>
                <a:gd name="f12" fmla="val 1308829"/>
                <a:gd name="f13" fmla="val 1453402"/>
                <a:gd name="f14" fmla="+- 0 0 -90"/>
                <a:gd name="f15" fmla="*/ f3 1 2688336"/>
                <a:gd name="f16" fmla="*/ f4 1 1570601"/>
                <a:gd name="f17" fmla="val f5"/>
                <a:gd name="f18" fmla="val f6"/>
                <a:gd name="f19" fmla="val f7"/>
                <a:gd name="f20" fmla="*/ f14 f0 1"/>
                <a:gd name="f21" fmla="+- f19 0 f17"/>
                <a:gd name="f22" fmla="+- f18 0 f17"/>
                <a:gd name="f23" fmla="*/ f20 1 f2"/>
                <a:gd name="f24" fmla="*/ f22 1 2688336"/>
                <a:gd name="f25" fmla="*/ f21 1 1570601"/>
                <a:gd name="f26" fmla="*/ 0 f22 1"/>
                <a:gd name="f27" fmla="*/ 261772 f21 1"/>
                <a:gd name="f28" fmla="*/ 261772 f22 1"/>
                <a:gd name="f29" fmla="*/ 0 f21 1"/>
                <a:gd name="f30" fmla="*/ 2426564 f22 1"/>
                <a:gd name="f31" fmla="*/ 2688336 f22 1"/>
                <a:gd name="f32" fmla="*/ 1308829 f21 1"/>
                <a:gd name="f33" fmla="*/ 1570601 f21 1"/>
                <a:gd name="f34" fmla="+- f23 0 f1"/>
                <a:gd name="f35" fmla="*/ f26 1 2688336"/>
                <a:gd name="f36" fmla="*/ f27 1 1570601"/>
                <a:gd name="f37" fmla="*/ f28 1 2688336"/>
                <a:gd name="f38" fmla="*/ f29 1 1570601"/>
                <a:gd name="f39" fmla="*/ f30 1 2688336"/>
                <a:gd name="f40" fmla="*/ f31 1 2688336"/>
                <a:gd name="f41" fmla="*/ f32 1 1570601"/>
                <a:gd name="f42" fmla="*/ f33 1 1570601"/>
                <a:gd name="f43" fmla="*/ f17 1 f24"/>
                <a:gd name="f44" fmla="*/ f18 1 f24"/>
                <a:gd name="f45" fmla="*/ f17 1 f25"/>
                <a:gd name="f46" fmla="*/ f19 1 f25"/>
                <a:gd name="f47" fmla="*/ f35 1 f24"/>
                <a:gd name="f48" fmla="*/ f36 1 f25"/>
                <a:gd name="f49" fmla="*/ f37 1 f24"/>
                <a:gd name="f50" fmla="*/ f38 1 f25"/>
                <a:gd name="f51" fmla="*/ f39 1 f24"/>
                <a:gd name="f52" fmla="*/ f40 1 f24"/>
                <a:gd name="f53" fmla="*/ f41 1 f25"/>
                <a:gd name="f54" fmla="*/ f42 1 f25"/>
                <a:gd name="f55" fmla="*/ f43 f15 1"/>
                <a:gd name="f56" fmla="*/ f44 f15 1"/>
                <a:gd name="f57" fmla="*/ f46 f16 1"/>
                <a:gd name="f58" fmla="*/ f45 f16 1"/>
                <a:gd name="f59" fmla="*/ f47 f15 1"/>
                <a:gd name="f60" fmla="*/ f48 f16 1"/>
                <a:gd name="f61" fmla="*/ f49 f15 1"/>
                <a:gd name="f62" fmla="*/ f50 f16 1"/>
                <a:gd name="f63" fmla="*/ f51 f15 1"/>
                <a:gd name="f64" fmla="*/ f52 f15 1"/>
                <a:gd name="f65" fmla="*/ f53 f16 1"/>
                <a:gd name="f66" fmla="*/ f54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4">
                  <a:pos x="f59" y="f60"/>
                </a:cxn>
                <a:cxn ang="f34">
                  <a:pos x="f61" y="f62"/>
                </a:cxn>
                <a:cxn ang="f34">
                  <a:pos x="f63" y="f62"/>
                </a:cxn>
                <a:cxn ang="f34">
                  <a:pos x="f64" y="f60"/>
                </a:cxn>
                <a:cxn ang="f34">
                  <a:pos x="f64" y="f65"/>
                </a:cxn>
                <a:cxn ang="f34">
                  <a:pos x="f63" y="f66"/>
                </a:cxn>
                <a:cxn ang="f34">
                  <a:pos x="f61" y="f66"/>
                </a:cxn>
                <a:cxn ang="f34">
                  <a:pos x="f59" y="f65"/>
                </a:cxn>
                <a:cxn ang="f34">
                  <a:pos x="f59" y="f60"/>
                </a:cxn>
              </a:cxnLst>
              <a:rect l="f55" t="f58" r="f56" b="f57"/>
              <a:pathLst>
                <a:path w="2688336" h="157060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D1282E"/>
            </a:solidFill>
            <a:ln w="25402" cap="flat">
              <a:solidFill>
                <a:srgbClr val="C8C8B1"/>
              </a:solidFill>
              <a:prstDash val="solid"/>
            </a:ln>
          </p:spPr>
          <p:txBody>
            <a:bodyPr vert="horz" wrap="square" lIns="168112" tIns="122392" rIns="168112" bIns="122392" anchor="ctr" anchorCtr="1" compatLnSpc="1">
              <a:noAutofit/>
            </a:bodyPr>
            <a:lstStyle/>
            <a:p>
              <a:pPr marL="0" marR="0" lvl="0" indent="0" algn="ctr" defTabSz="106680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2400" b="0" i="0" u="none" strike="noStrike" kern="1200" cap="none" spc="0" baseline="0">
                  <a:solidFill>
                    <a:srgbClr val="FFFFFF"/>
                  </a:solidFill>
                  <a:uFillTx/>
                  <a:latin typeface="Century Schoolbook"/>
                </a:rPr>
                <a:t>Administration &amp; logistique (ALO)</a:t>
              </a:r>
            </a:p>
          </p:txBody>
        </p:sp>
        <p:sp>
          <p:nvSpPr>
            <p:cNvPr id="8" name="Freeform: Shape 7"/>
            <p:cNvSpPr/>
            <p:nvPr/>
          </p:nvSpPr>
          <p:spPr>
            <a:xfrm>
              <a:off x="3145536" y="5057903"/>
              <a:ext cx="4779267" cy="125648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256481"/>
                <a:gd name="f7" fmla="val 4779264"/>
                <a:gd name="f8" fmla="val 796562"/>
                <a:gd name="f9" fmla="val 3982702"/>
                <a:gd name="f10" fmla="val 4422628"/>
                <a:gd name="f11" fmla="val 1231831"/>
                <a:gd name="f12" fmla="val 4779262"/>
                <a:gd name="f13" fmla="val 1201424"/>
                <a:gd name="f14" fmla="val 2"/>
                <a:gd name="f15" fmla="val 356636"/>
                <a:gd name="f16" fmla="+- 0 0 -90"/>
                <a:gd name="f17" fmla="*/ f3 1 1256481"/>
                <a:gd name="f18" fmla="*/ f4 1 4779264"/>
                <a:gd name="f19" fmla="val f5"/>
                <a:gd name="f20" fmla="val f6"/>
                <a:gd name="f21" fmla="val f7"/>
                <a:gd name="f22" fmla="*/ f16 f0 1"/>
                <a:gd name="f23" fmla="+- f21 0 f19"/>
                <a:gd name="f24" fmla="+- f20 0 f19"/>
                <a:gd name="f25" fmla="*/ f22 1 f2"/>
                <a:gd name="f26" fmla="*/ f24 1 1256481"/>
                <a:gd name="f27" fmla="*/ f23 1 4779264"/>
                <a:gd name="f28" fmla="*/ 209418 f24 1"/>
                <a:gd name="f29" fmla="*/ 0 f23 1"/>
                <a:gd name="f30" fmla="*/ 1047063 f24 1"/>
                <a:gd name="f31" fmla="*/ 1256481 f24 1"/>
                <a:gd name="f32" fmla="*/ 209418 f23 1"/>
                <a:gd name="f33" fmla="*/ 4779264 f23 1"/>
                <a:gd name="f34" fmla="*/ 0 f24 1"/>
                <a:gd name="f35" fmla="+- f25 0 f1"/>
                <a:gd name="f36" fmla="*/ f28 1 1256481"/>
                <a:gd name="f37" fmla="*/ f29 1 4779264"/>
                <a:gd name="f38" fmla="*/ f30 1 1256481"/>
                <a:gd name="f39" fmla="*/ f31 1 1256481"/>
                <a:gd name="f40" fmla="*/ f32 1 4779264"/>
                <a:gd name="f41" fmla="*/ f33 1 4779264"/>
                <a:gd name="f42" fmla="*/ f34 1 1256481"/>
                <a:gd name="f43" fmla="*/ f19 1 f26"/>
                <a:gd name="f44" fmla="*/ f20 1 f26"/>
                <a:gd name="f45" fmla="*/ f19 1 f27"/>
                <a:gd name="f46" fmla="*/ f21 1 f27"/>
                <a:gd name="f47" fmla="*/ f36 1 f26"/>
                <a:gd name="f48" fmla="*/ f37 1 f27"/>
                <a:gd name="f49" fmla="*/ f38 1 f26"/>
                <a:gd name="f50" fmla="*/ f39 1 f26"/>
                <a:gd name="f51" fmla="*/ f40 1 f27"/>
                <a:gd name="f52" fmla="*/ f41 1 f27"/>
                <a:gd name="f53" fmla="*/ f42 1 f26"/>
                <a:gd name="f54" fmla="*/ f43 f17 1"/>
                <a:gd name="f55" fmla="*/ f44 f17 1"/>
                <a:gd name="f56" fmla="*/ f46 f18 1"/>
                <a:gd name="f57" fmla="*/ f45 f18 1"/>
                <a:gd name="f58" fmla="*/ f47 f17 1"/>
                <a:gd name="f59" fmla="*/ f48 f18 1"/>
                <a:gd name="f60" fmla="*/ f49 f17 1"/>
                <a:gd name="f61" fmla="*/ f50 f17 1"/>
                <a:gd name="f62" fmla="*/ f51 f18 1"/>
                <a:gd name="f63" fmla="*/ f52 f18 1"/>
                <a:gd name="f64" fmla="*/ f53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5">
                  <a:pos x="f58" y="f59"/>
                </a:cxn>
                <a:cxn ang="f35">
                  <a:pos x="f60" y="f59"/>
                </a:cxn>
                <a:cxn ang="f35">
                  <a:pos x="f61" y="f62"/>
                </a:cxn>
                <a:cxn ang="f35">
                  <a:pos x="f61" y="f63"/>
                </a:cxn>
                <a:cxn ang="f35">
                  <a:pos x="f61" y="f63"/>
                </a:cxn>
                <a:cxn ang="f35">
                  <a:pos x="f64" y="f63"/>
                </a:cxn>
                <a:cxn ang="f35">
                  <a:pos x="f64" y="f63"/>
                </a:cxn>
                <a:cxn ang="f35">
                  <a:pos x="f64" y="f62"/>
                </a:cxn>
                <a:cxn ang="f35">
                  <a:pos x="f58" y="f59"/>
                </a:cxn>
              </a:cxnLst>
              <a:rect l="f54" t="f57" r="f55" b="f56"/>
              <a:pathLst>
                <a:path w="1256481" h="4779264">
                  <a:moveTo>
                    <a:pt x="f6" y="f8"/>
                  </a:moveTo>
                  <a:lnTo>
                    <a:pt x="f6" y="f9"/>
                  </a:lnTo>
                  <a:cubicBezTo>
                    <a:pt x="f6" y="f10"/>
                    <a:pt x="f11" y="f12"/>
                    <a:pt x="f13" y="f12"/>
                  </a:cubicBezTo>
                  <a:lnTo>
                    <a:pt x="f5" y="f12"/>
                  </a:lnTo>
                  <a:lnTo>
                    <a:pt x="f5" y="f12"/>
                  </a:lnTo>
                  <a:lnTo>
                    <a:pt x="f5" y="f14"/>
                  </a:lnTo>
                  <a:lnTo>
                    <a:pt x="f5" y="f14"/>
                  </a:lnTo>
                  <a:lnTo>
                    <a:pt x="f13" y="f14"/>
                  </a:lnTo>
                  <a:cubicBezTo>
                    <a:pt x="f11" y="f14"/>
                    <a:pt x="f6" y="f15"/>
                    <a:pt x="f6" y="f8"/>
                  </a:cubicBezTo>
                  <a:close/>
                </a:path>
              </a:pathLst>
            </a:custGeom>
            <a:solidFill>
              <a:srgbClr val="EECDCD">
                <a:alpha val="90000"/>
              </a:srgbClr>
            </a:solidFill>
            <a:ln w="25402" cap="flat">
              <a:solidFill>
                <a:srgbClr val="EECDCD">
                  <a:alpha val="90000"/>
                </a:srgbClr>
              </a:solidFill>
              <a:prstDash val="solid"/>
            </a:ln>
          </p:spPr>
          <p:txBody>
            <a:bodyPr vert="horz" wrap="square" lIns="64766" tIns="93716" rIns="126104" bIns="93726" anchor="ctr" anchorCtr="0" compatLnSpc="1">
              <a:noAutofit/>
            </a:bodyPr>
            <a:lstStyle/>
            <a:p>
              <a:pPr marL="171450" marR="0" lvl="1" indent="-171450" algn="l" defTabSz="755651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1700" b="0" i="0" u="none" strike="noStrike" kern="1200" cap="none" spc="0" baseline="0">
                  <a:solidFill>
                    <a:srgbClr val="000000"/>
                  </a:solidFill>
                  <a:uFillTx/>
                  <a:latin typeface="Century Schoolbook"/>
                </a:rPr>
                <a:t>Actions éducatives liées à la vie scolaire, </a:t>
              </a:r>
            </a:p>
            <a:p>
              <a:pPr marL="171450" marR="0" lvl="1" indent="-171450" algn="l" defTabSz="755651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1700" b="0" i="0" u="none" strike="noStrike" kern="1200" cap="none" spc="0" baseline="0">
                  <a:solidFill>
                    <a:srgbClr val="000000"/>
                  </a:solidFill>
                  <a:uFillTx/>
                  <a:latin typeface="Century Schoolbook"/>
                </a:rPr>
                <a:t>Education à la santé et à la citoyenneté,</a:t>
              </a:r>
            </a:p>
            <a:p>
              <a:pPr marL="171450" marR="0" lvl="1" indent="-171450" algn="l" defTabSz="755651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1700" b="0" i="0" u="none" strike="noStrike" kern="1200" cap="none" spc="0" baseline="0">
                  <a:solidFill>
                    <a:srgbClr val="000000"/>
                  </a:solidFill>
                  <a:uFillTx/>
                  <a:latin typeface="Century Schoolbook"/>
                </a:rPr>
                <a:t>Aides diverses aux élèves</a:t>
              </a:r>
            </a:p>
          </p:txBody>
        </p:sp>
        <p:sp>
          <p:nvSpPr>
            <p:cNvPr id="9" name="Freeform: Shape 8"/>
            <p:cNvSpPr/>
            <p:nvPr/>
          </p:nvSpPr>
          <p:spPr>
            <a:xfrm>
              <a:off x="457200" y="4900845"/>
              <a:ext cx="2688336" cy="15706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688336"/>
                <a:gd name="f7" fmla="val 1570601"/>
                <a:gd name="f8" fmla="val 261772"/>
                <a:gd name="f9" fmla="val 117199"/>
                <a:gd name="f10" fmla="val 2426564"/>
                <a:gd name="f11" fmla="val 2571137"/>
                <a:gd name="f12" fmla="val 1308829"/>
                <a:gd name="f13" fmla="val 1453402"/>
                <a:gd name="f14" fmla="+- 0 0 -90"/>
                <a:gd name="f15" fmla="*/ f3 1 2688336"/>
                <a:gd name="f16" fmla="*/ f4 1 1570601"/>
                <a:gd name="f17" fmla="val f5"/>
                <a:gd name="f18" fmla="val f6"/>
                <a:gd name="f19" fmla="val f7"/>
                <a:gd name="f20" fmla="*/ f14 f0 1"/>
                <a:gd name="f21" fmla="+- f19 0 f17"/>
                <a:gd name="f22" fmla="+- f18 0 f17"/>
                <a:gd name="f23" fmla="*/ f20 1 f2"/>
                <a:gd name="f24" fmla="*/ f22 1 2688336"/>
                <a:gd name="f25" fmla="*/ f21 1 1570601"/>
                <a:gd name="f26" fmla="*/ 0 f22 1"/>
                <a:gd name="f27" fmla="*/ 261772 f21 1"/>
                <a:gd name="f28" fmla="*/ 261772 f22 1"/>
                <a:gd name="f29" fmla="*/ 0 f21 1"/>
                <a:gd name="f30" fmla="*/ 2426564 f22 1"/>
                <a:gd name="f31" fmla="*/ 2688336 f22 1"/>
                <a:gd name="f32" fmla="*/ 1308829 f21 1"/>
                <a:gd name="f33" fmla="*/ 1570601 f21 1"/>
                <a:gd name="f34" fmla="+- f23 0 f1"/>
                <a:gd name="f35" fmla="*/ f26 1 2688336"/>
                <a:gd name="f36" fmla="*/ f27 1 1570601"/>
                <a:gd name="f37" fmla="*/ f28 1 2688336"/>
                <a:gd name="f38" fmla="*/ f29 1 1570601"/>
                <a:gd name="f39" fmla="*/ f30 1 2688336"/>
                <a:gd name="f40" fmla="*/ f31 1 2688336"/>
                <a:gd name="f41" fmla="*/ f32 1 1570601"/>
                <a:gd name="f42" fmla="*/ f33 1 1570601"/>
                <a:gd name="f43" fmla="*/ f17 1 f24"/>
                <a:gd name="f44" fmla="*/ f18 1 f24"/>
                <a:gd name="f45" fmla="*/ f17 1 f25"/>
                <a:gd name="f46" fmla="*/ f19 1 f25"/>
                <a:gd name="f47" fmla="*/ f35 1 f24"/>
                <a:gd name="f48" fmla="*/ f36 1 f25"/>
                <a:gd name="f49" fmla="*/ f37 1 f24"/>
                <a:gd name="f50" fmla="*/ f38 1 f25"/>
                <a:gd name="f51" fmla="*/ f39 1 f24"/>
                <a:gd name="f52" fmla="*/ f40 1 f24"/>
                <a:gd name="f53" fmla="*/ f41 1 f25"/>
                <a:gd name="f54" fmla="*/ f42 1 f25"/>
                <a:gd name="f55" fmla="*/ f43 f15 1"/>
                <a:gd name="f56" fmla="*/ f44 f15 1"/>
                <a:gd name="f57" fmla="*/ f46 f16 1"/>
                <a:gd name="f58" fmla="*/ f45 f16 1"/>
                <a:gd name="f59" fmla="*/ f47 f15 1"/>
                <a:gd name="f60" fmla="*/ f48 f16 1"/>
                <a:gd name="f61" fmla="*/ f49 f15 1"/>
                <a:gd name="f62" fmla="*/ f50 f16 1"/>
                <a:gd name="f63" fmla="*/ f51 f15 1"/>
                <a:gd name="f64" fmla="*/ f52 f15 1"/>
                <a:gd name="f65" fmla="*/ f53 f16 1"/>
                <a:gd name="f66" fmla="*/ f54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4">
                  <a:pos x="f59" y="f60"/>
                </a:cxn>
                <a:cxn ang="f34">
                  <a:pos x="f61" y="f62"/>
                </a:cxn>
                <a:cxn ang="f34">
                  <a:pos x="f63" y="f62"/>
                </a:cxn>
                <a:cxn ang="f34">
                  <a:pos x="f64" y="f60"/>
                </a:cxn>
                <a:cxn ang="f34">
                  <a:pos x="f64" y="f65"/>
                </a:cxn>
                <a:cxn ang="f34">
                  <a:pos x="f63" y="f66"/>
                </a:cxn>
                <a:cxn ang="f34">
                  <a:pos x="f61" y="f66"/>
                </a:cxn>
                <a:cxn ang="f34">
                  <a:pos x="f59" y="f65"/>
                </a:cxn>
                <a:cxn ang="f34">
                  <a:pos x="f59" y="f60"/>
                </a:cxn>
              </a:cxnLst>
              <a:rect l="f55" t="f58" r="f56" b="f57"/>
              <a:pathLst>
                <a:path w="2688336" h="157060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D1282E"/>
            </a:solidFill>
            <a:ln w="25402" cap="flat">
              <a:solidFill>
                <a:srgbClr val="C8C8B1"/>
              </a:solidFill>
              <a:prstDash val="solid"/>
            </a:ln>
          </p:spPr>
          <p:txBody>
            <a:bodyPr vert="horz" wrap="square" lIns="168112" tIns="122392" rIns="168112" bIns="122392" anchor="ctr" anchorCtr="1" compatLnSpc="1">
              <a:noAutofit/>
            </a:bodyPr>
            <a:lstStyle/>
            <a:p>
              <a:pPr marL="0" marR="0" lvl="0" indent="0" algn="ctr" defTabSz="106680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2400" b="0" i="0" u="none" strike="noStrike" kern="1200" cap="none" spc="0" baseline="0">
                  <a:solidFill>
                    <a:srgbClr val="FFFFFF"/>
                  </a:solidFill>
                  <a:uFillTx/>
                  <a:latin typeface="Century Schoolbook"/>
                </a:rPr>
                <a:t>Vie de l’élève (VE)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7467603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lvl="0"/>
            <a:r>
              <a:rPr lang="fr-FR"/>
              <a:t>Construction du budget</a:t>
            </a:r>
          </a:p>
        </p:txBody>
      </p:sp>
      <p:sp>
        <p:nvSpPr>
          <p:cNvPr id="3" name="Rectangle 3"/>
          <p:cNvSpPr/>
          <p:nvPr/>
        </p:nvSpPr>
        <p:spPr>
          <a:xfrm>
            <a:off x="899595" y="3571554"/>
            <a:ext cx="7020269" cy="2856164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002060"/>
                </a:solidFill>
                <a:uFillTx/>
                <a:latin typeface="Century Schoolbook"/>
              </a:rPr>
              <a:t>Le budget est établi avec deux nouvelles nomenclatures :</a:t>
            </a:r>
          </a:p>
          <a:p>
            <a:pPr marL="0" marR="0" lvl="0" indent="0" algn="ctr" defTabSz="914400" rtl="0" fontAlgn="auto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002060"/>
                </a:solidFill>
                <a:uFillTx/>
                <a:latin typeface="Century Schoolbook"/>
              </a:rPr>
              <a:t>« Domaines » et « Activités »</a:t>
            </a:r>
          </a:p>
          <a:p>
            <a:pPr marL="0" marR="0" lvl="0" indent="0" algn="just" defTabSz="914400" rtl="0" fontAlgn="auto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002060"/>
                </a:solidFill>
                <a:uFillTx/>
                <a:latin typeface="Century Schoolbook"/>
              </a:rPr>
              <a:t>Elles sont construites selon les besoins de suivi de gestion</a:t>
            </a:r>
          </a:p>
          <a:p>
            <a:pPr marL="0" marR="0" lvl="0" indent="0" algn="just" defTabSz="914400" rtl="0" fontAlgn="auto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002060"/>
                </a:solidFill>
                <a:uFillTx/>
                <a:latin typeface="Century Schoolbook"/>
              </a:rPr>
              <a:t>Elles comprennent un code et un libellé</a:t>
            </a:r>
          </a:p>
          <a:p>
            <a:pPr marL="0" marR="0" lvl="0" indent="0" algn="just" defTabSz="914400" rtl="0" fontAlgn="auto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002060"/>
                </a:solidFill>
                <a:uFillTx/>
                <a:latin typeface="Century Schoolbook"/>
              </a:rPr>
              <a:t>Le domaine est obligatoire en dépenses mais facultatif en recettes</a:t>
            </a:r>
          </a:p>
          <a:p>
            <a:pPr marL="0" marR="0" lvl="0" indent="0" algn="just" defTabSz="914400" rtl="0" fontAlgn="auto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sng" strike="noStrike" kern="1200" cap="none" spc="0" baseline="0">
                <a:solidFill>
                  <a:srgbClr val="002060"/>
                </a:solidFill>
                <a:uFillTx/>
                <a:latin typeface="Century Schoolbook"/>
              </a:rPr>
              <a:t>Pour le domaine</a:t>
            </a:r>
            <a:r>
              <a:rPr lang="fr-FR" sz="1800" b="0" i="0" u="none" strike="noStrike" kern="1200" cap="none" spc="0" baseline="0">
                <a:solidFill>
                  <a:srgbClr val="002060"/>
                </a:solidFill>
                <a:uFillTx/>
                <a:latin typeface="Century Schoolbook"/>
              </a:rPr>
              <a:t> : pas de nomenclature imposée en dehors des opérations particulières (ex. : </a:t>
            </a:r>
            <a:r>
              <a:rPr lang="fr-FR" sz="1800" b="0" i="1" u="none" strike="noStrike" kern="1200" cap="none" spc="0" baseline="0">
                <a:solidFill>
                  <a:srgbClr val="002060"/>
                </a:solidFill>
                <a:uFillTx/>
                <a:latin typeface="Century Schoolbook"/>
              </a:rPr>
              <a:t>variations de stocks, opérations de fin d’exercice…</a:t>
            </a:r>
            <a:r>
              <a:rPr lang="fr-FR" sz="1800" b="0" i="0" u="none" strike="noStrike" kern="1200" cap="none" spc="0" baseline="0">
                <a:solidFill>
                  <a:srgbClr val="002060"/>
                </a:solidFill>
                <a:uFillTx/>
                <a:latin typeface="Century Schoolbook"/>
              </a:rPr>
              <a:t>)</a:t>
            </a: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Century Schoolbook"/>
            </a:endParaRPr>
          </a:p>
        </p:txBody>
      </p:sp>
      <p:sp>
        <p:nvSpPr>
          <p:cNvPr id="4" name="Rectangle 14"/>
          <p:cNvSpPr/>
          <p:nvPr/>
        </p:nvSpPr>
        <p:spPr>
          <a:xfrm>
            <a:off x="947739" y="1454728"/>
            <a:ext cx="6973653" cy="576264"/>
          </a:xfrm>
          <a:prstGeom prst="rect">
            <a:avLst/>
          </a:prstGeom>
          <a:solidFill>
            <a:srgbClr val="9D1E23"/>
          </a:solidFill>
          <a:ln w="25402" cap="flat">
            <a:solidFill>
              <a:srgbClr val="585858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4000" b="0" i="0" u="none" strike="noStrike" kern="1200" cap="none" spc="0" baseline="0">
                <a:solidFill>
                  <a:srgbClr val="FFFFFF"/>
                </a:solidFill>
                <a:uFillTx/>
                <a:latin typeface="Century Schoolbook"/>
              </a:rPr>
              <a:t>Service</a:t>
            </a: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entury Schoolbook"/>
            </a:endParaRPr>
          </a:p>
        </p:txBody>
      </p:sp>
      <p:sp>
        <p:nvSpPr>
          <p:cNvPr id="5" name="Rectangle 2"/>
          <p:cNvSpPr/>
          <p:nvPr/>
        </p:nvSpPr>
        <p:spPr>
          <a:xfrm>
            <a:off x="2559048" y="2110362"/>
            <a:ext cx="3598858" cy="538151"/>
          </a:xfrm>
          <a:prstGeom prst="rect">
            <a:avLst/>
          </a:prstGeom>
          <a:solidFill>
            <a:srgbClr val="E67C7F"/>
          </a:solidFill>
          <a:ln w="25402" cap="flat">
            <a:solidFill>
              <a:srgbClr val="585858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3200" b="0" i="0" u="none" strike="noStrike" kern="1200" cap="none" spc="0" baseline="0">
                <a:solidFill>
                  <a:srgbClr val="FFFFFF"/>
                </a:solidFill>
                <a:uFillTx/>
                <a:latin typeface="Century Schoolbook"/>
              </a:rPr>
              <a:t>Domaine</a:t>
            </a:r>
          </a:p>
        </p:txBody>
      </p:sp>
      <p:sp>
        <p:nvSpPr>
          <p:cNvPr id="6" name="Rectangle 4"/>
          <p:cNvSpPr/>
          <p:nvPr/>
        </p:nvSpPr>
        <p:spPr>
          <a:xfrm>
            <a:off x="532958" y="2786396"/>
            <a:ext cx="2009549" cy="744541"/>
          </a:xfrm>
          <a:prstGeom prst="rect">
            <a:avLst/>
          </a:prstGeom>
          <a:solidFill>
            <a:srgbClr val="EEA7AA"/>
          </a:solidFill>
          <a:ln w="25402" cap="flat">
            <a:solidFill>
              <a:srgbClr val="585858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0" i="0" u="none" strike="noStrike" kern="1200" cap="none" spc="0" baseline="0">
                <a:solidFill>
                  <a:srgbClr val="FFFFFF"/>
                </a:solidFill>
                <a:uFillTx/>
                <a:latin typeface="Century Schoolbook"/>
              </a:rPr>
              <a:t>Activité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0" i="0" u="none" strike="noStrike" kern="1200" cap="none" spc="0" baseline="0">
                <a:solidFill>
                  <a:srgbClr val="FFFFFF"/>
                </a:solidFill>
                <a:uFillTx/>
                <a:latin typeface="Century Schoolbook"/>
              </a:rPr>
              <a:t>(Code)</a:t>
            </a:r>
          </a:p>
        </p:txBody>
      </p:sp>
      <p:sp>
        <p:nvSpPr>
          <p:cNvPr id="7" name="Rectangle 15"/>
          <p:cNvSpPr/>
          <p:nvPr/>
        </p:nvSpPr>
        <p:spPr>
          <a:xfrm>
            <a:off x="2608179" y="2775286"/>
            <a:ext cx="1838529" cy="742950"/>
          </a:xfrm>
          <a:prstGeom prst="rect">
            <a:avLst/>
          </a:prstGeom>
          <a:solidFill>
            <a:srgbClr val="EEA7AA"/>
          </a:solidFill>
          <a:ln w="25402" cap="flat">
            <a:solidFill>
              <a:srgbClr val="585858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0" i="0" u="none" strike="noStrike" kern="1200" cap="none" spc="0" baseline="0">
                <a:solidFill>
                  <a:srgbClr val="FFFFFF"/>
                </a:solidFill>
                <a:uFillTx/>
                <a:latin typeface="Century Schoolbook"/>
              </a:rPr>
              <a:t>Activité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0" i="0" u="none" strike="noStrike" kern="1200" cap="none" spc="0" baseline="0">
                <a:solidFill>
                  <a:srgbClr val="FFFFFF"/>
                </a:solidFill>
                <a:uFillTx/>
                <a:latin typeface="Century Schoolbook"/>
              </a:rPr>
              <a:t>(Libellé)</a:t>
            </a:r>
          </a:p>
        </p:txBody>
      </p:sp>
      <p:sp>
        <p:nvSpPr>
          <p:cNvPr id="8" name="Rectangle 16"/>
          <p:cNvSpPr/>
          <p:nvPr/>
        </p:nvSpPr>
        <p:spPr>
          <a:xfrm>
            <a:off x="4498893" y="2785683"/>
            <a:ext cx="1804321" cy="742950"/>
          </a:xfrm>
          <a:prstGeom prst="rect">
            <a:avLst/>
          </a:prstGeom>
          <a:solidFill>
            <a:srgbClr val="EEA7AA"/>
          </a:solidFill>
          <a:ln w="25402" cap="flat">
            <a:solidFill>
              <a:srgbClr val="585858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0" i="0" u="none" strike="noStrike" kern="1200" cap="none" spc="0" baseline="0">
                <a:solidFill>
                  <a:srgbClr val="FFFFFF"/>
                </a:solidFill>
                <a:uFillTx/>
                <a:latin typeface="Century Schoolbook"/>
              </a:rPr>
              <a:t>Montant 2015</a:t>
            </a:r>
            <a:endParaRPr lang="fr-FR" sz="2400" b="0" i="0" u="none" strike="noStrike" kern="1200" cap="none" spc="0" baseline="0">
              <a:solidFill>
                <a:srgbClr val="FFFFFF"/>
              </a:solidFill>
              <a:uFillTx/>
              <a:latin typeface="Times"/>
            </a:endParaRPr>
          </a:p>
        </p:txBody>
      </p:sp>
      <p:sp>
        <p:nvSpPr>
          <p:cNvPr id="9" name="Rectangle 17"/>
          <p:cNvSpPr/>
          <p:nvPr/>
        </p:nvSpPr>
        <p:spPr>
          <a:xfrm>
            <a:off x="6373816" y="2778120"/>
            <a:ext cx="1872956" cy="744541"/>
          </a:xfrm>
          <a:prstGeom prst="rect">
            <a:avLst/>
          </a:prstGeom>
          <a:solidFill>
            <a:srgbClr val="EEA7AA"/>
          </a:solidFill>
          <a:ln w="25402" cap="flat">
            <a:solidFill>
              <a:srgbClr val="585858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0" i="0" u="none" strike="noStrike" kern="1200" cap="none" spc="0" baseline="0">
                <a:solidFill>
                  <a:srgbClr val="FFFFFF"/>
                </a:solidFill>
                <a:uFillTx/>
                <a:latin typeface="Century Schoolbook"/>
              </a:rPr>
              <a:t>Montant 2016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7467603" cy="63408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lvl="0"/>
            <a:r>
              <a:rPr lang="fr-FR"/>
              <a:t>code</a:t>
            </a:r>
          </a:p>
        </p:txBody>
      </p:sp>
      <p:pic>
        <p:nvPicPr>
          <p:cNvPr id="3" name="Picture 3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95532" y="836712"/>
            <a:ext cx="4293967" cy="5593704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4644009" y="711750"/>
            <a:ext cx="3914198" cy="5754136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7467603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lvl="0"/>
            <a:r>
              <a:rPr lang="fr-FR"/>
              <a:t>Vigilances 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7467603" cy="487375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fr-FR" sz="2800">
                <a:solidFill>
                  <a:srgbClr val="002060"/>
                </a:solidFill>
              </a:rPr>
              <a:t>Obtenir des documents suffisamment clairs et détaillés pour permettre des comparaisons avec les années antérieures</a:t>
            </a:r>
          </a:p>
          <a:p>
            <a:pPr lvl="0"/>
            <a:endParaRPr lang="fr-FR" sz="2800">
              <a:solidFill>
                <a:srgbClr val="002060"/>
              </a:solidFill>
            </a:endParaRPr>
          </a:p>
          <a:p>
            <a:pPr lvl="0"/>
            <a:r>
              <a:rPr lang="fr-FR" sz="2800">
                <a:solidFill>
                  <a:srgbClr val="002060"/>
                </a:solidFill>
              </a:rPr>
              <a:t>Une commission permanente préparatoire</a:t>
            </a:r>
          </a:p>
          <a:p>
            <a:pPr lvl="0"/>
            <a:endParaRPr lang="fr-FR" sz="2800">
              <a:solidFill>
                <a:srgbClr val="002060"/>
              </a:solidFill>
            </a:endParaRPr>
          </a:p>
          <a:p>
            <a:pPr lvl="0"/>
            <a:r>
              <a:rPr lang="fr-FR" sz="2800">
                <a:solidFill>
                  <a:srgbClr val="002060"/>
                </a:solidFill>
              </a:rPr>
              <a:t>Détail des crédits pédagogiques</a:t>
            </a:r>
          </a:p>
          <a:p>
            <a:pPr lvl="0"/>
            <a:endParaRPr lang="fr-FR" sz="2800">
              <a:solidFill>
                <a:srgbClr val="002060"/>
              </a:solidFill>
            </a:endParaRPr>
          </a:p>
          <a:p>
            <a:pPr lvl="0"/>
            <a:r>
              <a:rPr lang="fr-FR" sz="2800">
                <a:solidFill>
                  <a:srgbClr val="002060"/>
                </a:solidFill>
              </a:rPr>
              <a:t>Natation</a:t>
            </a:r>
          </a:p>
          <a:p>
            <a:pPr lvl="0"/>
            <a:endParaRPr lang="fr-FR"/>
          </a:p>
          <a:p>
            <a:pPr lvl="0"/>
            <a:endParaRPr lang="fr-F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7467603" cy="7826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lvl="0"/>
            <a:r>
              <a:rPr lang="fr-FR" dirty="0"/>
              <a:t>Détail des crédits </a:t>
            </a:r>
            <a:r>
              <a:rPr lang="fr-FR" dirty="0" smtClean="0"/>
              <a:t>pédagogiques EPS</a:t>
            </a:r>
            <a:endParaRPr lang="fr-FR" dirty="0"/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>
          <a:xfrm>
            <a:off x="457200" y="1102995"/>
            <a:ext cx="7467603" cy="487375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fr-FR" dirty="0"/>
              <a:t>Le conseil </a:t>
            </a:r>
            <a:r>
              <a:rPr lang="fr-FR" dirty="0" smtClean="0"/>
              <a:t>départemental recommande que 9 à 11€ soient attribué à l’EPS.</a:t>
            </a:r>
          </a:p>
          <a:p>
            <a:pPr lvl="2"/>
            <a:r>
              <a:rPr lang="fr-FR" dirty="0" smtClean="0"/>
              <a:t>R</a:t>
            </a:r>
            <a:r>
              <a:rPr lang="fr-FR" dirty="0" smtClean="0"/>
              <a:t>éclamons des crédits pédagogiques EPS à hauteur de nos besoins SANS DIMINUER LES CRÉDITS DES AUTRES DISCIPLINES</a:t>
            </a:r>
            <a:endParaRPr lang="fr-FR" sz="600" dirty="0"/>
          </a:p>
          <a:p>
            <a:pPr lvl="0"/>
            <a:r>
              <a:rPr lang="fr-FR" dirty="0"/>
              <a:t>Au conseil d'administration, il faut que les lignes disciplinaires apparaissent : </a:t>
            </a:r>
          </a:p>
          <a:p>
            <a:pPr lvl="4">
              <a:spcBef>
                <a:spcPts val="500"/>
              </a:spcBef>
            </a:pPr>
            <a:r>
              <a:rPr lang="fr-FR" sz="2000" dirty="0"/>
              <a:t>Permet de discuter sur des choses concrètes</a:t>
            </a:r>
          </a:p>
          <a:p>
            <a:pPr lvl="4">
              <a:spcBef>
                <a:spcPts val="500"/>
              </a:spcBef>
            </a:pPr>
            <a:r>
              <a:rPr lang="fr-FR" sz="2000" dirty="0"/>
              <a:t>Source de tensions au sein de l'équipe pédagogique</a:t>
            </a:r>
          </a:p>
          <a:p>
            <a:pPr lvl="4">
              <a:spcBef>
                <a:spcPts val="500"/>
              </a:spcBef>
            </a:pPr>
            <a:r>
              <a:rPr lang="fr-FR" sz="2000" dirty="0"/>
              <a:t>Risque de clientélisme</a:t>
            </a:r>
          </a:p>
          <a:p>
            <a:pPr lvl="4">
              <a:spcBef>
                <a:spcPts val="600"/>
              </a:spcBef>
            </a:pPr>
            <a:endParaRPr lang="fr-FR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584201" y="5191917"/>
            <a:ext cx="7394579" cy="1569660"/>
          </a:xfrm>
          <a:prstGeom prst="rect">
            <a:avLst/>
          </a:prstGeom>
          <a:gradFill>
            <a:gsLst>
              <a:gs pos="0">
                <a:srgbClr val="E43200"/>
              </a:gs>
              <a:gs pos="100000">
                <a:srgbClr val="DC3000"/>
              </a:gs>
            </a:gsLst>
            <a:path path="circle">
              <a:fillToRect l="5000" t="100000" r="95000"/>
            </a:path>
          </a:gradFill>
          <a:ln cap="flat">
            <a:noFill/>
          </a:ln>
          <a:effectLst>
            <a:outerShdw dist="19997" dir="5400000" algn="tl">
              <a:srgbClr val="000000">
                <a:alpha val="42000"/>
              </a:srgbClr>
            </a:outerShdw>
          </a:effectLst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0" i="0" u="none" strike="noStrike" kern="1200" cap="none" spc="0" baseline="0" dirty="0">
                <a:solidFill>
                  <a:srgbClr val="FFFFFF"/>
                </a:solidFill>
                <a:uFillTx/>
                <a:latin typeface="Century Schoolbook"/>
              </a:rPr>
              <a:t>Le SNEP 95 </a:t>
            </a:r>
            <a:r>
              <a:rPr lang="fr-FR" sz="2400" b="0" i="0" u="none" strike="noStrike" kern="1200" cap="none" spc="0" baseline="0" dirty="0" smtClean="0">
                <a:solidFill>
                  <a:srgbClr val="FFFFFF"/>
                </a:solidFill>
                <a:uFillTx/>
                <a:latin typeface="Century Schoolbook"/>
              </a:rPr>
              <a:t>a gagné cette année la bataille de la recommandation</a:t>
            </a:r>
            <a:r>
              <a:rPr lang="fr-FR" sz="2400" b="0" i="0" u="none" strike="noStrike" kern="1200" cap="none" spc="0" dirty="0" smtClean="0">
                <a:solidFill>
                  <a:srgbClr val="FFFFFF"/>
                </a:solidFill>
                <a:uFillTx/>
                <a:latin typeface="Century Schoolbook"/>
              </a:rPr>
              <a:t> (9 à 11€).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aseline="0" dirty="0" smtClean="0">
                <a:solidFill>
                  <a:srgbClr val="FFFFFF"/>
                </a:solidFill>
                <a:latin typeface="Century Schoolbook"/>
              </a:rPr>
              <a:t>Notre prochain objectif est que cette recommandation devienne un fléchage !!!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75438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lvl="0"/>
            <a:r>
              <a:rPr lang="fr-FR"/>
              <a:t>natation</a:t>
            </a:r>
            <a:br>
              <a:rPr lang="fr-FR"/>
            </a:br>
            <a:endParaRPr lang="fr-FR"/>
          </a:p>
        </p:txBody>
      </p:sp>
      <p:sp>
        <p:nvSpPr>
          <p:cNvPr id="4" name="Espace réservé du contenu 3"/>
          <p:cNvSpPr txBox="1">
            <a:spLocks noGrp="1"/>
          </p:cNvSpPr>
          <p:nvPr>
            <p:ph type="body" idx="3"/>
          </p:nvPr>
        </p:nvSpPr>
        <p:spPr>
          <a:xfrm>
            <a:off x="457200" y="2293562"/>
            <a:ext cx="3657600" cy="2415405"/>
          </a:xfrm>
          <a:noFill/>
        </p:spPr>
        <p:txBody>
          <a:bodyPr anchor="t">
            <a:normAutofit/>
          </a:bodyPr>
          <a:lstStyle/>
          <a:p>
            <a:pPr lvl="0"/>
            <a:r>
              <a:rPr lang="fr-FR" sz="2400" b="0" dirty="0">
                <a:solidFill>
                  <a:srgbClr val="000000"/>
                </a:solidFill>
              </a:rPr>
              <a:t>Financement (entrées, lignes d'eau et transport) </a:t>
            </a:r>
            <a:r>
              <a:rPr lang="fr-FR" sz="2400" dirty="0">
                <a:solidFill>
                  <a:srgbClr val="000000"/>
                </a:solidFill>
              </a:rPr>
              <a:t>sur facture</a:t>
            </a:r>
            <a:r>
              <a:rPr lang="fr-FR" sz="2400" b="0" dirty="0">
                <a:solidFill>
                  <a:srgbClr val="000000"/>
                </a:solidFill>
              </a:rPr>
              <a:t> à hauteur d'un plafond maximum de 4 000 € par an </a:t>
            </a:r>
          </a:p>
          <a:p>
            <a:pPr marL="274320" lvl="0" indent="-274320">
              <a:buChar char=""/>
            </a:pPr>
            <a:endParaRPr lang="fr-FR" sz="2400" b="0" dirty="0">
              <a:solidFill>
                <a:srgbClr val="000000"/>
              </a:solidFill>
            </a:endParaRPr>
          </a:p>
        </p:txBody>
      </p:sp>
      <p:sp>
        <p:nvSpPr>
          <p:cNvPr id="6" name="Espace réservé du texte 5"/>
          <p:cNvSpPr txBox="1">
            <a:spLocks noGrp="1"/>
          </p:cNvSpPr>
          <p:nvPr>
            <p:ph sz="quarter" idx="4"/>
          </p:nvPr>
        </p:nvSpPr>
        <p:spPr>
          <a:xfrm>
            <a:off x="457200" y="1309805"/>
            <a:ext cx="3657600" cy="983757"/>
          </a:xfrm>
          <a:prstGeom prst="rect">
            <a:avLst/>
          </a:prstGeom>
          <a:solidFill>
            <a:srgbClr val="D1282E"/>
          </a:solidFill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lvl="0" indent="0">
              <a:buNone/>
            </a:pPr>
            <a:r>
              <a:rPr lang="fr-FR" sz="2000" b="1">
                <a:solidFill>
                  <a:srgbClr val="FFFFFF"/>
                </a:solidFill>
              </a:rPr>
              <a:t>Fonds de roulement supérieur à 3 mois de fonctionnement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09496" y="5021345"/>
            <a:ext cx="7805739" cy="1384995"/>
          </a:xfrm>
          <a:prstGeom prst="rect">
            <a:avLst/>
          </a:prstGeom>
          <a:gradFill>
            <a:gsLst>
              <a:gs pos="0">
                <a:srgbClr val="E43200"/>
              </a:gs>
              <a:gs pos="100000">
                <a:srgbClr val="DC3000"/>
              </a:gs>
            </a:gsLst>
            <a:path path="circle">
              <a:fillToRect l="5000" t="100000" r="95000"/>
            </a:path>
          </a:gradFill>
          <a:ln cap="flat">
            <a:noFill/>
          </a:ln>
          <a:effectLst>
            <a:outerShdw dist="19997" dir="5400000" algn="tl">
              <a:srgbClr val="000000">
                <a:alpha val="42000"/>
              </a:srgbClr>
            </a:outerShdw>
          </a:effectLst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0" i="0" u="none" strike="noStrike" kern="1200" cap="none" spc="0" baseline="0" dirty="0">
                <a:solidFill>
                  <a:srgbClr val="FFFFFF"/>
                </a:solidFill>
                <a:uFillTx/>
                <a:latin typeface="Century Schoolbook"/>
              </a:rPr>
              <a:t>Nouveauté </a:t>
            </a:r>
            <a:r>
              <a:rPr lang="fr-FR" sz="2400" b="0" i="0" u="none" strike="noStrike" kern="1200" cap="none" spc="0" baseline="0" dirty="0" smtClean="0">
                <a:solidFill>
                  <a:srgbClr val="FFFFFF"/>
                </a:solidFill>
                <a:uFillTx/>
                <a:latin typeface="Century Schoolbook"/>
              </a:rPr>
              <a:t>2016 </a:t>
            </a:r>
            <a:r>
              <a:rPr lang="fr-FR" sz="2400" b="0" i="0" u="none" strike="noStrike" kern="1200" cap="none" spc="0" baseline="0" dirty="0">
                <a:solidFill>
                  <a:srgbClr val="FFFFFF"/>
                </a:solidFill>
                <a:uFillTx/>
                <a:latin typeface="Century Schoolbook"/>
              </a:rPr>
              <a:t>(Gagné en audience au Conseil Départemental par l'équipe du SNEP</a:t>
            </a:r>
            <a:r>
              <a:rPr lang="fr-FR" sz="2400" b="0" i="0" u="none" strike="noStrike" kern="1200" cap="none" spc="0" baseline="0" dirty="0" smtClean="0">
                <a:solidFill>
                  <a:srgbClr val="FFFFFF"/>
                </a:solidFill>
                <a:uFillTx/>
                <a:latin typeface="Century Schoolbook"/>
              </a:rPr>
              <a:t>)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dirty="0" smtClean="0">
                <a:solidFill>
                  <a:srgbClr val="FFFFFF"/>
                </a:solidFill>
                <a:latin typeface="Century Schoolbook"/>
              </a:rPr>
              <a:t>Augmentation du nombre de collèges éligibles avec 4 mois de fond de roulement.</a:t>
            </a:r>
            <a:endParaRPr lang="fr-FR" b="0" i="0" u="none" strike="noStrike" kern="1200" cap="none" spc="0" baseline="0" dirty="0">
              <a:solidFill>
                <a:srgbClr val="FFFFFF"/>
              </a:solidFill>
              <a:uFillTx/>
              <a:latin typeface="Century Schoolbook"/>
            </a:endParaRPr>
          </a:p>
        </p:txBody>
      </p:sp>
      <p:sp>
        <p:nvSpPr>
          <p:cNvPr id="9" name="Espace réservé du texte 5"/>
          <p:cNvSpPr txBox="1">
            <a:spLocks/>
          </p:cNvSpPr>
          <p:nvPr/>
        </p:nvSpPr>
        <p:spPr>
          <a:xfrm>
            <a:off x="4457635" y="1309805"/>
            <a:ext cx="3657600" cy="983757"/>
          </a:xfrm>
          <a:prstGeom prst="rect">
            <a:avLst/>
          </a:prstGeom>
          <a:solidFill>
            <a:srgbClr val="D1282E"/>
          </a:solidFill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274320" marR="0" lvl="0" indent="-274320" algn="l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7A7A7A"/>
              </a:buClr>
              <a:buSzPct val="70000"/>
              <a:buFont typeface="Wingdings"/>
              <a:buChar char=""/>
              <a:tabLst/>
              <a:defRPr lang="fr-FR" sz="2400" b="0" i="0" u="none" strike="noStrike" kern="1200" cap="none" spc="0" baseline="0">
                <a:solidFill>
                  <a:srgbClr val="000000"/>
                </a:solidFill>
                <a:uFillTx/>
                <a:latin typeface="Century Schoolbook"/>
              </a:defRPr>
            </a:lvl1pPr>
            <a:lvl2pPr marL="640080" marR="0" lvl="1" indent="-27432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 2"/>
              <a:buChar char=""/>
              <a:tabLst/>
              <a:defRPr lang="fr-FR" sz="2100" b="0" i="0" u="none" strike="noStrike" kern="1200" cap="none" spc="0" baseline="0">
                <a:solidFill>
                  <a:srgbClr val="000000"/>
                </a:solidFill>
                <a:uFillTx/>
                <a:latin typeface="Century Schoolbook"/>
              </a:defRPr>
            </a:lvl2pPr>
            <a:lvl3pPr marL="914400" marR="0" lvl="2" indent="-182880" algn="l" defTabSz="914400" rtl="0" fontAlgn="auto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6B6B6B"/>
              </a:buClr>
              <a:buSzPct val="60000"/>
              <a:buFont typeface="Wingdings"/>
              <a:buChar char=""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entury Schoolbook"/>
              </a:defRPr>
            </a:lvl3pPr>
            <a:lvl4pPr marL="1188720" marR="0" lvl="3" indent="-182880" algn="l" defTabSz="914400" rtl="0" fontAlgn="auto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BEBEBE"/>
              </a:buClr>
              <a:buSzPct val="60000"/>
              <a:buFont typeface="Wingdings"/>
              <a:buChar char=""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entury Schoolbook"/>
              </a:defRPr>
            </a:lvl4pPr>
            <a:lvl5pPr marL="1463040" marR="0" lvl="4" indent="-182880" algn="l" defTabSz="914400" rtl="0" fontAlgn="auto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9DDAA"/>
              </a:buClr>
              <a:buSzPct val="68000"/>
              <a:buFont typeface="Wingdings 2"/>
              <a:buChar char=""/>
              <a:tabLst/>
              <a:defRPr lang="fr-FR" sz="1600" b="0" i="0" u="none" strike="noStrike" kern="1200" cap="none" spc="0" baseline="0">
                <a:solidFill>
                  <a:srgbClr val="000000"/>
                </a:solidFill>
                <a:uFillTx/>
                <a:latin typeface="Century Schoolbook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fr-FR" sz="2000" b="1" dirty="0" smtClean="0">
                <a:solidFill>
                  <a:srgbClr val="FFFFFF"/>
                </a:solidFill>
              </a:rPr>
              <a:t>Fonds de roulement supérieur à 4 mois de fonctionnement</a:t>
            </a:r>
            <a:endParaRPr lang="fr-FR" sz="2000" b="1" dirty="0">
              <a:solidFill>
                <a:srgbClr val="FFFFFF"/>
              </a:solidFill>
            </a:endParaRPr>
          </a:p>
        </p:txBody>
      </p:sp>
      <p:sp>
        <p:nvSpPr>
          <p:cNvPr id="10" name="Espace réservé du contenu 3"/>
          <p:cNvSpPr txBox="1">
            <a:spLocks noGrp="1"/>
          </p:cNvSpPr>
          <p:nvPr>
            <p:ph type="body" idx="3"/>
          </p:nvPr>
        </p:nvSpPr>
        <p:spPr>
          <a:xfrm>
            <a:off x="4457635" y="2300150"/>
            <a:ext cx="3657600" cy="2415405"/>
          </a:xfrm>
          <a:noFill/>
        </p:spPr>
        <p:txBody>
          <a:bodyPr anchor="t">
            <a:normAutofit/>
          </a:bodyPr>
          <a:lstStyle/>
          <a:p>
            <a:pPr lvl="0"/>
            <a:r>
              <a:rPr lang="fr-FR" sz="2400" b="0" dirty="0">
                <a:solidFill>
                  <a:srgbClr val="000000"/>
                </a:solidFill>
              </a:rPr>
              <a:t>Financement (entrées, lignes d'eau et transport) </a:t>
            </a:r>
            <a:r>
              <a:rPr lang="fr-FR" sz="2400" dirty="0">
                <a:solidFill>
                  <a:srgbClr val="000000"/>
                </a:solidFill>
              </a:rPr>
              <a:t>sur facture</a:t>
            </a:r>
            <a:r>
              <a:rPr lang="fr-FR" sz="2400" b="0" dirty="0">
                <a:solidFill>
                  <a:srgbClr val="000000"/>
                </a:solidFill>
              </a:rPr>
              <a:t> à hauteur d'un plafond maximum de 4 000 € par an </a:t>
            </a:r>
          </a:p>
          <a:p>
            <a:pPr marL="274320" lvl="0" indent="-274320">
              <a:buChar char=""/>
            </a:pPr>
            <a:endParaRPr lang="fr-FR" sz="2400" b="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7467603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endParaRPr lang="en-US"/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7467603" cy="487375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0" lvl="0" indent="0" algn="ctr">
              <a:buNone/>
            </a:pPr>
            <a:r>
              <a:rPr lang="fr-FR" sz="5400" cap="small">
                <a:solidFill>
                  <a:srgbClr val="D1282E"/>
                </a:solidFill>
              </a:rPr>
              <a:t>Mise </a:t>
            </a:r>
          </a:p>
          <a:p>
            <a:pPr marL="0" lvl="0" indent="0" algn="ctr">
              <a:buNone/>
            </a:pPr>
            <a:r>
              <a:rPr lang="fr-FR" sz="5400" cap="small">
                <a:solidFill>
                  <a:srgbClr val="D1282E"/>
                </a:solidFill>
              </a:rPr>
              <a:t>en </a:t>
            </a:r>
          </a:p>
          <a:p>
            <a:pPr marL="0" lvl="0" indent="0" algn="ctr">
              <a:buNone/>
            </a:pPr>
            <a:r>
              <a:rPr lang="fr-FR" sz="5400" cap="small">
                <a:solidFill>
                  <a:srgbClr val="D1282E"/>
                </a:solidFill>
              </a:rPr>
              <a:t>pratique</a:t>
            </a:r>
          </a:p>
          <a:p>
            <a:pPr lvl="0"/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417478" y="260649"/>
            <a:ext cx="8229600" cy="178620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lvl="0"/>
            <a:r>
              <a:rPr lang="fr-FR" b="1"/>
              <a:t>RCBC </a:t>
            </a:r>
            <a:r>
              <a:rPr lang="fr-FR"/>
              <a:t/>
            </a:r>
            <a:br>
              <a:rPr lang="fr-FR"/>
            </a:br>
            <a:r>
              <a:rPr lang="fr-FR" sz="4000"/>
              <a:t>les enjeux de la réforme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>
          <a:xfrm>
            <a:off x="457200" y="2204865"/>
            <a:ext cx="4474835" cy="392129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 fontScale="77500" lnSpcReduction="20000"/>
          </a:bodyPr>
          <a:lstStyle/>
          <a:p>
            <a:pPr lvl="0">
              <a:lnSpc>
                <a:spcPct val="90000"/>
              </a:lnSpc>
              <a:buFont typeface="Wingdings" pitchFamily="2"/>
              <a:buChar char="Ø"/>
            </a:pPr>
            <a:r>
              <a:rPr lang="fr-FR">
                <a:solidFill>
                  <a:srgbClr val="002060"/>
                </a:solidFill>
              </a:rPr>
              <a:t>Elle s’inscrit dans l’esprit de la LOLF (2001)</a:t>
            </a:r>
          </a:p>
          <a:p>
            <a:pPr lvl="0">
              <a:lnSpc>
                <a:spcPct val="90000"/>
              </a:lnSpc>
              <a:buFont typeface="Wingdings" pitchFamily="2"/>
              <a:buChar char="Ø"/>
            </a:pPr>
            <a:endParaRPr lang="fr-FR">
              <a:solidFill>
                <a:srgbClr val="002060"/>
              </a:solidFill>
            </a:endParaRPr>
          </a:p>
          <a:p>
            <a:pPr marL="365760" lvl="1" indent="0">
              <a:lnSpc>
                <a:spcPct val="90000"/>
              </a:lnSpc>
              <a:buNone/>
            </a:pPr>
            <a:r>
              <a:rPr lang="fr-FR">
                <a:solidFill>
                  <a:srgbClr val="002060"/>
                </a:solidFill>
              </a:rPr>
              <a:t>Dans le respect  du principe de logique de pilotage par résultats</a:t>
            </a:r>
          </a:p>
          <a:p>
            <a:pPr lvl="0">
              <a:lnSpc>
                <a:spcPct val="90000"/>
              </a:lnSpc>
              <a:buNone/>
            </a:pPr>
            <a:endParaRPr lang="fr-FR">
              <a:solidFill>
                <a:srgbClr val="002060"/>
              </a:solidFill>
            </a:endParaRPr>
          </a:p>
          <a:p>
            <a:pPr lvl="0">
              <a:lnSpc>
                <a:spcPct val="90000"/>
              </a:lnSpc>
              <a:buFont typeface="Wingdings" pitchFamily="2"/>
              <a:buChar char="Ø"/>
            </a:pPr>
            <a:r>
              <a:rPr lang="fr-FR">
                <a:solidFill>
                  <a:srgbClr val="002060"/>
                </a:solidFill>
              </a:rPr>
              <a:t>Intègre une plus large autonomie dans le cadre du projet d’établissement</a:t>
            </a:r>
          </a:p>
          <a:p>
            <a:pPr lvl="0">
              <a:lnSpc>
                <a:spcPct val="90000"/>
              </a:lnSpc>
              <a:buNone/>
            </a:pPr>
            <a:endParaRPr lang="fr-FR">
              <a:solidFill>
                <a:srgbClr val="002060"/>
              </a:solidFill>
            </a:endParaRPr>
          </a:p>
          <a:p>
            <a:pPr lvl="0">
              <a:lnSpc>
                <a:spcPct val="90000"/>
              </a:lnSpc>
              <a:buFont typeface="Wingdings" pitchFamily="2"/>
              <a:buChar char="Ø"/>
            </a:pPr>
            <a:r>
              <a:rPr lang="fr-FR">
                <a:solidFill>
                  <a:srgbClr val="002060"/>
                </a:solidFill>
              </a:rPr>
              <a:t>prise en compte des orientations fixées par :</a:t>
            </a:r>
          </a:p>
          <a:p>
            <a:pPr lvl="0" algn="ctr">
              <a:lnSpc>
                <a:spcPct val="90000"/>
              </a:lnSpc>
              <a:buNone/>
            </a:pPr>
            <a:r>
              <a:rPr lang="fr-FR">
                <a:solidFill>
                  <a:srgbClr val="002060"/>
                </a:solidFill>
              </a:rPr>
              <a:t>l’autorité académique </a:t>
            </a:r>
          </a:p>
          <a:p>
            <a:pPr lvl="0" algn="ctr">
              <a:lnSpc>
                <a:spcPct val="90000"/>
              </a:lnSpc>
              <a:buNone/>
            </a:pPr>
            <a:r>
              <a:rPr lang="fr-FR">
                <a:solidFill>
                  <a:srgbClr val="002060"/>
                </a:solidFill>
              </a:rPr>
              <a:t>Et</a:t>
            </a:r>
          </a:p>
          <a:p>
            <a:pPr lvl="0" algn="ctr">
              <a:lnSpc>
                <a:spcPct val="90000"/>
              </a:lnSpc>
              <a:buNone/>
            </a:pPr>
            <a:r>
              <a:rPr lang="fr-FR">
                <a:solidFill>
                  <a:srgbClr val="002060"/>
                </a:solidFill>
              </a:rPr>
              <a:t> les collectivités territoriales</a:t>
            </a:r>
          </a:p>
          <a:p>
            <a:pPr lvl="0"/>
            <a:endParaRPr lang="fr-FR"/>
          </a:p>
        </p:txBody>
      </p:sp>
      <p:sp>
        <p:nvSpPr>
          <p:cNvPr id="4" name="Espace réservé du contenu 2"/>
          <p:cNvSpPr txBox="1"/>
          <p:nvPr/>
        </p:nvSpPr>
        <p:spPr>
          <a:xfrm>
            <a:off x="5335825" y="2365982"/>
            <a:ext cx="3138796" cy="381642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0" i="0" u="none" strike="noStrike" kern="1200" cap="none" spc="0" baseline="0">
                <a:solidFill>
                  <a:srgbClr val="002060"/>
                </a:solidFill>
                <a:uFillTx/>
                <a:latin typeface="Century Schoolbook"/>
              </a:rPr>
              <a:t>Globalisation des moyens</a:t>
            </a:r>
          </a:p>
          <a:p>
            <a:pPr marL="274320" marR="0" lvl="0" indent="-274320" algn="ctr" defTabSz="914400" rtl="0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0" i="0" u="none" strike="noStrike" kern="1200" cap="none" spc="0" baseline="0">
              <a:solidFill>
                <a:srgbClr val="002060"/>
              </a:solidFill>
              <a:uFillTx/>
              <a:latin typeface="Century Schoolbook"/>
            </a:endParaRPr>
          </a:p>
          <a:p>
            <a:pPr marL="274320" marR="0" lvl="0" indent="-274320" algn="ctr" defTabSz="914400" rtl="0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0" i="0" u="none" strike="noStrike" kern="1200" cap="none" spc="0" baseline="0">
                <a:solidFill>
                  <a:srgbClr val="002060"/>
                </a:solidFill>
                <a:uFillTx/>
                <a:latin typeface="Century Schoolbook"/>
              </a:rPr>
              <a:t>Obligation de résultats</a:t>
            </a:r>
          </a:p>
          <a:p>
            <a:pPr marL="274320" marR="0" lvl="0" indent="-274320" algn="ctr" defTabSz="914400" rtl="0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0" i="0" u="none" strike="noStrike" kern="1200" cap="none" spc="0" baseline="0">
              <a:solidFill>
                <a:srgbClr val="002060"/>
              </a:solidFill>
              <a:uFillTx/>
              <a:latin typeface="Century Schoolbook"/>
            </a:endParaRPr>
          </a:p>
          <a:p>
            <a:pPr marL="274320" marR="0" lvl="0" indent="-274320" algn="ctr" defTabSz="914400" rtl="0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0" i="0" u="none" strike="noStrike" kern="1200" cap="none" spc="0" baseline="0">
              <a:solidFill>
                <a:srgbClr val="002060"/>
              </a:solidFill>
              <a:uFillTx/>
              <a:latin typeface="Century Schoolbook"/>
            </a:endParaRPr>
          </a:p>
          <a:p>
            <a:pPr marL="274320" marR="0" lvl="0" indent="-274320" algn="ctr" defTabSz="914400" rtl="0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3200" b="0" i="0" u="none" strike="noStrike" kern="1200" cap="none" spc="0" baseline="0">
                <a:solidFill>
                  <a:srgbClr val="D1282E"/>
                </a:solidFill>
                <a:uFillTx/>
                <a:latin typeface="Century Schoolbook"/>
              </a:rPr>
              <a:t>Faire des économies</a:t>
            </a:r>
          </a:p>
          <a:p>
            <a:pPr marL="274320" marR="0" lvl="0" indent="-274320" algn="l" defTabSz="914400" rtl="0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0" i="0" u="none" strike="noStrike" kern="1200" cap="none" spc="0" baseline="0">
              <a:solidFill>
                <a:srgbClr val="002060"/>
              </a:solidFill>
              <a:uFillTx/>
              <a:latin typeface="Century Schoolbook"/>
            </a:endParaRPr>
          </a:p>
        </p:txBody>
      </p:sp>
      <p:sp>
        <p:nvSpPr>
          <p:cNvPr id="5" name="Flèche droite 5"/>
          <p:cNvSpPr/>
          <p:nvPr/>
        </p:nvSpPr>
        <p:spPr>
          <a:xfrm>
            <a:off x="4953003" y="2708279"/>
            <a:ext cx="776874" cy="2455858"/>
          </a:xfrm>
          <a:custGeom>
            <a:avLst>
              <a:gd name="f0" fmla="val 10800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pin 0 f0 21600"/>
              <a:gd name="f15" fmla="pin 0 f1 10800"/>
              <a:gd name="f16" fmla="*/ f10 f2 1"/>
              <a:gd name="f17" fmla="*/ f11 f2 1"/>
              <a:gd name="f18" fmla="val f15"/>
              <a:gd name="f19" fmla="val f14"/>
              <a:gd name="f20" fmla="+- 21600 0 f15"/>
              <a:gd name="f21" fmla="*/ f14 f12 1"/>
              <a:gd name="f22" fmla="*/ f15 f13 1"/>
              <a:gd name="f23" fmla="*/ 0 f12 1"/>
              <a:gd name="f24" fmla="*/ 0 f13 1"/>
              <a:gd name="f25" fmla="*/ f16 1 f4"/>
              <a:gd name="f26" fmla="*/ 21600 f13 1"/>
              <a:gd name="f27" fmla="*/ f17 1 f4"/>
              <a:gd name="f28" fmla="+- 21600 0 f19"/>
              <a:gd name="f29" fmla="*/ f20 f13 1"/>
              <a:gd name="f30" fmla="*/ f18 f13 1"/>
              <a:gd name="f31" fmla="*/ f19 f12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2 1"/>
            </a:gdLst>
            <a:ahLst>
              <a:ahXY gdRefX="f0" minX="f7" maxX="f8" gdRefY="f1" minY="f7" maxY="f9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24"/>
              </a:cxn>
              <a:cxn ang="f33">
                <a:pos x="f31" y="f26"/>
              </a:cxn>
            </a:cxnLst>
            <a:rect l="f23" t="f30" r="f37" b="f29"/>
            <a:pathLst>
              <a:path w="21600" h="21600">
                <a:moveTo>
                  <a:pt x="f7" y="f18"/>
                </a:moveTo>
                <a:lnTo>
                  <a:pt x="f19" y="f18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0"/>
                </a:lnTo>
                <a:lnTo>
                  <a:pt x="f7" y="f20"/>
                </a:lnTo>
                <a:close/>
              </a:path>
            </a:pathLst>
          </a:custGeom>
          <a:solidFill>
            <a:srgbClr val="D1282E"/>
          </a:solidFill>
          <a:ln w="25402" cap="flat">
            <a:solidFill>
              <a:srgbClr val="585858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D6D6BA"/>
              </a:solidFill>
              <a:effectLst>
                <a:outerShdw dist="20323" dir="1799338">
                  <a:srgbClr val="000000"/>
                </a:outerShdw>
              </a:effectLst>
              <a:uFillTx/>
              <a:latin typeface="Century Schoolbook"/>
            </a:endParaRPr>
          </a:p>
        </p:txBody>
      </p:sp>
      <p:sp>
        <p:nvSpPr>
          <p:cNvPr id="6" name="Flèche droite 6"/>
          <p:cNvSpPr/>
          <p:nvPr/>
        </p:nvSpPr>
        <p:spPr>
          <a:xfrm rot="5400013">
            <a:off x="6536571" y="4150772"/>
            <a:ext cx="784856" cy="1109340"/>
          </a:xfrm>
          <a:custGeom>
            <a:avLst>
              <a:gd name="f0" fmla="val 10800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pin 0 f0 21600"/>
              <a:gd name="f15" fmla="pin 0 f1 10800"/>
              <a:gd name="f16" fmla="*/ f10 f2 1"/>
              <a:gd name="f17" fmla="*/ f11 f2 1"/>
              <a:gd name="f18" fmla="val f15"/>
              <a:gd name="f19" fmla="val f14"/>
              <a:gd name="f20" fmla="+- 21600 0 f15"/>
              <a:gd name="f21" fmla="*/ f14 f12 1"/>
              <a:gd name="f22" fmla="*/ f15 f13 1"/>
              <a:gd name="f23" fmla="*/ 0 f12 1"/>
              <a:gd name="f24" fmla="*/ 0 f13 1"/>
              <a:gd name="f25" fmla="*/ f16 1 f4"/>
              <a:gd name="f26" fmla="*/ 21600 f13 1"/>
              <a:gd name="f27" fmla="*/ f17 1 f4"/>
              <a:gd name="f28" fmla="+- 21600 0 f19"/>
              <a:gd name="f29" fmla="*/ f20 f13 1"/>
              <a:gd name="f30" fmla="*/ f18 f13 1"/>
              <a:gd name="f31" fmla="*/ f19 f12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2 1"/>
            </a:gdLst>
            <a:ahLst>
              <a:ahXY gdRefX="f0" minX="f7" maxX="f8" gdRefY="f1" minY="f7" maxY="f9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24"/>
              </a:cxn>
              <a:cxn ang="f33">
                <a:pos x="f31" y="f26"/>
              </a:cxn>
            </a:cxnLst>
            <a:rect l="f23" t="f30" r="f37" b="f29"/>
            <a:pathLst>
              <a:path w="21600" h="21600">
                <a:moveTo>
                  <a:pt x="f7" y="f18"/>
                </a:moveTo>
                <a:lnTo>
                  <a:pt x="f19" y="f18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0"/>
                </a:lnTo>
                <a:lnTo>
                  <a:pt x="f7" y="f20"/>
                </a:lnTo>
                <a:close/>
              </a:path>
            </a:pathLst>
          </a:custGeom>
          <a:solidFill>
            <a:srgbClr val="7A7A7A"/>
          </a:solidFill>
          <a:ln w="25402" cap="flat">
            <a:solidFill>
              <a:srgbClr val="585858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1" i="0" u="none" strike="noStrike" kern="1200" cap="none" spc="0" baseline="0">
              <a:solidFill>
                <a:srgbClr val="D6D6BA"/>
              </a:solidFill>
              <a:effectLst>
                <a:outerShdw dist="20323" dir="1799338">
                  <a:srgbClr val="000000"/>
                </a:outerShdw>
              </a:effectLst>
              <a:uFillTx/>
              <a:latin typeface="Century Schoolboo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417478" y="260649"/>
            <a:ext cx="8229600" cy="178620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lvl="0"/>
            <a:r>
              <a:rPr lang="fr-FR" b="1"/>
              <a:t>RCBC </a:t>
            </a:r>
            <a:r>
              <a:rPr lang="fr-FR"/>
              <a:t/>
            </a:r>
            <a:br>
              <a:rPr lang="fr-FR"/>
            </a:br>
            <a:r>
              <a:rPr lang="fr-FR" sz="4000"/>
              <a:t>les enjeux de la réforme</a:t>
            </a:r>
          </a:p>
        </p:txBody>
      </p:sp>
      <p:pic>
        <p:nvPicPr>
          <p:cNvPr id="3" name="Picture 1" descr="/data/data/com.infraware.PolarisOfficeStdForTablet/files/.polaris_temp/fImage90207197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4">
            <a:off x="2336174" y="174622"/>
            <a:ext cx="4314825" cy="8283577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7467603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lvl="0"/>
            <a:r>
              <a:rPr lang="fr-FR"/>
              <a:t>Calcul de la dotation (formule générale)</a:t>
            </a:r>
          </a:p>
        </p:txBody>
      </p:sp>
      <p:grpSp>
        <p:nvGrpSpPr>
          <p:cNvPr id="3" name="Espace réservé du contenu 3"/>
          <p:cNvGrpSpPr/>
          <p:nvPr/>
        </p:nvGrpSpPr>
        <p:grpSpPr>
          <a:xfrm>
            <a:off x="457200" y="1600200"/>
            <a:ext cx="7467603" cy="4457699"/>
            <a:chOff x="457200" y="1600200"/>
            <a:chExt cx="7467603" cy="4873623"/>
          </a:xfrm>
        </p:grpSpPr>
        <p:sp>
          <p:nvSpPr>
            <p:cNvPr id="4" name="Freeform: Shape 3"/>
            <p:cNvSpPr/>
            <p:nvPr/>
          </p:nvSpPr>
          <p:spPr>
            <a:xfrm>
              <a:off x="457200" y="1600200"/>
              <a:ext cx="6347463" cy="1462089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347460"/>
                <a:gd name="f7" fmla="val 1462087"/>
                <a:gd name="f8" fmla="val 146209"/>
                <a:gd name="f9" fmla="val 65460"/>
                <a:gd name="f10" fmla="val 6201251"/>
                <a:gd name="f11" fmla="val 6282000"/>
                <a:gd name="f12" fmla="val 1315878"/>
                <a:gd name="f13" fmla="val 1396627"/>
                <a:gd name="f14" fmla="+- 0 0 -90"/>
                <a:gd name="f15" fmla="*/ f3 1 6347460"/>
                <a:gd name="f16" fmla="*/ f4 1 1462087"/>
                <a:gd name="f17" fmla="val f5"/>
                <a:gd name="f18" fmla="val f6"/>
                <a:gd name="f19" fmla="val f7"/>
                <a:gd name="f20" fmla="*/ f14 f0 1"/>
                <a:gd name="f21" fmla="+- f19 0 f17"/>
                <a:gd name="f22" fmla="+- f18 0 f17"/>
                <a:gd name="f23" fmla="*/ f20 1 f2"/>
                <a:gd name="f24" fmla="*/ f22 1 6347460"/>
                <a:gd name="f25" fmla="*/ f21 1 1462087"/>
                <a:gd name="f26" fmla="*/ 0 f22 1"/>
                <a:gd name="f27" fmla="*/ 146209 f21 1"/>
                <a:gd name="f28" fmla="*/ 146209 f22 1"/>
                <a:gd name="f29" fmla="*/ 0 f21 1"/>
                <a:gd name="f30" fmla="*/ 6201251 f22 1"/>
                <a:gd name="f31" fmla="*/ 6347460 f22 1"/>
                <a:gd name="f32" fmla="*/ 1315878 f21 1"/>
                <a:gd name="f33" fmla="*/ 1462087 f21 1"/>
                <a:gd name="f34" fmla="+- f23 0 f1"/>
                <a:gd name="f35" fmla="*/ f26 1 6347460"/>
                <a:gd name="f36" fmla="*/ f27 1 1462087"/>
                <a:gd name="f37" fmla="*/ f28 1 6347460"/>
                <a:gd name="f38" fmla="*/ f29 1 1462087"/>
                <a:gd name="f39" fmla="*/ f30 1 6347460"/>
                <a:gd name="f40" fmla="*/ f31 1 6347460"/>
                <a:gd name="f41" fmla="*/ f32 1 1462087"/>
                <a:gd name="f42" fmla="*/ f33 1 1462087"/>
                <a:gd name="f43" fmla="*/ f17 1 f24"/>
                <a:gd name="f44" fmla="*/ f18 1 f24"/>
                <a:gd name="f45" fmla="*/ f17 1 f25"/>
                <a:gd name="f46" fmla="*/ f19 1 f25"/>
                <a:gd name="f47" fmla="*/ f35 1 f24"/>
                <a:gd name="f48" fmla="*/ f36 1 f25"/>
                <a:gd name="f49" fmla="*/ f37 1 f24"/>
                <a:gd name="f50" fmla="*/ f38 1 f25"/>
                <a:gd name="f51" fmla="*/ f39 1 f24"/>
                <a:gd name="f52" fmla="*/ f40 1 f24"/>
                <a:gd name="f53" fmla="*/ f41 1 f25"/>
                <a:gd name="f54" fmla="*/ f42 1 f25"/>
                <a:gd name="f55" fmla="*/ f43 f15 1"/>
                <a:gd name="f56" fmla="*/ f44 f15 1"/>
                <a:gd name="f57" fmla="*/ f46 f16 1"/>
                <a:gd name="f58" fmla="*/ f45 f16 1"/>
                <a:gd name="f59" fmla="*/ f47 f15 1"/>
                <a:gd name="f60" fmla="*/ f48 f16 1"/>
                <a:gd name="f61" fmla="*/ f49 f15 1"/>
                <a:gd name="f62" fmla="*/ f50 f16 1"/>
                <a:gd name="f63" fmla="*/ f51 f15 1"/>
                <a:gd name="f64" fmla="*/ f52 f15 1"/>
                <a:gd name="f65" fmla="*/ f53 f16 1"/>
                <a:gd name="f66" fmla="*/ f54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4">
                  <a:pos x="f59" y="f60"/>
                </a:cxn>
                <a:cxn ang="f34">
                  <a:pos x="f61" y="f62"/>
                </a:cxn>
                <a:cxn ang="f34">
                  <a:pos x="f63" y="f62"/>
                </a:cxn>
                <a:cxn ang="f34">
                  <a:pos x="f64" y="f60"/>
                </a:cxn>
                <a:cxn ang="f34">
                  <a:pos x="f64" y="f65"/>
                </a:cxn>
                <a:cxn ang="f34">
                  <a:pos x="f63" y="f66"/>
                </a:cxn>
                <a:cxn ang="f34">
                  <a:pos x="f61" y="f66"/>
                </a:cxn>
                <a:cxn ang="f34">
                  <a:pos x="f59" y="f65"/>
                </a:cxn>
                <a:cxn ang="f34">
                  <a:pos x="f59" y="f60"/>
                </a:cxn>
              </a:cxnLst>
              <a:rect l="f55" t="f58" r="f56" b="f57"/>
              <a:pathLst>
                <a:path w="6347460" h="1462087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gradFill>
              <a:gsLst>
                <a:gs pos="0">
                  <a:srgbClr val="FFBDBE"/>
                </a:gs>
                <a:gs pos="100000">
                  <a:srgbClr val="FFB7B7"/>
                </a:gs>
              </a:gsLst>
              <a:path path="circle">
                <a:fillToRect l="5000" t="100000" r="95000"/>
              </a:path>
            </a:gradFill>
            <a:ln cap="flat">
              <a:noFill/>
              <a:prstDash val="solid"/>
            </a:ln>
            <a:effectLst>
              <a:outerShdw dist="24999" dir="5400000" algn="tl">
                <a:srgbClr val="000000">
                  <a:alpha val="40000"/>
                </a:srgbClr>
              </a:outerShdw>
            </a:effectLst>
          </p:spPr>
          <p:txBody>
            <a:bodyPr vert="horz" wrap="square" lIns="176177" tIns="176177" rIns="1668231" bIns="176177" anchor="ctr" anchorCtr="0" compatLnSpc="1">
              <a:noAutofit/>
            </a:bodyPr>
            <a:lstStyle/>
            <a:p>
              <a:pPr marL="0" marR="0" lvl="0" indent="0" algn="l" defTabSz="1555751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5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3200" b="0" i="0" u="none" strike="noStrike" kern="1200" cap="none" spc="0" baseline="0">
                  <a:solidFill>
                    <a:srgbClr val="000000"/>
                  </a:solidFill>
                  <a:uFillTx/>
                  <a:latin typeface="Century Schoolbook"/>
                </a:rPr>
                <a:t>Forfait par établissement 24600€</a:t>
              </a:r>
            </a:p>
          </p:txBody>
        </p:sp>
        <p:sp>
          <p:nvSpPr>
            <p:cNvPr id="5" name="Freeform: Shape 4"/>
            <p:cNvSpPr/>
            <p:nvPr/>
          </p:nvSpPr>
          <p:spPr>
            <a:xfrm>
              <a:off x="1017270" y="3305967"/>
              <a:ext cx="6347463" cy="1462089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347460"/>
                <a:gd name="f7" fmla="val 1462087"/>
                <a:gd name="f8" fmla="val 146209"/>
                <a:gd name="f9" fmla="val 65460"/>
                <a:gd name="f10" fmla="val 6201251"/>
                <a:gd name="f11" fmla="val 6282000"/>
                <a:gd name="f12" fmla="val 1315878"/>
                <a:gd name="f13" fmla="val 1396627"/>
                <a:gd name="f14" fmla="+- 0 0 -90"/>
                <a:gd name="f15" fmla="*/ f3 1 6347460"/>
                <a:gd name="f16" fmla="*/ f4 1 1462087"/>
                <a:gd name="f17" fmla="val f5"/>
                <a:gd name="f18" fmla="val f6"/>
                <a:gd name="f19" fmla="val f7"/>
                <a:gd name="f20" fmla="*/ f14 f0 1"/>
                <a:gd name="f21" fmla="+- f19 0 f17"/>
                <a:gd name="f22" fmla="+- f18 0 f17"/>
                <a:gd name="f23" fmla="*/ f20 1 f2"/>
                <a:gd name="f24" fmla="*/ f22 1 6347460"/>
                <a:gd name="f25" fmla="*/ f21 1 1462087"/>
                <a:gd name="f26" fmla="*/ 0 f22 1"/>
                <a:gd name="f27" fmla="*/ 146209 f21 1"/>
                <a:gd name="f28" fmla="*/ 146209 f22 1"/>
                <a:gd name="f29" fmla="*/ 0 f21 1"/>
                <a:gd name="f30" fmla="*/ 6201251 f22 1"/>
                <a:gd name="f31" fmla="*/ 6347460 f22 1"/>
                <a:gd name="f32" fmla="*/ 1315878 f21 1"/>
                <a:gd name="f33" fmla="*/ 1462087 f21 1"/>
                <a:gd name="f34" fmla="+- f23 0 f1"/>
                <a:gd name="f35" fmla="*/ f26 1 6347460"/>
                <a:gd name="f36" fmla="*/ f27 1 1462087"/>
                <a:gd name="f37" fmla="*/ f28 1 6347460"/>
                <a:gd name="f38" fmla="*/ f29 1 1462087"/>
                <a:gd name="f39" fmla="*/ f30 1 6347460"/>
                <a:gd name="f40" fmla="*/ f31 1 6347460"/>
                <a:gd name="f41" fmla="*/ f32 1 1462087"/>
                <a:gd name="f42" fmla="*/ f33 1 1462087"/>
                <a:gd name="f43" fmla="*/ f17 1 f24"/>
                <a:gd name="f44" fmla="*/ f18 1 f24"/>
                <a:gd name="f45" fmla="*/ f17 1 f25"/>
                <a:gd name="f46" fmla="*/ f19 1 f25"/>
                <a:gd name="f47" fmla="*/ f35 1 f24"/>
                <a:gd name="f48" fmla="*/ f36 1 f25"/>
                <a:gd name="f49" fmla="*/ f37 1 f24"/>
                <a:gd name="f50" fmla="*/ f38 1 f25"/>
                <a:gd name="f51" fmla="*/ f39 1 f24"/>
                <a:gd name="f52" fmla="*/ f40 1 f24"/>
                <a:gd name="f53" fmla="*/ f41 1 f25"/>
                <a:gd name="f54" fmla="*/ f42 1 f25"/>
                <a:gd name="f55" fmla="*/ f43 f15 1"/>
                <a:gd name="f56" fmla="*/ f44 f15 1"/>
                <a:gd name="f57" fmla="*/ f46 f16 1"/>
                <a:gd name="f58" fmla="*/ f45 f16 1"/>
                <a:gd name="f59" fmla="*/ f47 f15 1"/>
                <a:gd name="f60" fmla="*/ f48 f16 1"/>
                <a:gd name="f61" fmla="*/ f49 f15 1"/>
                <a:gd name="f62" fmla="*/ f50 f16 1"/>
                <a:gd name="f63" fmla="*/ f51 f15 1"/>
                <a:gd name="f64" fmla="*/ f52 f15 1"/>
                <a:gd name="f65" fmla="*/ f53 f16 1"/>
                <a:gd name="f66" fmla="*/ f54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4">
                  <a:pos x="f59" y="f60"/>
                </a:cxn>
                <a:cxn ang="f34">
                  <a:pos x="f61" y="f62"/>
                </a:cxn>
                <a:cxn ang="f34">
                  <a:pos x="f63" y="f62"/>
                </a:cxn>
                <a:cxn ang="f34">
                  <a:pos x="f64" y="f60"/>
                </a:cxn>
                <a:cxn ang="f34">
                  <a:pos x="f64" y="f65"/>
                </a:cxn>
                <a:cxn ang="f34">
                  <a:pos x="f63" y="f66"/>
                </a:cxn>
                <a:cxn ang="f34">
                  <a:pos x="f61" y="f66"/>
                </a:cxn>
                <a:cxn ang="f34">
                  <a:pos x="f59" y="f65"/>
                </a:cxn>
                <a:cxn ang="f34">
                  <a:pos x="f59" y="f60"/>
                </a:cxn>
              </a:cxnLst>
              <a:rect l="f55" t="f58" r="f56" b="f57"/>
              <a:pathLst>
                <a:path w="6347460" h="1462087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gradFill>
              <a:gsLst>
                <a:gs pos="0">
                  <a:srgbClr val="FFBDBE"/>
                </a:gs>
                <a:gs pos="100000">
                  <a:srgbClr val="FFB7B7"/>
                </a:gs>
              </a:gsLst>
              <a:path path="circle">
                <a:fillToRect l="5000" t="100000" r="95000"/>
              </a:path>
            </a:gradFill>
            <a:ln cap="flat">
              <a:noFill/>
              <a:prstDash val="solid"/>
            </a:ln>
            <a:effectLst>
              <a:outerShdw dist="24999" dir="5400000" algn="tl">
                <a:srgbClr val="000000">
                  <a:alpha val="40000"/>
                </a:srgbClr>
              </a:outerShdw>
            </a:effectLst>
          </p:spPr>
          <p:txBody>
            <a:bodyPr vert="horz" wrap="square" lIns="176177" tIns="176177" rIns="1686601" bIns="176177" anchor="ctr" anchorCtr="0" compatLnSpc="1">
              <a:noAutofit/>
            </a:bodyPr>
            <a:lstStyle/>
            <a:p>
              <a:pPr marL="0" marR="0" lvl="0" indent="0" algn="l" defTabSz="1555751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5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3200" b="0" i="0" u="none" strike="noStrike" kern="1200" cap="none" spc="0" baseline="0" dirty="0">
                  <a:solidFill>
                    <a:srgbClr val="000000"/>
                  </a:solidFill>
                  <a:uFillTx/>
                  <a:latin typeface="Century Schoolbook"/>
                </a:rPr>
                <a:t>Montant par élève 60€/</a:t>
              </a:r>
              <a:r>
                <a:rPr lang="fr-FR" sz="3200" b="0" i="0" u="none" strike="noStrike" kern="1200" cap="none" spc="0" baseline="0" dirty="0" smtClean="0">
                  <a:solidFill>
                    <a:srgbClr val="000000"/>
                  </a:solidFill>
                  <a:uFillTx/>
                  <a:latin typeface="Century Schoolbook"/>
                </a:rPr>
                <a:t>élève*</a:t>
              </a:r>
              <a:endParaRPr lang="fr-FR" sz="3200" b="0" i="0" u="none" strike="noStrike" kern="1200" cap="none" spc="0" baseline="0" dirty="0">
                <a:solidFill>
                  <a:srgbClr val="000000"/>
                </a:solidFill>
                <a:uFillTx/>
                <a:latin typeface="Century Schoolbook"/>
              </a:endParaRPr>
            </a:p>
          </p:txBody>
        </p:sp>
        <p:sp>
          <p:nvSpPr>
            <p:cNvPr id="6" name="Freeform: Shape 5"/>
            <p:cNvSpPr/>
            <p:nvPr/>
          </p:nvSpPr>
          <p:spPr>
            <a:xfrm>
              <a:off x="1577340" y="5011734"/>
              <a:ext cx="6347463" cy="1462089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347460"/>
                <a:gd name="f7" fmla="val 1462087"/>
                <a:gd name="f8" fmla="val 146209"/>
                <a:gd name="f9" fmla="val 65460"/>
                <a:gd name="f10" fmla="val 6201251"/>
                <a:gd name="f11" fmla="val 6282000"/>
                <a:gd name="f12" fmla="val 1315878"/>
                <a:gd name="f13" fmla="val 1396627"/>
                <a:gd name="f14" fmla="+- 0 0 -90"/>
                <a:gd name="f15" fmla="*/ f3 1 6347460"/>
                <a:gd name="f16" fmla="*/ f4 1 1462087"/>
                <a:gd name="f17" fmla="val f5"/>
                <a:gd name="f18" fmla="val f6"/>
                <a:gd name="f19" fmla="val f7"/>
                <a:gd name="f20" fmla="*/ f14 f0 1"/>
                <a:gd name="f21" fmla="+- f19 0 f17"/>
                <a:gd name="f22" fmla="+- f18 0 f17"/>
                <a:gd name="f23" fmla="*/ f20 1 f2"/>
                <a:gd name="f24" fmla="*/ f22 1 6347460"/>
                <a:gd name="f25" fmla="*/ f21 1 1462087"/>
                <a:gd name="f26" fmla="*/ 0 f22 1"/>
                <a:gd name="f27" fmla="*/ 146209 f21 1"/>
                <a:gd name="f28" fmla="*/ 146209 f22 1"/>
                <a:gd name="f29" fmla="*/ 0 f21 1"/>
                <a:gd name="f30" fmla="*/ 6201251 f22 1"/>
                <a:gd name="f31" fmla="*/ 6347460 f22 1"/>
                <a:gd name="f32" fmla="*/ 1315878 f21 1"/>
                <a:gd name="f33" fmla="*/ 1462087 f21 1"/>
                <a:gd name="f34" fmla="+- f23 0 f1"/>
                <a:gd name="f35" fmla="*/ f26 1 6347460"/>
                <a:gd name="f36" fmla="*/ f27 1 1462087"/>
                <a:gd name="f37" fmla="*/ f28 1 6347460"/>
                <a:gd name="f38" fmla="*/ f29 1 1462087"/>
                <a:gd name="f39" fmla="*/ f30 1 6347460"/>
                <a:gd name="f40" fmla="*/ f31 1 6347460"/>
                <a:gd name="f41" fmla="*/ f32 1 1462087"/>
                <a:gd name="f42" fmla="*/ f33 1 1462087"/>
                <a:gd name="f43" fmla="*/ f17 1 f24"/>
                <a:gd name="f44" fmla="*/ f18 1 f24"/>
                <a:gd name="f45" fmla="*/ f17 1 f25"/>
                <a:gd name="f46" fmla="*/ f19 1 f25"/>
                <a:gd name="f47" fmla="*/ f35 1 f24"/>
                <a:gd name="f48" fmla="*/ f36 1 f25"/>
                <a:gd name="f49" fmla="*/ f37 1 f24"/>
                <a:gd name="f50" fmla="*/ f38 1 f25"/>
                <a:gd name="f51" fmla="*/ f39 1 f24"/>
                <a:gd name="f52" fmla="*/ f40 1 f24"/>
                <a:gd name="f53" fmla="*/ f41 1 f25"/>
                <a:gd name="f54" fmla="*/ f42 1 f25"/>
                <a:gd name="f55" fmla="*/ f43 f15 1"/>
                <a:gd name="f56" fmla="*/ f44 f15 1"/>
                <a:gd name="f57" fmla="*/ f46 f16 1"/>
                <a:gd name="f58" fmla="*/ f45 f16 1"/>
                <a:gd name="f59" fmla="*/ f47 f15 1"/>
                <a:gd name="f60" fmla="*/ f48 f16 1"/>
                <a:gd name="f61" fmla="*/ f49 f15 1"/>
                <a:gd name="f62" fmla="*/ f50 f16 1"/>
                <a:gd name="f63" fmla="*/ f51 f15 1"/>
                <a:gd name="f64" fmla="*/ f52 f15 1"/>
                <a:gd name="f65" fmla="*/ f53 f16 1"/>
                <a:gd name="f66" fmla="*/ f54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4">
                  <a:pos x="f59" y="f60"/>
                </a:cxn>
                <a:cxn ang="f34">
                  <a:pos x="f61" y="f62"/>
                </a:cxn>
                <a:cxn ang="f34">
                  <a:pos x="f63" y="f62"/>
                </a:cxn>
                <a:cxn ang="f34">
                  <a:pos x="f64" y="f60"/>
                </a:cxn>
                <a:cxn ang="f34">
                  <a:pos x="f64" y="f65"/>
                </a:cxn>
                <a:cxn ang="f34">
                  <a:pos x="f63" y="f66"/>
                </a:cxn>
                <a:cxn ang="f34">
                  <a:pos x="f61" y="f66"/>
                </a:cxn>
                <a:cxn ang="f34">
                  <a:pos x="f59" y="f65"/>
                </a:cxn>
                <a:cxn ang="f34">
                  <a:pos x="f59" y="f60"/>
                </a:cxn>
              </a:cxnLst>
              <a:rect l="f55" t="f58" r="f56" b="f57"/>
              <a:pathLst>
                <a:path w="6347460" h="1462087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gradFill>
              <a:gsLst>
                <a:gs pos="0">
                  <a:srgbClr val="FFBDBE"/>
                </a:gs>
                <a:gs pos="100000">
                  <a:srgbClr val="FFB7B7"/>
                </a:gs>
              </a:gsLst>
              <a:path path="circle">
                <a:fillToRect l="5000" t="100000" r="95000"/>
              </a:path>
            </a:gradFill>
            <a:ln cap="flat">
              <a:noFill/>
              <a:prstDash val="solid"/>
            </a:ln>
            <a:effectLst>
              <a:outerShdw dist="24999" dir="5400000" algn="tl">
                <a:srgbClr val="000000">
                  <a:alpha val="40000"/>
                </a:srgbClr>
              </a:outerShdw>
            </a:effectLst>
          </p:spPr>
          <p:txBody>
            <a:bodyPr vert="horz" wrap="square" lIns="176177" tIns="176177" rIns="1686601" bIns="176177" anchor="ctr" anchorCtr="0" compatLnSpc="1">
              <a:noAutofit/>
            </a:bodyPr>
            <a:lstStyle/>
            <a:p>
              <a:pPr marL="0" marR="0" lvl="0" indent="0" algn="l" defTabSz="1555751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5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3200" b="0" i="0" u="none" strike="noStrike" kern="1200" cap="none" spc="0" baseline="0">
                  <a:solidFill>
                    <a:srgbClr val="000000"/>
                  </a:solidFill>
                  <a:uFillTx/>
                  <a:latin typeface="Century Schoolbook"/>
                </a:rPr>
                <a:t>Montant surface bâtie 2,50€/m²</a:t>
              </a:r>
            </a:p>
          </p:txBody>
        </p:sp>
        <p:sp>
          <p:nvSpPr>
            <p:cNvPr id="7" name="Freeform: Shape 6"/>
            <p:cNvSpPr/>
            <p:nvPr/>
          </p:nvSpPr>
          <p:spPr>
            <a:xfrm>
              <a:off x="5854299" y="2708946"/>
              <a:ext cx="950354" cy="95035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950356"/>
                <a:gd name="f7" fmla="val 125970"/>
                <a:gd name="f8" fmla="val 363416"/>
                <a:gd name="f9" fmla="val 586940"/>
                <a:gd name="f10" fmla="val 824386"/>
                <a:gd name="f11" fmla="+- 0 0 -90"/>
                <a:gd name="f12" fmla="*/ f3 1 950356"/>
                <a:gd name="f13" fmla="*/ f4 1 950356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950356"/>
                <a:gd name="f20" fmla="*/ 125970 f17 1"/>
                <a:gd name="f21" fmla="*/ 363416 f17 1"/>
                <a:gd name="f22" fmla="*/ 586940 f17 1"/>
                <a:gd name="f23" fmla="*/ 824386 f17 1"/>
                <a:gd name="f24" fmla="+- f18 0 f1"/>
                <a:gd name="f25" fmla="*/ f20 1 950356"/>
                <a:gd name="f26" fmla="*/ f21 1 950356"/>
                <a:gd name="f27" fmla="*/ f22 1 950356"/>
                <a:gd name="f28" fmla="*/ f23 1 950356"/>
                <a:gd name="f29" fmla="*/ f14 1 f19"/>
                <a:gd name="f30" fmla="*/ f15 1 f19"/>
                <a:gd name="f31" fmla="*/ f25 1 f19"/>
                <a:gd name="f32" fmla="*/ f26 1 f19"/>
                <a:gd name="f33" fmla="*/ f27 1 f19"/>
                <a:gd name="f34" fmla="*/ f28 1 f19"/>
                <a:gd name="f35" fmla="*/ f29 f12 1"/>
                <a:gd name="f36" fmla="*/ f30 f12 1"/>
                <a:gd name="f37" fmla="*/ f30 f13 1"/>
                <a:gd name="f38" fmla="*/ f29 f13 1"/>
                <a:gd name="f39" fmla="*/ f31 f12 1"/>
                <a:gd name="f40" fmla="*/ f32 f13 1"/>
                <a:gd name="f41" fmla="*/ f32 f12 1"/>
                <a:gd name="f42" fmla="*/ f31 f13 1"/>
                <a:gd name="f43" fmla="*/ f33 f12 1"/>
                <a:gd name="f44" fmla="*/ f34 f12 1"/>
                <a:gd name="f45" fmla="*/ f33 f13 1"/>
                <a:gd name="f46" fmla="*/ f34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39" y="f40"/>
                </a:cxn>
                <a:cxn ang="f24">
                  <a:pos x="f41" y="f40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0"/>
                </a:cxn>
                <a:cxn ang="f24">
                  <a:pos x="f44" y="f40"/>
                </a:cxn>
                <a:cxn ang="f24">
                  <a:pos x="f44" y="f45"/>
                </a:cxn>
                <a:cxn ang="f24">
                  <a:pos x="f43" y="f45"/>
                </a:cxn>
                <a:cxn ang="f24">
                  <a:pos x="f43" y="f46"/>
                </a:cxn>
                <a:cxn ang="f24">
                  <a:pos x="f41" y="f46"/>
                </a:cxn>
                <a:cxn ang="f24">
                  <a:pos x="f41" y="f45"/>
                </a:cxn>
                <a:cxn ang="f24">
                  <a:pos x="f39" y="f45"/>
                </a:cxn>
                <a:cxn ang="f24">
                  <a:pos x="f39" y="f40"/>
                </a:cxn>
              </a:cxnLst>
              <a:rect l="f35" t="f38" r="f36" b="f37"/>
              <a:pathLst>
                <a:path w="950356" h="950356">
                  <a:moveTo>
                    <a:pt x="f7" y="f8"/>
                  </a:moveTo>
                  <a:lnTo>
                    <a:pt x="f8" y="f8"/>
                  </a:lnTo>
                  <a:lnTo>
                    <a:pt x="f8" y="f7"/>
                  </a:lnTo>
                  <a:lnTo>
                    <a:pt x="f9" y="f7"/>
                  </a:lnTo>
                  <a:lnTo>
                    <a:pt x="f9" y="f8"/>
                  </a:lnTo>
                  <a:lnTo>
                    <a:pt x="f10" y="f8"/>
                  </a:lnTo>
                  <a:lnTo>
                    <a:pt x="f10" y="f9"/>
                  </a:lnTo>
                  <a:lnTo>
                    <a:pt x="f9" y="f9"/>
                  </a:lnTo>
                  <a:lnTo>
                    <a:pt x="f9" y="f10"/>
                  </a:lnTo>
                  <a:lnTo>
                    <a:pt x="f8" y="f10"/>
                  </a:lnTo>
                  <a:lnTo>
                    <a:pt x="f8" y="f9"/>
                  </a:lnTo>
                  <a:lnTo>
                    <a:pt x="f7" y="f9"/>
                  </a:lnTo>
                  <a:lnTo>
                    <a:pt x="f7" y="f8"/>
                  </a:lnTo>
                  <a:close/>
                </a:path>
              </a:pathLst>
            </a:custGeom>
            <a:solidFill>
              <a:srgbClr val="7F7F7F">
                <a:alpha val="90000"/>
              </a:srgbClr>
            </a:solidFill>
            <a:ln w="12701" cap="flat">
              <a:solidFill>
                <a:srgbClr val="D2A7A8">
                  <a:alpha val="90000"/>
                </a:srgbClr>
              </a:solidFill>
              <a:prstDash val="solid"/>
            </a:ln>
          </p:spPr>
          <p:txBody>
            <a:bodyPr vert="horz" wrap="square" lIns="142481" tIns="379924" rIns="142481" bIns="379924" anchor="ctr" anchorCtr="1" compatLnSpc="1">
              <a:noAutofit/>
            </a:bodyPr>
            <a:lstStyle/>
            <a:p>
              <a:pPr marL="0" marR="0" lvl="0" indent="0" algn="ctr" defTabSz="577845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5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200" b="0" i="0" u="none" strike="noStrike" kern="1200" cap="none" spc="0" baseline="0">
                <a:solidFill>
                  <a:srgbClr val="000000"/>
                </a:solidFill>
                <a:uFillTx/>
                <a:latin typeface="Century Schoolbook"/>
              </a:endParaRPr>
            </a:p>
          </p:txBody>
        </p:sp>
        <p:sp>
          <p:nvSpPr>
            <p:cNvPr id="8" name="Freeform: Shape 7"/>
            <p:cNvSpPr/>
            <p:nvPr/>
          </p:nvSpPr>
          <p:spPr>
            <a:xfrm>
              <a:off x="6414369" y="4404966"/>
              <a:ext cx="950354" cy="95035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950356"/>
                <a:gd name="f7" fmla="val 125970"/>
                <a:gd name="f8" fmla="val 363416"/>
                <a:gd name="f9" fmla="val 586940"/>
                <a:gd name="f10" fmla="val 824386"/>
                <a:gd name="f11" fmla="+- 0 0 -90"/>
                <a:gd name="f12" fmla="*/ f3 1 950356"/>
                <a:gd name="f13" fmla="*/ f4 1 950356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950356"/>
                <a:gd name="f20" fmla="*/ 125970 f17 1"/>
                <a:gd name="f21" fmla="*/ 363416 f17 1"/>
                <a:gd name="f22" fmla="*/ 586940 f17 1"/>
                <a:gd name="f23" fmla="*/ 824386 f17 1"/>
                <a:gd name="f24" fmla="+- f18 0 f1"/>
                <a:gd name="f25" fmla="*/ f20 1 950356"/>
                <a:gd name="f26" fmla="*/ f21 1 950356"/>
                <a:gd name="f27" fmla="*/ f22 1 950356"/>
                <a:gd name="f28" fmla="*/ f23 1 950356"/>
                <a:gd name="f29" fmla="*/ f14 1 f19"/>
                <a:gd name="f30" fmla="*/ f15 1 f19"/>
                <a:gd name="f31" fmla="*/ f25 1 f19"/>
                <a:gd name="f32" fmla="*/ f26 1 f19"/>
                <a:gd name="f33" fmla="*/ f27 1 f19"/>
                <a:gd name="f34" fmla="*/ f28 1 f19"/>
                <a:gd name="f35" fmla="*/ f29 f12 1"/>
                <a:gd name="f36" fmla="*/ f30 f12 1"/>
                <a:gd name="f37" fmla="*/ f30 f13 1"/>
                <a:gd name="f38" fmla="*/ f29 f13 1"/>
                <a:gd name="f39" fmla="*/ f31 f12 1"/>
                <a:gd name="f40" fmla="*/ f32 f13 1"/>
                <a:gd name="f41" fmla="*/ f32 f12 1"/>
                <a:gd name="f42" fmla="*/ f31 f13 1"/>
                <a:gd name="f43" fmla="*/ f33 f12 1"/>
                <a:gd name="f44" fmla="*/ f34 f12 1"/>
                <a:gd name="f45" fmla="*/ f33 f13 1"/>
                <a:gd name="f46" fmla="*/ f34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39" y="f40"/>
                </a:cxn>
                <a:cxn ang="f24">
                  <a:pos x="f41" y="f40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3" y="f40"/>
                </a:cxn>
                <a:cxn ang="f24">
                  <a:pos x="f44" y="f40"/>
                </a:cxn>
                <a:cxn ang="f24">
                  <a:pos x="f44" y="f45"/>
                </a:cxn>
                <a:cxn ang="f24">
                  <a:pos x="f43" y="f45"/>
                </a:cxn>
                <a:cxn ang="f24">
                  <a:pos x="f43" y="f46"/>
                </a:cxn>
                <a:cxn ang="f24">
                  <a:pos x="f41" y="f46"/>
                </a:cxn>
                <a:cxn ang="f24">
                  <a:pos x="f41" y="f45"/>
                </a:cxn>
                <a:cxn ang="f24">
                  <a:pos x="f39" y="f45"/>
                </a:cxn>
                <a:cxn ang="f24">
                  <a:pos x="f39" y="f40"/>
                </a:cxn>
              </a:cxnLst>
              <a:rect l="f35" t="f38" r="f36" b="f37"/>
              <a:pathLst>
                <a:path w="950356" h="950356">
                  <a:moveTo>
                    <a:pt x="f7" y="f8"/>
                  </a:moveTo>
                  <a:lnTo>
                    <a:pt x="f8" y="f8"/>
                  </a:lnTo>
                  <a:lnTo>
                    <a:pt x="f8" y="f7"/>
                  </a:lnTo>
                  <a:lnTo>
                    <a:pt x="f9" y="f7"/>
                  </a:lnTo>
                  <a:lnTo>
                    <a:pt x="f9" y="f8"/>
                  </a:lnTo>
                  <a:lnTo>
                    <a:pt x="f10" y="f8"/>
                  </a:lnTo>
                  <a:lnTo>
                    <a:pt x="f10" y="f9"/>
                  </a:lnTo>
                  <a:lnTo>
                    <a:pt x="f9" y="f9"/>
                  </a:lnTo>
                  <a:lnTo>
                    <a:pt x="f9" y="f10"/>
                  </a:lnTo>
                  <a:lnTo>
                    <a:pt x="f8" y="f10"/>
                  </a:lnTo>
                  <a:lnTo>
                    <a:pt x="f8" y="f9"/>
                  </a:lnTo>
                  <a:lnTo>
                    <a:pt x="f7" y="f9"/>
                  </a:lnTo>
                  <a:lnTo>
                    <a:pt x="f7" y="f8"/>
                  </a:lnTo>
                  <a:close/>
                </a:path>
              </a:pathLst>
            </a:custGeom>
            <a:solidFill>
              <a:srgbClr val="7F7F7F">
                <a:alpha val="90000"/>
              </a:srgbClr>
            </a:solidFill>
            <a:ln w="12701" cap="flat">
              <a:solidFill>
                <a:srgbClr val="D2A7A8">
                  <a:alpha val="90000"/>
                </a:srgbClr>
              </a:solidFill>
              <a:prstDash val="solid"/>
            </a:ln>
          </p:spPr>
          <p:txBody>
            <a:bodyPr vert="horz" wrap="square" lIns="142481" tIns="379924" rIns="142481" bIns="379924" anchor="ctr" anchorCtr="1" compatLnSpc="1">
              <a:noAutofit/>
            </a:bodyPr>
            <a:lstStyle/>
            <a:p>
              <a:pPr marL="0" marR="0" lvl="0" indent="0" algn="ctr" defTabSz="577845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5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200" b="0" i="0" u="none" strike="noStrike" kern="1200" cap="none" spc="0" baseline="0">
                <a:solidFill>
                  <a:srgbClr val="000000"/>
                </a:solidFill>
                <a:uFillTx/>
                <a:latin typeface="Century Schoolbook"/>
              </a:endParaRPr>
            </a:p>
          </p:txBody>
        </p:sp>
      </p:grpSp>
      <p:sp>
        <p:nvSpPr>
          <p:cNvPr id="10" name="ZoneTexte 9"/>
          <p:cNvSpPr txBox="1"/>
          <p:nvPr/>
        </p:nvSpPr>
        <p:spPr>
          <a:xfrm>
            <a:off x="342900" y="6139160"/>
            <a:ext cx="7581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*dont </a:t>
            </a:r>
            <a:r>
              <a:rPr lang="fr-FR"/>
              <a:t>équipement des élèves pour l’EPS (préconisation : 9 à 11 € par élève pour l’achat et le renouvellement du matériel en EPS)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7467603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lvl="0"/>
            <a:r>
              <a:rPr lang="fr-FR" dirty="0"/>
              <a:t>Crédits </a:t>
            </a:r>
            <a:r>
              <a:rPr lang="fr-FR" dirty="0" smtClean="0"/>
              <a:t>spécifiques </a:t>
            </a:r>
            <a:r>
              <a:rPr lang="fr-FR" sz="2000" dirty="0" smtClean="0"/>
              <a:t>(fléchés)</a:t>
            </a:r>
            <a:endParaRPr lang="fr-FR" sz="2000" dirty="0"/>
          </a:p>
        </p:txBody>
      </p:sp>
      <p:grpSp>
        <p:nvGrpSpPr>
          <p:cNvPr id="3" name="Espace réservé du contenu 3"/>
          <p:cNvGrpSpPr/>
          <p:nvPr/>
        </p:nvGrpSpPr>
        <p:grpSpPr>
          <a:xfrm>
            <a:off x="457200" y="1601535"/>
            <a:ext cx="7467603" cy="4870953"/>
            <a:chOff x="457200" y="1601535"/>
            <a:chExt cx="7467603" cy="4870953"/>
          </a:xfrm>
        </p:grpSpPr>
        <p:sp>
          <p:nvSpPr>
            <p:cNvPr id="4" name="Freeform: Shape 3"/>
            <p:cNvSpPr/>
            <p:nvPr/>
          </p:nvSpPr>
          <p:spPr>
            <a:xfrm>
              <a:off x="3145536" y="1679478"/>
              <a:ext cx="4779267" cy="62348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23481"/>
                <a:gd name="f7" fmla="val 4779264"/>
                <a:gd name="f8" fmla="val 796566"/>
                <a:gd name="f9" fmla="val 3982698"/>
                <a:gd name="f10" fmla="val 4422626"/>
                <a:gd name="f11" fmla="val 617411"/>
                <a:gd name="f12" fmla="val 4779260"/>
                <a:gd name="f13" fmla="val 609925"/>
                <a:gd name="f14" fmla="val 4"/>
                <a:gd name="f15" fmla="val 356638"/>
                <a:gd name="f16" fmla="+- 0 0 -90"/>
                <a:gd name="f17" fmla="*/ f3 1 623481"/>
                <a:gd name="f18" fmla="*/ f4 1 4779264"/>
                <a:gd name="f19" fmla="val f5"/>
                <a:gd name="f20" fmla="val f6"/>
                <a:gd name="f21" fmla="val f7"/>
                <a:gd name="f22" fmla="*/ f16 f0 1"/>
                <a:gd name="f23" fmla="+- f21 0 f19"/>
                <a:gd name="f24" fmla="+- f20 0 f19"/>
                <a:gd name="f25" fmla="*/ f22 1 f2"/>
                <a:gd name="f26" fmla="*/ f24 1 623481"/>
                <a:gd name="f27" fmla="*/ f23 1 4779264"/>
                <a:gd name="f28" fmla="*/ 103916 f24 1"/>
                <a:gd name="f29" fmla="*/ 0 f23 1"/>
                <a:gd name="f30" fmla="*/ 519565 f24 1"/>
                <a:gd name="f31" fmla="*/ 623481 f24 1"/>
                <a:gd name="f32" fmla="*/ 103916 f23 1"/>
                <a:gd name="f33" fmla="*/ 4779264 f23 1"/>
                <a:gd name="f34" fmla="*/ 0 f24 1"/>
                <a:gd name="f35" fmla="+- f25 0 f1"/>
                <a:gd name="f36" fmla="*/ f28 1 623481"/>
                <a:gd name="f37" fmla="*/ f29 1 4779264"/>
                <a:gd name="f38" fmla="*/ f30 1 623481"/>
                <a:gd name="f39" fmla="*/ f31 1 623481"/>
                <a:gd name="f40" fmla="*/ f32 1 4779264"/>
                <a:gd name="f41" fmla="*/ f33 1 4779264"/>
                <a:gd name="f42" fmla="*/ f34 1 623481"/>
                <a:gd name="f43" fmla="*/ f19 1 f26"/>
                <a:gd name="f44" fmla="*/ f20 1 f26"/>
                <a:gd name="f45" fmla="*/ f19 1 f27"/>
                <a:gd name="f46" fmla="*/ f21 1 f27"/>
                <a:gd name="f47" fmla="*/ f36 1 f26"/>
                <a:gd name="f48" fmla="*/ f37 1 f27"/>
                <a:gd name="f49" fmla="*/ f38 1 f26"/>
                <a:gd name="f50" fmla="*/ f39 1 f26"/>
                <a:gd name="f51" fmla="*/ f40 1 f27"/>
                <a:gd name="f52" fmla="*/ f41 1 f27"/>
                <a:gd name="f53" fmla="*/ f42 1 f26"/>
                <a:gd name="f54" fmla="*/ f43 f17 1"/>
                <a:gd name="f55" fmla="*/ f44 f17 1"/>
                <a:gd name="f56" fmla="*/ f46 f18 1"/>
                <a:gd name="f57" fmla="*/ f45 f18 1"/>
                <a:gd name="f58" fmla="*/ f47 f17 1"/>
                <a:gd name="f59" fmla="*/ f48 f18 1"/>
                <a:gd name="f60" fmla="*/ f49 f17 1"/>
                <a:gd name="f61" fmla="*/ f50 f17 1"/>
                <a:gd name="f62" fmla="*/ f51 f18 1"/>
                <a:gd name="f63" fmla="*/ f52 f18 1"/>
                <a:gd name="f64" fmla="*/ f53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5">
                  <a:pos x="f58" y="f59"/>
                </a:cxn>
                <a:cxn ang="f35">
                  <a:pos x="f60" y="f59"/>
                </a:cxn>
                <a:cxn ang="f35">
                  <a:pos x="f61" y="f62"/>
                </a:cxn>
                <a:cxn ang="f35">
                  <a:pos x="f61" y="f63"/>
                </a:cxn>
                <a:cxn ang="f35">
                  <a:pos x="f61" y="f63"/>
                </a:cxn>
                <a:cxn ang="f35">
                  <a:pos x="f64" y="f63"/>
                </a:cxn>
                <a:cxn ang="f35">
                  <a:pos x="f64" y="f63"/>
                </a:cxn>
                <a:cxn ang="f35">
                  <a:pos x="f64" y="f62"/>
                </a:cxn>
                <a:cxn ang="f35">
                  <a:pos x="f58" y="f59"/>
                </a:cxn>
              </a:cxnLst>
              <a:rect l="f54" t="f57" r="f55" b="f56"/>
              <a:pathLst>
                <a:path w="623481" h="4779264">
                  <a:moveTo>
                    <a:pt x="f6" y="f8"/>
                  </a:moveTo>
                  <a:lnTo>
                    <a:pt x="f6" y="f9"/>
                  </a:lnTo>
                  <a:cubicBezTo>
                    <a:pt x="f6" y="f10"/>
                    <a:pt x="f11" y="f12"/>
                    <a:pt x="f13" y="f12"/>
                  </a:cubicBezTo>
                  <a:lnTo>
                    <a:pt x="f5" y="f12"/>
                  </a:lnTo>
                  <a:lnTo>
                    <a:pt x="f5" y="f12"/>
                  </a:lnTo>
                  <a:lnTo>
                    <a:pt x="f5" y="f14"/>
                  </a:lnTo>
                  <a:lnTo>
                    <a:pt x="f5" y="f14"/>
                  </a:lnTo>
                  <a:lnTo>
                    <a:pt x="f13" y="f14"/>
                  </a:lnTo>
                  <a:cubicBezTo>
                    <a:pt x="f11" y="f14"/>
                    <a:pt x="f6" y="f15"/>
                    <a:pt x="f6" y="f8"/>
                  </a:cubicBezTo>
                  <a:close/>
                </a:path>
              </a:pathLst>
            </a:custGeom>
            <a:solidFill>
              <a:srgbClr val="D7D7D7">
                <a:alpha val="90000"/>
              </a:srgbClr>
            </a:solidFill>
            <a:ln w="25402" cap="flat">
              <a:solidFill>
                <a:srgbClr val="D7D7D7">
                  <a:alpha val="90000"/>
                </a:srgbClr>
              </a:solidFill>
              <a:prstDash val="solid"/>
            </a:ln>
          </p:spPr>
          <p:txBody>
            <a:bodyPr vert="horz" wrap="square" lIns="247646" tIns="154259" rIns="278087" bIns="154259" anchor="ctr" anchorCtr="0" compatLnSpc="1">
              <a:noAutofit/>
            </a:bodyPr>
            <a:lstStyle/>
            <a:p>
              <a:pPr marL="228600" marR="0" lvl="1" indent="-228600" algn="l" defTabSz="888997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2000" b="0" i="0" u="none" strike="noStrike" kern="1200" cap="none" spc="0" baseline="0">
                  <a:solidFill>
                    <a:srgbClr val="000000"/>
                  </a:solidFill>
                  <a:uFillTx/>
                  <a:latin typeface="Century Schoolbook"/>
                </a:rPr>
                <a:t>2500€</a:t>
              </a:r>
            </a:p>
          </p:txBody>
        </p:sp>
        <p:sp>
          <p:nvSpPr>
            <p:cNvPr id="5" name="Freeform: Shape 4"/>
            <p:cNvSpPr/>
            <p:nvPr/>
          </p:nvSpPr>
          <p:spPr>
            <a:xfrm>
              <a:off x="457200" y="1601535"/>
              <a:ext cx="2688336" cy="77935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688336"/>
                <a:gd name="f7" fmla="val 779351"/>
                <a:gd name="f8" fmla="val 129894"/>
                <a:gd name="f9" fmla="val 58156"/>
                <a:gd name="f10" fmla="val 2558442"/>
                <a:gd name="f11" fmla="val 2630180"/>
                <a:gd name="f12" fmla="val 649457"/>
                <a:gd name="f13" fmla="val 721195"/>
                <a:gd name="f14" fmla="+- 0 0 -90"/>
                <a:gd name="f15" fmla="*/ f3 1 2688336"/>
                <a:gd name="f16" fmla="*/ f4 1 779351"/>
                <a:gd name="f17" fmla="val f5"/>
                <a:gd name="f18" fmla="val f6"/>
                <a:gd name="f19" fmla="val f7"/>
                <a:gd name="f20" fmla="*/ f14 f0 1"/>
                <a:gd name="f21" fmla="+- f19 0 f17"/>
                <a:gd name="f22" fmla="+- f18 0 f17"/>
                <a:gd name="f23" fmla="*/ f20 1 f2"/>
                <a:gd name="f24" fmla="*/ f22 1 2688336"/>
                <a:gd name="f25" fmla="*/ f21 1 779351"/>
                <a:gd name="f26" fmla="*/ 0 f22 1"/>
                <a:gd name="f27" fmla="*/ 129894 f21 1"/>
                <a:gd name="f28" fmla="*/ 129894 f22 1"/>
                <a:gd name="f29" fmla="*/ 0 f21 1"/>
                <a:gd name="f30" fmla="*/ 2558442 f22 1"/>
                <a:gd name="f31" fmla="*/ 2688336 f22 1"/>
                <a:gd name="f32" fmla="*/ 649457 f21 1"/>
                <a:gd name="f33" fmla="*/ 779351 f21 1"/>
                <a:gd name="f34" fmla="+- f23 0 f1"/>
                <a:gd name="f35" fmla="*/ f26 1 2688336"/>
                <a:gd name="f36" fmla="*/ f27 1 779351"/>
                <a:gd name="f37" fmla="*/ f28 1 2688336"/>
                <a:gd name="f38" fmla="*/ f29 1 779351"/>
                <a:gd name="f39" fmla="*/ f30 1 2688336"/>
                <a:gd name="f40" fmla="*/ f31 1 2688336"/>
                <a:gd name="f41" fmla="*/ f32 1 779351"/>
                <a:gd name="f42" fmla="*/ f33 1 779351"/>
                <a:gd name="f43" fmla="*/ f17 1 f24"/>
                <a:gd name="f44" fmla="*/ f18 1 f24"/>
                <a:gd name="f45" fmla="*/ f17 1 f25"/>
                <a:gd name="f46" fmla="*/ f19 1 f25"/>
                <a:gd name="f47" fmla="*/ f35 1 f24"/>
                <a:gd name="f48" fmla="*/ f36 1 f25"/>
                <a:gd name="f49" fmla="*/ f37 1 f24"/>
                <a:gd name="f50" fmla="*/ f38 1 f25"/>
                <a:gd name="f51" fmla="*/ f39 1 f24"/>
                <a:gd name="f52" fmla="*/ f40 1 f24"/>
                <a:gd name="f53" fmla="*/ f41 1 f25"/>
                <a:gd name="f54" fmla="*/ f42 1 f25"/>
                <a:gd name="f55" fmla="*/ f43 f15 1"/>
                <a:gd name="f56" fmla="*/ f44 f15 1"/>
                <a:gd name="f57" fmla="*/ f46 f16 1"/>
                <a:gd name="f58" fmla="*/ f45 f16 1"/>
                <a:gd name="f59" fmla="*/ f47 f15 1"/>
                <a:gd name="f60" fmla="*/ f48 f16 1"/>
                <a:gd name="f61" fmla="*/ f49 f15 1"/>
                <a:gd name="f62" fmla="*/ f50 f16 1"/>
                <a:gd name="f63" fmla="*/ f51 f15 1"/>
                <a:gd name="f64" fmla="*/ f52 f15 1"/>
                <a:gd name="f65" fmla="*/ f53 f16 1"/>
                <a:gd name="f66" fmla="*/ f54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4">
                  <a:pos x="f59" y="f60"/>
                </a:cxn>
                <a:cxn ang="f34">
                  <a:pos x="f61" y="f62"/>
                </a:cxn>
                <a:cxn ang="f34">
                  <a:pos x="f63" y="f62"/>
                </a:cxn>
                <a:cxn ang="f34">
                  <a:pos x="f64" y="f60"/>
                </a:cxn>
                <a:cxn ang="f34">
                  <a:pos x="f64" y="f65"/>
                </a:cxn>
                <a:cxn ang="f34">
                  <a:pos x="f63" y="f66"/>
                </a:cxn>
                <a:cxn ang="f34">
                  <a:pos x="f61" y="f66"/>
                </a:cxn>
                <a:cxn ang="f34">
                  <a:pos x="f59" y="f65"/>
                </a:cxn>
                <a:cxn ang="f34">
                  <a:pos x="f59" y="f60"/>
                </a:cxn>
              </a:cxnLst>
              <a:rect l="f55" t="f58" r="f56" b="f57"/>
              <a:pathLst>
                <a:path w="2688336" h="77935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7A7A7A"/>
            </a:solidFill>
            <a:ln w="25402" cap="flat">
              <a:solidFill>
                <a:srgbClr val="FFFFFF"/>
              </a:solidFill>
              <a:prstDash val="solid"/>
            </a:ln>
          </p:spPr>
          <p:txBody>
            <a:bodyPr vert="horz" wrap="square" lIns="121862" tIns="79955" rIns="121862" bIns="79955" anchor="ctr" anchorCtr="1" compatLnSpc="1">
              <a:noAutofit/>
            </a:bodyPr>
            <a:lstStyle/>
            <a:p>
              <a:pPr marL="0" marR="0" lvl="0" indent="0" algn="ctr" defTabSz="977895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9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2200" b="0" i="0" u="none" strike="noStrike" kern="1200" cap="none" spc="0" baseline="0">
                  <a:solidFill>
                    <a:srgbClr val="FFFFFF"/>
                  </a:solidFill>
                  <a:uFillTx/>
                  <a:latin typeface="Century Schoolbook"/>
                </a:rPr>
                <a:t>SEGPA</a:t>
              </a:r>
            </a:p>
          </p:txBody>
        </p:sp>
        <p:sp>
          <p:nvSpPr>
            <p:cNvPr id="6" name="Freeform: Shape 5"/>
            <p:cNvSpPr/>
            <p:nvPr/>
          </p:nvSpPr>
          <p:spPr>
            <a:xfrm>
              <a:off x="3145536" y="2497793"/>
              <a:ext cx="4779267" cy="62348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23481"/>
                <a:gd name="f7" fmla="val 4779264"/>
                <a:gd name="f8" fmla="val 796566"/>
                <a:gd name="f9" fmla="val 3982698"/>
                <a:gd name="f10" fmla="val 4422626"/>
                <a:gd name="f11" fmla="val 617411"/>
                <a:gd name="f12" fmla="val 4779260"/>
                <a:gd name="f13" fmla="val 609925"/>
                <a:gd name="f14" fmla="val 4"/>
                <a:gd name="f15" fmla="val 356638"/>
                <a:gd name="f16" fmla="+- 0 0 -90"/>
                <a:gd name="f17" fmla="*/ f3 1 623481"/>
                <a:gd name="f18" fmla="*/ f4 1 4779264"/>
                <a:gd name="f19" fmla="val f5"/>
                <a:gd name="f20" fmla="val f6"/>
                <a:gd name="f21" fmla="val f7"/>
                <a:gd name="f22" fmla="*/ f16 f0 1"/>
                <a:gd name="f23" fmla="+- f21 0 f19"/>
                <a:gd name="f24" fmla="+- f20 0 f19"/>
                <a:gd name="f25" fmla="*/ f22 1 f2"/>
                <a:gd name="f26" fmla="*/ f24 1 623481"/>
                <a:gd name="f27" fmla="*/ f23 1 4779264"/>
                <a:gd name="f28" fmla="*/ 103916 f24 1"/>
                <a:gd name="f29" fmla="*/ 0 f23 1"/>
                <a:gd name="f30" fmla="*/ 519565 f24 1"/>
                <a:gd name="f31" fmla="*/ 623481 f24 1"/>
                <a:gd name="f32" fmla="*/ 103916 f23 1"/>
                <a:gd name="f33" fmla="*/ 4779264 f23 1"/>
                <a:gd name="f34" fmla="*/ 0 f24 1"/>
                <a:gd name="f35" fmla="+- f25 0 f1"/>
                <a:gd name="f36" fmla="*/ f28 1 623481"/>
                <a:gd name="f37" fmla="*/ f29 1 4779264"/>
                <a:gd name="f38" fmla="*/ f30 1 623481"/>
                <a:gd name="f39" fmla="*/ f31 1 623481"/>
                <a:gd name="f40" fmla="*/ f32 1 4779264"/>
                <a:gd name="f41" fmla="*/ f33 1 4779264"/>
                <a:gd name="f42" fmla="*/ f34 1 623481"/>
                <a:gd name="f43" fmla="*/ f19 1 f26"/>
                <a:gd name="f44" fmla="*/ f20 1 f26"/>
                <a:gd name="f45" fmla="*/ f19 1 f27"/>
                <a:gd name="f46" fmla="*/ f21 1 f27"/>
                <a:gd name="f47" fmla="*/ f36 1 f26"/>
                <a:gd name="f48" fmla="*/ f37 1 f27"/>
                <a:gd name="f49" fmla="*/ f38 1 f26"/>
                <a:gd name="f50" fmla="*/ f39 1 f26"/>
                <a:gd name="f51" fmla="*/ f40 1 f27"/>
                <a:gd name="f52" fmla="*/ f41 1 f27"/>
                <a:gd name="f53" fmla="*/ f42 1 f26"/>
                <a:gd name="f54" fmla="*/ f43 f17 1"/>
                <a:gd name="f55" fmla="*/ f44 f17 1"/>
                <a:gd name="f56" fmla="*/ f46 f18 1"/>
                <a:gd name="f57" fmla="*/ f45 f18 1"/>
                <a:gd name="f58" fmla="*/ f47 f17 1"/>
                <a:gd name="f59" fmla="*/ f48 f18 1"/>
                <a:gd name="f60" fmla="*/ f49 f17 1"/>
                <a:gd name="f61" fmla="*/ f50 f17 1"/>
                <a:gd name="f62" fmla="*/ f51 f18 1"/>
                <a:gd name="f63" fmla="*/ f52 f18 1"/>
                <a:gd name="f64" fmla="*/ f53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5">
                  <a:pos x="f58" y="f59"/>
                </a:cxn>
                <a:cxn ang="f35">
                  <a:pos x="f60" y="f59"/>
                </a:cxn>
                <a:cxn ang="f35">
                  <a:pos x="f61" y="f62"/>
                </a:cxn>
                <a:cxn ang="f35">
                  <a:pos x="f61" y="f63"/>
                </a:cxn>
                <a:cxn ang="f35">
                  <a:pos x="f61" y="f63"/>
                </a:cxn>
                <a:cxn ang="f35">
                  <a:pos x="f64" y="f63"/>
                </a:cxn>
                <a:cxn ang="f35">
                  <a:pos x="f64" y="f63"/>
                </a:cxn>
                <a:cxn ang="f35">
                  <a:pos x="f64" y="f62"/>
                </a:cxn>
                <a:cxn ang="f35">
                  <a:pos x="f58" y="f59"/>
                </a:cxn>
              </a:cxnLst>
              <a:rect l="f54" t="f57" r="f55" b="f56"/>
              <a:pathLst>
                <a:path w="623481" h="4779264">
                  <a:moveTo>
                    <a:pt x="f6" y="f8"/>
                  </a:moveTo>
                  <a:lnTo>
                    <a:pt x="f6" y="f9"/>
                  </a:lnTo>
                  <a:cubicBezTo>
                    <a:pt x="f6" y="f10"/>
                    <a:pt x="f11" y="f12"/>
                    <a:pt x="f13" y="f12"/>
                  </a:cubicBezTo>
                  <a:lnTo>
                    <a:pt x="f5" y="f12"/>
                  </a:lnTo>
                  <a:lnTo>
                    <a:pt x="f5" y="f12"/>
                  </a:lnTo>
                  <a:lnTo>
                    <a:pt x="f5" y="f14"/>
                  </a:lnTo>
                  <a:lnTo>
                    <a:pt x="f5" y="f14"/>
                  </a:lnTo>
                  <a:lnTo>
                    <a:pt x="f13" y="f14"/>
                  </a:lnTo>
                  <a:cubicBezTo>
                    <a:pt x="f11" y="f14"/>
                    <a:pt x="f6" y="f15"/>
                    <a:pt x="f6" y="f8"/>
                  </a:cubicBezTo>
                  <a:close/>
                </a:path>
              </a:pathLst>
            </a:custGeom>
            <a:solidFill>
              <a:srgbClr val="D7D7D7">
                <a:alpha val="90000"/>
              </a:srgbClr>
            </a:solidFill>
            <a:ln w="25402" cap="flat">
              <a:solidFill>
                <a:srgbClr val="D7D7D7">
                  <a:alpha val="90000"/>
                </a:srgbClr>
              </a:solidFill>
              <a:prstDash val="solid"/>
            </a:ln>
          </p:spPr>
          <p:txBody>
            <a:bodyPr vert="horz" wrap="square" lIns="247646" tIns="154259" rIns="278087" bIns="154259" anchor="ctr" anchorCtr="0" compatLnSpc="1">
              <a:noAutofit/>
            </a:bodyPr>
            <a:lstStyle/>
            <a:p>
              <a:pPr marL="228600" marR="0" lvl="1" indent="-228600" algn="l" defTabSz="888997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2000" b="0" i="0" u="none" strike="noStrike" kern="1200" cap="none" spc="0" baseline="0">
                  <a:solidFill>
                    <a:srgbClr val="000000"/>
                  </a:solidFill>
                  <a:uFillTx/>
                  <a:latin typeface="Century Schoolbook"/>
                </a:rPr>
                <a:t>4500€</a:t>
              </a:r>
            </a:p>
          </p:txBody>
        </p:sp>
        <p:sp>
          <p:nvSpPr>
            <p:cNvPr id="7" name="Freeform: Shape 6"/>
            <p:cNvSpPr/>
            <p:nvPr/>
          </p:nvSpPr>
          <p:spPr>
            <a:xfrm>
              <a:off x="457200" y="2419859"/>
              <a:ext cx="2688336" cy="77935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688336"/>
                <a:gd name="f7" fmla="val 779351"/>
                <a:gd name="f8" fmla="val 129894"/>
                <a:gd name="f9" fmla="val 58156"/>
                <a:gd name="f10" fmla="val 2558442"/>
                <a:gd name="f11" fmla="val 2630180"/>
                <a:gd name="f12" fmla="val 649457"/>
                <a:gd name="f13" fmla="val 721195"/>
                <a:gd name="f14" fmla="+- 0 0 -90"/>
                <a:gd name="f15" fmla="*/ f3 1 2688336"/>
                <a:gd name="f16" fmla="*/ f4 1 779351"/>
                <a:gd name="f17" fmla="val f5"/>
                <a:gd name="f18" fmla="val f6"/>
                <a:gd name="f19" fmla="val f7"/>
                <a:gd name="f20" fmla="*/ f14 f0 1"/>
                <a:gd name="f21" fmla="+- f19 0 f17"/>
                <a:gd name="f22" fmla="+- f18 0 f17"/>
                <a:gd name="f23" fmla="*/ f20 1 f2"/>
                <a:gd name="f24" fmla="*/ f22 1 2688336"/>
                <a:gd name="f25" fmla="*/ f21 1 779351"/>
                <a:gd name="f26" fmla="*/ 0 f22 1"/>
                <a:gd name="f27" fmla="*/ 129894 f21 1"/>
                <a:gd name="f28" fmla="*/ 129894 f22 1"/>
                <a:gd name="f29" fmla="*/ 0 f21 1"/>
                <a:gd name="f30" fmla="*/ 2558442 f22 1"/>
                <a:gd name="f31" fmla="*/ 2688336 f22 1"/>
                <a:gd name="f32" fmla="*/ 649457 f21 1"/>
                <a:gd name="f33" fmla="*/ 779351 f21 1"/>
                <a:gd name="f34" fmla="+- f23 0 f1"/>
                <a:gd name="f35" fmla="*/ f26 1 2688336"/>
                <a:gd name="f36" fmla="*/ f27 1 779351"/>
                <a:gd name="f37" fmla="*/ f28 1 2688336"/>
                <a:gd name="f38" fmla="*/ f29 1 779351"/>
                <a:gd name="f39" fmla="*/ f30 1 2688336"/>
                <a:gd name="f40" fmla="*/ f31 1 2688336"/>
                <a:gd name="f41" fmla="*/ f32 1 779351"/>
                <a:gd name="f42" fmla="*/ f33 1 779351"/>
                <a:gd name="f43" fmla="*/ f17 1 f24"/>
                <a:gd name="f44" fmla="*/ f18 1 f24"/>
                <a:gd name="f45" fmla="*/ f17 1 f25"/>
                <a:gd name="f46" fmla="*/ f19 1 f25"/>
                <a:gd name="f47" fmla="*/ f35 1 f24"/>
                <a:gd name="f48" fmla="*/ f36 1 f25"/>
                <a:gd name="f49" fmla="*/ f37 1 f24"/>
                <a:gd name="f50" fmla="*/ f38 1 f25"/>
                <a:gd name="f51" fmla="*/ f39 1 f24"/>
                <a:gd name="f52" fmla="*/ f40 1 f24"/>
                <a:gd name="f53" fmla="*/ f41 1 f25"/>
                <a:gd name="f54" fmla="*/ f42 1 f25"/>
                <a:gd name="f55" fmla="*/ f43 f15 1"/>
                <a:gd name="f56" fmla="*/ f44 f15 1"/>
                <a:gd name="f57" fmla="*/ f46 f16 1"/>
                <a:gd name="f58" fmla="*/ f45 f16 1"/>
                <a:gd name="f59" fmla="*/ f47 f15 1"/>
                <a:gd name="f60" fmla="*/ f48 f16 1"/>
                <a:gd name="f61" fmla="*/ f49 f15 1"/>
                <a:gd name="f62" fmla="*/ f50 f16 1"/>
                <a:gd name="f63" fmla="*/ f51 f15 1"/>
                <a:gd name="f64" fmla="*/ f52 f15 1"/>
                <a:gd name="f65" fmla="*/ f53 f16 1"/>
                <a:gd name="f66" fmla="*/ f54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4">
                  <a:pos x="f59" y="f60"/>
                </a:cxn>
                <a:cxn ang="f34">
                  <a:pos x="f61" y="f62"/>
                </a:cxn>
                <a:cxn ang="f34">
                  <a:pos x="f63" y="f62"/>
                </a:cxn>
                <a:cxn ang="f34">
                  <a:pos x="f64" y="f60"/>
                </a:cxn>
                <a:cxn ang="f34">
                  <a:pos x="f64" y="f65"/>
                </a:cxn>
                <a:cxn ang="f34">
                  <a:pos x="f63" y="f66"/>
                </a:cxn>
                <a:cxn ang="f34">
                  <a:pos x="f61" y="f66"/>
                </a:cxn>
                <a:cxn ang="f34">
                  <a:pos x="f59" y="f65"/>
                </a:cxn>
                <a:cxn ang="f34">
                  <a:pos x="f59" y="f60"/>
                </a:cxn>
              </a:cxnLst>
              <a:rect l="f55" t="f58" r="f56" b="f57"/>
              <a:pathLst>
                <a:path w="2688336" h="77935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7A7A7A"/>
            </a:solidFill>
            <a:ln w="25402" cap="flat">
              <a:solidFill>
                <a:srgbClr val="FFFFFF"/>
              </a:solidFill>
              <a:prstDash val="solid"/>
            </a:ln>
          </p:spPr>
          <p:txBody>
            <a:bodyPr vert="horz" wrap="square" lIns="121862" tIns="79955" rIns="121862" bIns="79955" anchor="ctr" anchorCtr="1" compatLnSpc="1">
              <a:noAutofit/>
            </a:bodyPr>
            <a:lstStyle/>
            <a:p>
              <a:pPr marL="0" marR="0" lvl="0" indent="0" algn="ctr" defTabSz="977895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9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2200" b="0" i="0" u="none" strike="noStrike" kern="1200" cap="none" spc="0" baseline="0">
                  <a:solidFill>
                    <a:srgbClr val="FFFFFF"/>
                  </a:solidFill>
                  <a:uFillTx/>
                  <a:latin typeface="Century Schoolbook"/>
                </a:rPr>
                <a:t>SEGPA horticole</a:t>
              </a:r>
            </a:p>
          </p:txBody>
        </p:sp>
        <p:sp>
          <p:nvSpPr>
            <p:cNvPr id="8" name="Freeform: Shape 7"/>
            <p:cNvSpPr/>
            <p:nvPr/>
          </p:nvSpPr>
          <p:spPr>
            <a:xfrm>
              <a:off x="3145536" y="3316108"/>
              <a:ext cx="4779267" cy="62348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23481"/>
                <a:gd name="f7" fmla="val 4779264"/>
                <a:gd name="f8" fmla="val 796566"/>
                <a:gd name="f9" fmla="val 3982698"/>
                <a:gd name="f10" fmla="val 4422626"/>
                <a:gd name="f11" fmla="val 617411"/>
                <a:gd name="f12" fmla="val 4779260"/>
                <a:gd name="f13" fmla="val 609925"/>
                <a:gd name="f14" fmla="val 4"/>
                <a:gd name="f15" fmla="val 356638"/>
                <a:gd name="f16" fmla="+- 0 0 -90"/>
                <a:gd name="f17" fmla="*/ f3 1 623481"/>
                <a:gd name="f18" fmla="*/ f4 1 4779264"/>
                <a:gd name="f19" fmla="val f5"/>
                <a:gd name="f20" fmla="val f6"/>
                <a:gd name="f21" fmla="val f7"/>
                <a:gd name="f22" fmla="*/ f16 f0 1"/>
                <a:gd name="f23" fmla="+- f21 0 f19"/>
                <a:gd name="f24" fmla="+- f20 0 f19"/>
                <a:gd name="f25" fmla="*/ f22 1 f2"/>
                <a:gd name="f26" fmla="*/ f24 1 623481"/>
                <a:gd name="f27" fmla="*/ f23 1 4779264"/>
                <a:gd name="f28" fmla="*/ 103916 f24 1"/>
                <a:gd name="f29" fmla="*/ 0 f23 1"/>
                <a:gd name="f30" fmla="*/ 519565 f24 1"/>
                <a:gd name="f31" fmla="*/ 623481 f24 1"/>
                <a:gd name="f32" fmla="*/ 103916 f23 1"/>
                <a:gd name="f33" fmla="*/ 4779264 f23 1"/>
                <a:gd name="f34" fmla="*/ 0 f24 1"/>
                <a:gd name="f35" fmla="+- f25 0 f1"/>
                <a:gd name="f36" fmla="*/ f28 1 623481"/>
                <a:gd name="f37" fmla="*/ f29 1 4779264"/>
                <a:gd name="f38" fmla="*/ f30 1 623481"/>
                <a:gd name="f39" fmla="*/ f31 1 623481"/>
                <a:gd name="f40" fmla="*/ f32 1 4779264"/>
                <a:gd name="f41" fmla="*/ f33 1 4779264"/>
                <a:gd name="f42" fmla="*/ f34 1 623481"/>
                <a:gd name="f43" fmla="*/ f19 1 f26"/>
                <a:gd name="f44" fmla="*/ f20 1 f26"/>
                <a:gd name="f45" fmla="*/ f19 1 f27"/>
                <a:gd name="f46" fmla="*/ f21 1 f27"/>
                <a:gd name="f47" fmla="*/ f36 1 f26"/>
                <a:gd name="f48" fmla="*/ f37 1 f27"/>
                <a:gd name="f49" fmla="*/ f38 1 f26"/>
                <a:gd name="f50" fmla="*/ f39 1 f26"/>
                <a:gd name="f51" fmla="*/ f40 1 f27"/>
                <a:gd name="f52" fmla="*/ f41 1 f27"/>
                <a:gd name="f53" fmla="*/ f42 1 f26"/>
                <a:gd name="f54" fmla="*/ f43 f17 1"/>
                <a:gd name="f55" fmla="*/ f44 f17 1"/>
                <a:gd name="f56" fmla="*/ f46 f18 1"/>
                <a:gd name="f57" fmla="*/ f45 f18 1"/>
                <a:gd name="f58" fmla="*/ f47 f17 1"/>
                <a:gd name="f59" fmla="*/ f48 f18 1"/>
                <a:gd name="f60" fmla="*/ f49 f17 1"/>
                <a:gd name="f61" fmla="*/ f50 f17 1"/>
                <a:gd name="f62" fmla="*/ f51 f18 1"/>
                <a:gd name="f63" fmla="*/ f52 f18 1"/>
                <a:gd name="f64" fmla="*/ f53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5">
                  <a:pos x="f58" y="f59"/>
                </a:cxn>
                <a:cxn ang="f35">
                  <a:pos x="f60" y="f59"/>
                </a:cxn>
                <a:cxn ang="f35">
                  <a:pos x="f61" y="f62"/>
                </a:cxn>
                <a:cxn ang="f35">
                  <a:pos x="f61" y="f63"/>
                </a:cxn>
                <a:cxn ang="f35">
                  <a:pos x="f61" y="f63"/>
                </a:cxn>
                <a:cxn ang="f35">
                  <a:pos x="f64" y="f63"/>
                </a:cxn>
                <a:cxn ang="f35">
                  <a:pos x="f64" y="f63"/>
                </a:cxn>
                <a:cxn ang="f35">
                  <a:pos x="f64" y="f62"/>
                </a:cxn>
                <a:cxn ang="f35">
                  <a:pos x="f58" y="f59"/>
                </a:cxn>
              </a:cxnLst>
              <a:rect l="f54" t="f57" r="f55" b="f56"/>
              <a:pathLst>
                <a:path w="623481" h="4779264">
                  <a:moveTo>
                    <a:pt x="f6" y="f8"/>
                  </a:moveTo>
                  <a:lnTo>
                    <a:pt x="f6" y="f9"/>
                  </a:lnTo>
                  <a:cubicBezTo>
                    <a:pt x="f6" y="f10"/>
                    <a:pt x="f11" y="f12"/>
                    <a:pt x="f13" y="f12"/>
                  </a:cubicBezTo>
                  <a:lnTo>
                    <a:pt x="f5" y="f12"/>
                  </a:lnTo>
                  <a:lnTo>
                    <a:pt x="f5" y="f12"/>
                  </a:lnTo>
                  <a:lnTo>
                    <a:pt x="f5" y="f14"/>
                  </a:lnTo>
                  <a:lnTo>
                    <a:pt x="f5" y="f14"/>
                  </a:lnTo>
                  <a:lnTo>
                    <a:pt x="f13" y="f14"/>
                  </a:lnTo>
                  <a:cubicBezTo>
                    <a:pt x="f11" y="f14"/>
                    <a:pt x="f6" y="f15"/>
                    <a:pt x="f6" y="f8"/>
                  </a:cubicBezTo>
                  <a:close/>
                </a:path>
              </a:pathLst>
            </a:custGeom>
            <a:solidFill>
              <a:srgbClr val="D7D7D7">
                <a:alpha val="90000"/>
              </a:srgbClr>
            </a:solidFill>
            <a:ln w="25402" cap="flat">
              <a:solidFill>
                <a:srgbClr val="D7D7D7">
                  <a:alpha val="90000"/>
                </a:srgbClr>
              </a:solidFill>
              <a:prstDash val="solid"/>
            </a:ln>
          </p:spPr>
          <p:txBody>
            <a:bodyPr vert="horz" wrap="square" lIns="247646" tIns="154259" rIns="278087" bIns="154259" anchor="ctr" anchorCtr="0" compatLnSpc="1">
              <a:noAutofit/>
            </a:bodyPr>
            <a:lstStyle/>
            <a:p>
              <a:pPr marL="228600" marR="0" lvl="1" indent="-228600" algn="l" defTabSz="888997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2000" b="0" i="0" u="none" strike="noStrike" kern="1200" cap="none" spc="0" baseline="0">
                  <a:solidFill>
                    <a:srgbClr val="000000"/>
                  </a:solidFill>
                  <a:uFillTx/>
                  <a:latin typeface="Century Schoolbook"/>
                </a:rPr>
                <a:t>Dans les murs : 3500€</a:t>
              </a:r>
            </a:p>
            <a:p>
              <a:pPr marL="228600" marR="0" lvl="1" indent="-228600" algn="l" defTabSz="888997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2000" b="0" i="0" u="none" strike="noStrike" kern="1200" cap="none" spc="0" baseline="0">
                  <a:solidFill>
                    <a:srgbClr val="000000"/>
                  </a:solidFill>
                  <a:uFillTx/>
                  <a:latin typeface="Century Schoolbook"/>
                </a:rPr>
                <a:t>Hors des murs : 4500€</a:t>
              </a:r>
            </a:p>
          </p:txBody>
        </p:sp>
        <p:sp>
          <p:nvSpPr>
            <p:cNvPr id="9" name="Freeform: Shape 8"/>
            <p:cNvSpPr/>
            <p:nvPr/>
          </p:nvSpPr>
          <p:spPr>
            <a:xfrm>
              <a:off x="457200" y="3238173"/>
              <a:ext cx="2688336" cy="77935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688336"/>
                <a:gd name="f7" fmla="val 779351"/>
                <a:gd name="f8" fmla="val 129894"/>
                <a:gd name="f9" fmla="val 58156"/>
                <a:gd name="f10" fmla="val 2558442"/>
                <a:gd name="f11" fmla="val 2630180"/>
                <a:gd name="f12" fmla="val 649457"/>
                <a:gd name="f13" fmla="val 721195"/>
                <a:gd name="f14" fmla="+- 0 0 -90"/>
                <a:gd name="f15" fmla="*/ f3 1 2688336"/>
                <a:gd name="f16" fmla="*/ f4 1 779351"/>
                <a:gd name="f17" fmla="val f5"/>
                <a:gd name="f18" fmla="val f6"/>
                <a:gd name="f19" fmla="val f7"/>
                <a:gd name="f20" fmla="*/ f14 f0 1"/>
                <a:gd name="f21" fmla="+- f19 0 f17"/>
                <a:gd name="f22" fmla="+- f18 0 f17"/>
                <a:gd name="f23" fmla="*/ f20 1 f2"/>
                <a:gd name="f24" fmla="*/ f22 1 2688336"/>
                <a:gd name="f25" fmla="*/ f21 1 779351"/>
                <a:gd name="f26" fmla="*/ 0 f22 1"/>
                <a:gd name="f27" fmla="*/ 129894 f21 1"/>
                <a:gd name="f28" fmla="*/ 129894 f22 1"/>
                <a:gd name="f29" fmla="*/ 0 f21 1"/>
                <a:gd name="f30" fmla="*/ 2558442 f22 1"/>
                <a:gd name="f31" fmla="*/ 2688336 f22 1"/>
                <a:gd name="f32" fmla="*/ 649457 f21 1"/>
                <a:gd name="f33" fmla="*/ 779351 f21 1"/>
                <a:gd name="f34" fmla="+- f23 0 f1"/>
                <a:gd name="f35" fmla="*/ f26 1 2688336"/>
                <a:gd name="f36" fmla="*/ f27 1 779351"/>
                <a:gd name="f37" fmla="*/ f28 1 2688336"/>
                <a:gd name="f38" fmla="*/ f29 1 779351"/>
                <a:gd name="f39" fmla="*/ f30 1 2688336"/>
                <a:gd name="f40" fmla="*/ f31 1 2688336"/>
                <a:gd name="f41" fmla="*/ f32 1 779351"/>
                <a:gd name="f42" fmla="*/ f33 1 779351"/>
                <a:gd name="f43" fmla="*/ f17 1 f24"/>
                <a:gd name="f44" fmla="*/ f18 1 f24"/>
                <a:gd name="f45" fmla="*/ f17 1 f25"/>
                <a:gd name="f46" fmla="*/ f19 1 f25"/>
                <a:gd name="f47" fmla="*/ f35 1 f24"/>
                <a:gd name="f48" fmla="*/ f36 1 f25"/>
                <a:gd name="f49" fmla="*/ f37 1 f24"/>
                <a:gd name="f50" fmla="*/ f38 1 f25"/>
                <a:gd name="f51" fmla="*/ f39 1 f24"/>
                <a:gd name="f52" fmla="*/ f40 1 f24"/>
                <a:gd name="f53" fmla="*/ f41 1 f25"/>
                <a:gd name="f54" fmla="*/ f42 1 f25"/>
                <a:gd name="f55" fmla="*/ f43 f15 1"/>
                <a:gd name="f56" fmla="*/ f44 f15 1"/>
                <a:gd name="f57" fmla="*/ f46 f16 1"/>
                <a:gd name="f58" fmla="*/ f45 f16 1"/>
                <a:gd name="f59" fmla="*/ f47 f15 1"/>
                <a:gd name="f60" fmla="*/ f48 f16 1"/>
                <a:gd name="f61" fmla="*/ f49 f15 1"/>
                <a:gd name="f62" fmla="*/ f50 f16 1"/>
                <a:gd name="f63" fmla="*/ f51 f15 1"/>
                <a:gd name="f64" fmla="*/ f52 f15 1"/>
                <a:gd name="f65" fmla="*/ f53 f16 1"/>
                <a:gd name="f66" fmla="*/ f54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4">
                  <a:pos x="f59" y="f60"/>
                </a:cxn>
                <a:cxn ang="f34">
                  <a:pos x="f61" y="f62"/>
                </a:cxn>
                <a:cxn ang="f34">
                  <a:pos x="f63" y="f62"/>
                </a:cxn>
                <a:cxn ang="f34">
                  <a:pos x="f64" y="f60"/>
                </a:cxn>
                <a:cxn ang="f34">
                  <a:pos x="f64" y="f65"/>
                </a:cxn>
                <a:cxn ang="f34">
                  <a:pos x="f63" y="f66"/>
                </a:cxn>
                <a:cxn ang="f34">
                  <a:pos x="f61" y="f66"/>
                </a:cxn>
                <a:cxn ang="f34">
                  <a:pos x="f59" y="f65"/>
                </a:cxn>
                <a:cxn ang="f34">
                  <a:pos x="f59" y="f60"/>
                </a:cxn>
              </a:cxnLst>
              <a:rect l="f55" t="f58" r="f56" b="f57"/>
              <a:pathLst>
                <a:path w="2688336" h="77935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7A7A7A"/>
            </a:solidFill>
            <a:ln w="25402" cap="flat">
              <a:solidFill>
                <a:srgbClr val="FFFFFF"/>
              </a:solidFill>
              <a:prstDash val="solid"/>
            </a:ln>
          </p:spPr>
          <p:txBody>
            <a:bodyPr vert="horz" wrap="square" lIns="121862" tIns="79955" rIns="121862" bIns="79955" anchor="ctr" anchorCtr="1" compatLnSpc="1">
              <a:noAutofit/>
            </a:bodyPr>
            <a:lstStyle/>
            <a:p>
              <a:pPr marL="0" marR="0" lvl="0" indent="0" algn="ctr" defTabSz="977895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9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2200" b="0" i="0" u="none" strike="noStrike" kern="1200" cap="none" spc="0" baseline="0">
                  <a:solidFill>
                    <a:srgbClr val="FFFFFF"/>
                  </a:solidFill>
                  <a:uFillTx/>
                  <a:latin typeface="Century Schoolbook"/>
                </a:rPr>
                <a:t>Classe relais</a:t>
              </a:r>
            </a:p>
          </p:txBody>
        </p:sp>
        <p:sp>
          <p:nvSpPr>
            <p:cNvPr id="10" name="Freeform: Shape 9"/>
            <p:cNvSpPr/>
            <p:nvPr/>
          </p:nvSpPr>
          <p:spPr>
            <a:xfrm>
              <a:off x="3145536" y="4134432"/>
              <a:ext cx="4779267" cy="62348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23481"/>
                <a:gd name="f7" fmla="val 4779264"/>
                <a:gd name="f8" fmla="val 796566"/>
                <a:gd name="f9" fmla="val 3982698"/>
                <a:gd name="f10" fmla="val 4422626"/>
                <a:gd name="f11" fmla="val 617411"/>
                <a:gd name="f12" fmla="val 4779260"/>
                <a:gd name="f13" fmla="val 609925"/>
                <a:gd name="f14" fmla="val 4"/>
                <a:gd name="f15" fmla="val 356638"/>
                <a:gd name="f16" fmla="+- 0 0 -90"/>
                <a:gd name="f17" fmla="*/ f3 1 623481"/>
                <a:gd name="f18" fmla="*/ f4 1 4779264"/>
                <a:gd name="f19" fmla="val f5"/>
                <a:gd name="f20" fmla="val f6"/>
                <a:gd name="f21" fmla="val f7"/>
                <a:gd name="f22" fmla="*/ f16 f0 1"/>
                <a:gd name="f23" fmla="+- f21 0 f19"/>
                <a:gd name="f24" fmla="+- f20 0 f19"/>
                <a:gd name="f25" fmla="*/ f22 1 f2"/>
                <a:gd name="f26" fmla="*/ f24 1 623481"/>
                <a:gd name="f27" fmla="*/ f23 1 4779264"/>
                <a:gd name="f28" fmla="*/ 103916 f24 1"/>
                <a:gd name="f29" fmla="*/ 0 f23 1"/>
                <a:gd name="f30" fmla="*/ 519565 f24 1"/>
                <a:gd name="f31" fmla="*/ 623481 f24 1"/>
                <a:gd name="f32" fmla="*/ 103916 f23 1"/>
                <a:gd name="f33" fmla="*/ 4779264 f23 1"/>
                <a:gd name="f34" fmla="*/ 0 f24 1"/>
                <a:gd name="f35" fmla="+- f25 0 f1"/>
                <a:gd name="f36" fmla="*/ f28 1 623481"/>
                <a:gd name="f37" fmla="*/ f29 1 4779264"/>
                <a:gd name="f38" fmla="*/ f30 1 623481"/>
                <a:gd name="f39" fmla="*/ f31 1 623481"/>
                <a:gd name="f40" fmla="*/ f32 1 4779264"/>
                <a:gd name="f41" fmla="*/ f33 1 4779264"/>
                <a:gd name="f42" fmla="*/ f34 1 623481"/>
                <a:gd name="f43" fmla="*/ f19 1 f26"/>
                <a:gd name="f44" fmla="*/ f20 1 f26"/>
                <a:gd name="f45" fmla="*/ f19 1 f27"/>
                <a:gd name="f46" fmla="*/ f21 1 f27"/>
                <a:gd name="f47" fmla="*/ f36 1 f26"/>
                <a:gd name="f48" fmla="*/ f37 1 f27"/>
                <a:gd name="f49" fmla="*/ f38 1 f26"/>
                <a:gd name="f50" fmla="*/ f39 1 f26"/>
                <a:gd name="f51" fmla="*/ f40 1 f27"/>
                <a:gd name="f52" fmla="*/ f41 1 f27"/>
                <a:gd name="f53" fmla="*/ f42 1 f26"/>
                <a:gd name="f54" fmla="*/ f43 f17 1"/>
                <a:gd name="f55" fmla="*/ f44 f17 1"/>
                <a:gd name="f56" fmla="*/ f46 f18 1"/>
                <a:gd name="f57" fmla="*/ f45 f18 1"/>
                <a:gd name="f58" fmla="*/ f47 f17 1"/>
                <a:gd name="f59" fmla="*/ f48 f18 1"/>
                <a:gd name="f60" fmla="*/ f49 f17 1"/>
                <a:gd name="f61" fmla="*/ f50 f17 1"/>
                <a:gd name="f62" fmla="*/ f51 f18 1"/>
                <a:gd name="f63" fmla="*/ f52 f18 1"/>
                <a:gd name="f64" fmla="*/ f53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5">
                  <a:pos x="f58" y="f59"/>
                </a:cxn>
                <a:cxn ang="f35">
                  <a:pos x="f60" y="f59"/>
                </a:cxn>
                <a:cxn ang="f35">
                  <a:pos x="f61" y="f62"/>
                </a:cxn>
                <a:cxn ang="f35">
                  <a:pos x="f61" y="f63"/>
                </a:cxn>
                <a:cxn ang="f35">
                  <a:pos x="f61" y="f63"/>
                </a:cxn>
                <a:cxn ang="f35">
                  <a:pos x="f64" y="f63"/>
                </a:cxn>
                <a:cxn ang="f35">
                  <a:pos x="f64" y="f63"/>
                </a:cxn>
                <a:cxn ang="f35">
                  <a:pos x="f64" y="f62"/>
                </a:cxn>
                <a:cxn ang="f35">
                  <a:pos x="f58" y="f59"/>
                </a:cxn>
              </a:cxnLst>
              <a:rect l="f54" t="f57" r="f55" b="f56"/>
              <a:pathLst>
                <a:path w="623481" h="4779264">
                  <a:moveTo>
                    <a:pt x="f6" y="f8"/>
                  </a:moveTo>
                  <a:lnTo>
                    <a:pt x="f6" y="f9"/>
                  </a:lnTo>
                  <a:cubicBezTo>
                    <a:pt x="f6" y="f10"/>
                    <a:pt x="f11" y="f12"/>
                    <a:pt x="f13" y="f12"/>
                  </a:cubicBezTo>
                  <a:lnTo>
                    <a:pt x="f5" y="f12"/>
                  </a:lnTo>
                  <a:lnTo>
                    <a:pt x="f5" y="f12"/>
                  </a:lnTo>
                  <a:lnTo>
                    <a:pt x="f5" y="f14"/>
                  </a:lnTo>
                  <a:lnTo>
                    <a:pt x="f5" y="f14"/>
                  </a:lnTo>
                  <a:lnTo>
                    <a:pt x="f13" y="f14"/>
                  </a:lnTo>
                  <a:cubicBezTo>
                    <a:pt x="f11" y="f14"/>
                    <a:pt x="f6" y="f15"/>
                    <a:pt x="f6" y="f8"/>
                  </a:cubicBezTo>
                  <a:close/>
                </a:path>
              </a:pathLst>
            </a:custGeom>
            <a:solidFill>
              <a:srgbClr val="D7D7D7">
                <a:alpha val="90000"/>
              </a:srgbClr>
            </a:solidFill>
            <a:ln w="25402" cap="flat">
              <a:solidFill>
                <a:srgbClr val="D7D7D7">
                  <a:alpha val="90000"/>
                </a:srgbClr>
              </a:solidFill>
              <a:prstDash val="solid"/>
            </a:ln>
          </p:spPr>
          <p:txBody>
            <a:bodyPr vert="horz" wrap="square" lIns="247646" tIns="154259" rIns="278087" bIns="154259" anchor="ctr" anchorCtr="0" compatLnSpc="1">
              <a:noAutofit/>
            </a:bodyPr>
            <a:lstStyle/>
            <a:p>
              <a:pPr marL="228600" marR="0" lvl="1" indent="-228600" algn="l" defTabSz="888997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2000" b="0" i="0" u="none" strike="noStrike" kern="1200" cap="none" spc="0" baseline="0">
                  <a:solidFill>
                    <a:srgbClr val="000000"/>
                  </a:solidFill>
                  <a:uFillTx/>
                  <a:latin typeface="Century Schoolbook"/>
                </a:rPr>
                <a:t>2500€</a:t>
              </a:r>
            </a:p>
          </p:txBody>
        </p:sp>
        <p:sp>
          <p:nvSpPr>
            <p:cNvPr id="11" name="Freeform: Shape 10"/>
            <p:cNvSpPr/>
            <p:nvPr/>
          </p:nvSpPr>
          <p:spPr>
            <a:xfrm>
              <a:off x="457200" y="4056497"/>
              <a:ext cx="2688336" cy="77935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688336"/>
                <a:gd name="f7" fmla="val 779351"/>
                <a:gd name="f8" fmla="val 129894"/>
                <a:gd name="f9" fmla="val 58156"/>
                <a:gd name="f10" fmla="val 2558442"/>
                <a:gd name="f11" fmla="val 2630180"/>
                <a:gd name="f12" fmla="val 649457"/>
                <a:gd name="f13" fmla="val 721195"/>
                <a:gd name="f14" fmla="+- 0 0 -90"/>
                <a:gd name="f15" fmla="*/ f3 1 2688336"/>
                <a:gd name="f16" fmla="*/ f4 1 779351"/>
                <a:gd name="f17" fmla="val f5"/>
                <a:gd name="f18" fmla="val f6"/>
                <a:gd name="f19" fmla="val f7"/>
                <a:gd name="f20" fmla="*/ f14 f0 1"/>
                <a:gd name="f21" fmla="+- f19 0 f17"/>
                <a:gd name="f22" fmla="+- f18 0 f17"/>
                <a:gd name="f23" fmla="*/ f20 1 f2"/>
                <a:gd name="f24" fmla="*/ f22 1 2688336"/>
                <a:gd name="f25" fmla="*/ f21 1 779351"/>
                <a:gd name="f26" fmla="*/ 0 f22 1"/>
                <a:gd name="f27" fmla="*/ 129894 f21 1"/>
                <a:gd name="f28" fmla="*/ 129894 f22 1"/>
                <a:gd name="f29" fmla="*/ 0 f21 1"/>
                <a:gd name="f30" fmla="*/ 2558442 f22 1"/>
                <a:gd name="f31" fmla="*/ 2688336 f22 1"/>
                <a:gd name="f32" fmla="*/ 649457 f21 1"/>
                <a:gd name="f33" fmla="*/ 779351 f21 1"/>
                <a:gd name="f34" fmla="+- f23 0 f1"/>
                <a:gd name="f35" fmla="*/ f26 1 2688336"/>
                <a:gd name="f36" fmla="*/ f27 1 779351"/>
                <a:gd name="f37" fmla="*/ f28 1 2688336"/>
                <a:gd name="f38" fmla="*/ f29 1 779351"/>
                <a:gd name="f39" fmla="*/ f30 1 2688336"/>
                <a:gd name="f40" fmla="*/ f31 1 2688336"/>
                <a:gd name="f41" fmla="*/ f32 1 779351"/>
                <a:gd name="f42" fmla="*/ f33 1 779351"/>
                <a:gd name="f43" fmla="*/ f17 1 f24"/>
                <a:gd name="f44" fmla="*/ f18 1 f24"/>
                <a:gd name="f45" fmla="*/ f17 1 f25"/>
                <a:gd name="f46" fmla="*/ f19 1 f25"/>
                <a:gd name="f47" fmla="*/ f35 1 f24"/>
                <a:gd name="f48" fmla="*/ f36 1 f25"/>
                <a:gd name="f49" fmla="*/ f37 1 f24"/>
                <a:gd name="f50" fmla="*/ f38 1 f25"/>
                <a:gd name="f51" fmla="*/ f39 1 f24"/>
                <a:gd name="f52" fmla="*/ f40 1 f24"/>
                <a:gd name="f53" fmla="*/ f41 1 f25"/>
                <a:gd name="f54" fmla="*/ f42 1 f25"/>
                <a:gd name="f55" fmla="*/ f43 f15 1"/>
                <a:gd name="f56" fmla="*/ f44 f15 1"/>
                <a:gd name="f57" fmla="*/ f46 f16 1"/>
                <a:gd name="f58" fmla="*/ f45 f16 1"/>
                <a:gd name="f59" fmla="*/ f47 f15 1"/>
                <a:gd name="f60" fmla="*/ f48 f16 1"/>
                <a:gd name="f61" fmla="*/ f49 f15 1"/>
                <a:gd name="f62" fmla="*/ f50 f16 1"/>
                <a:gd name="f63" fmla="*/ f51 f15 1"/>
                <a:gd name="f64" fmla="*/ f52 f15 1"/>
                <a:gd name="f65" fmla="*/ f53 f16 1"/>
                <a:gd name="f66" fmla="*/ f54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4">
                  <a:pos x="f59" y="f60"/>
                </a:cxn>
                <a:cxn ang="f34">
                  <a:pos x="f61" y="f62"/>
                </a:cxn>
                <a:cxn ang="f34">
                  <a:pos x="f63" y="f62"/>
                </a:cxn>
                <a:cxn ang="f34">
                  <a:pos x="f64" y="f60"/>
                </a:cxn>
                <a:cxn ang="f34">
                  <a:pos x="f64" y="f65"/>
                </a:cxn>
                <a:cxn ang="f34">
                  <a:pos x="f63" y="f66"/>
                </a:cxn>
                <a:cxn ang="f34">
                  <a:pos x="f61" y="f66"/>
                </a:cxn>
                <a:cxn ang="f34">
                  <a:pos x="f59" y="f65"/>
                </a:cxn>
                <a:cxn ang="f34">
                  <a:pos x="f59" y="f60"/>
                </a:cxn>
              </a:cxnLst>
              <a:rect l="f55" t="f58" r="f56" b="f57"/>
              <a:pathLst>
                <a:path w="2688336" h="77935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7A7A7A"/>
            </a:solidFill>
            <a:ln w="25402" cap="flat">
              <a:solidFill>
                <a:srgbClr val="FFFFFF"/>
              </a:solidFill>
              <a:prstDash val="solid"/>
            </a:ln>
          </p:spPr>
          <p:txBody>
            <a:bodyPr vert="horz" wrap="square" lIns="121862" tIns="79955" rIns="121862" bIns="79955" anchor="ctr" anchorCtr="1" compatLnSpc="1">
              <a:noAutofit/>
            </a:bodyPr>
            <a:lstStyle/>
            <a:p>
              <a:pPr marL="0" marR="0" lvl="0" indent="0" algn="ctr" defTabSz="977895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9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2200" b="0" i="0" u="none" strike="noStrike" kern="1200" cap="none" spc="0" baseline="0">
                  <a:solidFill>
                    <a:srgbClr val="FFFFFF"/>
                  </a:solidFill>
                  <a:uFillTx/>
                  <a:latin typeface="Century Schoolbook"/>
                </a:rPr>
                <a:t>ULIS</a:t>
              </a:r>
            </a:p>
          </p:txBody>
        </p:sp>
        <p:sp>
          <p:nvSpPr>
            <p:cNvPr id="12" name="Freeform: Shape 11"/>
            <p:cNvSpPr/>
            <p:nvPr/>
          </p:nvSpPr>
          <p:spPr>
            <a:xfrm>
              <a:off x="3145536" y="4952747"/>
              <a:ext cx="4779267" cy="62348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23481"/>
                <a:gd name="f7" fmla="val 4779264"/>
                <a:gd name="f8" fmla="val 796566"/>
                <a:gd name="f9" fmla="val 3982698"/>
                <a:gd name="f10" fmla="val 4422626"/>
                <a:gd name="f11" fmla="val 617411"/>
                <a:gd name="f12" fmla="val 4779260"/>
                <a:gd name="f13" fmla="val 609925"/>
                <a:gd name="f14" fmla="val 4"/>
                <a:gd name="f15" fmla="val 356638"/>
                <a:gd name="f16" fmla="+- 0 0 -90"/>
                <a:gd name="f17" fmla="*/ f3 1 623481"/>
                <a:gd name="f18" fmla="*/ f4 1 4779264"/>
                <a:gd name="f19" fmla="val f5"/>
                <a:gd name="f20" fmla="val f6"/>
                <a:gd name="f21" fmla="val f7"/>
                <a:gd name="f22" fmla="*/ f16 f0 1"/>
                <a:gd name="f23" fmla="+- f21 0 f19"/>
                <a:gd name="f24" fmla="+- f20 0 f19"/>
                <a:gd name="f25" fmla="*/ f22 1 f2"/>
                <a:gd name="f26" fmla="*/ f24 1 623481"/>
                <a:gd name="f27" fmla="*/ f23 1 4779264"/>
                <a:gd name="f28" fmla="*/ 103916 f24 1"/>
                <a:gd name="f29" fmla="*/ 0 f23 1"/>
                <a:gd name="f30" fmla="*/ 519565 f24 1"/>
                <a:gd name="f31" fmla="*/ 623481 f24 1"/>
                <a:gd name="f32" fmla="*/ 103916 f23 1"/>
                <a:gd name="f33" fmla="*/ 4779264 f23 1"/>
                <a:gd name="f34" fmla="*/ 0 f24 1"/>
                <a:gd name="f35" fmla="+- f25 0 f1"/>
                <a:gd name="f36" fmla="*/ f28 1 623481"/>
                <a:gd name="f37" fmla="*/ f29 1 4779264"/>
                <a:gd name="f38" fmla="*/ f30 1 623481"/>
                <a:gd name="f39" fmla="*/ f31 1 623481"/>
                <a:gd name="f40" fmla="*/ f32 1 4779264"/>
                <a:gd name="f41" fmla="*/ f33 1 4779264"/>
                <a:gd name="f42" fmla="*/ f34 1 623481"/>
                <a:gd name="f43" fmla="*/ f19 1 f26"/>
                <a:gd name="f44" fmla="*/ f20 1 f26"/>
                <a:gd name="f45" fmla="*/ f19 1 f27"/>
                <a:gd name="f46" fmla="*/ f21 1 f27"/>
                <a:gd name="f47" fmla="*/ f36 1 f26"/>
                <a:gd name="f48" fmla="*/ f37 1 f27"/>
                <a:gd name="f49" fmla="*/ f38 1 f26"/>
                <a:gd name="f50" fmla="*/ f39 1 f26"/>
                <a:gd name="f51" fmla="*/ f40 1 f27"/>
                <a:gd name="f52" fmla="*/ f41 1 f27"/>
                <a:gd name="f53" fmla="*/ f42 1 f26"/>
                <a:gd name="f54" fmla="*/ f43 f17 1"/>
                <a:gd name="f55" fmla="*/ f44 f17 1"/>
                <a:gd name="f56" fmla="*/ f46 f18 1"/>
                <a:gd name="f57" fmla="*/ f45 f18 1"/>
                <a:gd name="f58" fmla="*/ f47 f17 1"/>
                <a:gd name="f59" fmla="*/ f48 f18 1"/>
                <a:gd name="f60" fmla="*/ f49 f17 1"/>
                <a:gd name="f61" fmla="*/ f50 f17 1"/>
                <a:gd name="f62" fmla="*/ f51 f18 1"/>
                <a:gd name="f63" fmla="*/ f52 f18 1"/>
                <a:gd name="f64" fmla="*/ f53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5">
                  <a:pos x="f58" y="f59"/>
                </a:cxn>
                <a:cxn ang="f35">
                  <a:pos x="f60" y="f59"/>
                </a:cxn>
                <a:cxn ang="f35">
                  <a:pos x="f61" y="f62"/>
                </a:cxn>
                <a:cxn ang="f35">
                  <a:pos x="f61" y="f63"/>
                </a:cxn>
                <a:cxn ang="f35">
                  <a:pos x="f61" y="f63"/>
                </a:cxn>
                <a:cxn ang="f35">
                  <a:pos x="f64" y="f63"/>
                </a:cxn>
                <a:cxn ang="f35">
                  <a:pos x="f64" y="f63"/>
                </a:cxn>
                <a:cxn ang="f35">
                  <a:pos x="f64" y="f62"/>
                </a:cxn>
                <a:cxn ang="f35">
                  <a:pos x="f58" y="f59"/>
                </a:cxn>
              </a:cxnLst>
              <a:rect l="f54" t="f57" r="f55" b="f56"/>
              <a:pathLst>
                <a:path w="623481" h="4779264">
                  <a:moveTo>
                    <a:pt x="f6" y="f8"/>
                  </a:moveTo>
                  <a:lnTo>
                    <a:pt x="f6" y="f9"/>
                  </a:lnTo>
                  <a:cubicBezTo>
                    <a:pt x="f6" y="f10"/>
                    <a:pt x="f11" y="f12"/>
                    <a:pt x="f13" y="f12"/>
                  </a:cubicBezTo>
                  <a:lnTo>
                    <a:pt x="f5" y="f12"/>
                  </a:lnTo>
                  <a:lnTo>
                    <a:pt x="f5" y="f12"/>
                  </a:lnTo>
                  <a:lnTo>
                    <a:pt x="f5" y="f14"/>
                  </a:lnTo>
                  <a:lnTo>
                    <a:pt x="f5" y="f14"/>
                  </a:lnTo>
                  <a:lnTo>
                    <a:pt x="f13" y="f14"/>
                  </a:lnTo>
                  <a:cubicBezTo>
                    <a:pt x="f11" y="f14"/>
                    <a:pt x="f6" y="f15"/>
                    <a:pt x="f6" y="f8"/>
                  </a:cubicBezTo>
                  <a:close/>
                </a:path>
              </a:pathLst>
            </a:custGeom>
            <a:solidFill>
              <a:srgbClr val="D7D7D7">
                <a:alpha val="90000"/>
              </a:srgbClr>
            </a:solidFill>
            <a:ln w="25402" cap="flat">
              <a:solidFill>
                <a:srgbClr val="D7D7D7">
                  <a:alpha val="90000"/>
                </a:srgbClr>
              </a:solidFill>
              <a:prstDash val="solid"/>
            </a:ln>
          </p:spPr>
          <p:txBody>
            <a:bodyPr vert="horz" wrap="square" lIns="247646" tIns="154259" rIns="278087" bIns="154259" anchor="ctr" anchorCtr="0" compatLnSpc="1">
              <a:noAutofit/>
            </a:bodyPr>
            <a:lstStyle/>
            <a:p>
              <a:pPr marL="228600" marR="0" lvl="1" indent="-228600" algn="l" defTabSz="888997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2000" b="0" i="0" u="none" strike="noStrike" kern="1200" cap="none" spc="0" baseline="0">
                  <a:solidFill>
                    <a:srgbClr val="000000"/>
                  </a:solidFill>
                  <a:uFillTx/>
                  <a:latin typeface="Century Schoolbook"/>
                </a:rPr>
                <a:t>Simple : 2500€</a:t>
              </a:r>
            </a:p>
            <a:p>
              <a:pPr marL="228600" marR="0" lvl="1" indent="-228600" algn="l" defTabSz="888997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2000" b="0" i="0" u="none" strike="noStrike" kern="1200" cap="none" spc="0" baseline="0">
                  <a:solidFill>
                    <a:srgbClr val="000000"/>
                  </a:solidFill>
                  <a:uFillTx/>
                  <a:latin typeface="Century Schoolbook"/>
                </a:rPr>
                <a:t>Double : 3500€</a:t>
              </a:r>
            </a:p>
          </p:txBody>
        </p:sp>
        <p:sp>
          <p:nvSpPr>
            <p:cNvPr id="13" name="Freeform: Shape 12"/>
            <p:cNvSpPr/>
            <p:nvPr/>
          </p:nvSpPr>
          <p:spPr>
            <a:xfrm>
              <a:off x="457200" y="4874812"/>
              <a:ext cx="2688336" cy="77935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688336"/>
                <a:gd name="f7" fmla="val 779351"/>
                <a:gd name="f8" fmla="val 129894"/>
                <a:gd name="f9" fmla="val 58156"/>
                <a:gd name="f10" fmla="val 2558442"/>
                <a:gd name="f11" fmla="val 2630180"/>
                <a:gd name="f12" fmla="val 649457"/>
                <a:gd name="f13" fmla="val 721195"/>
                <a:gd name="f14" fmla="+- 0 0 -90"/>
                <a:gd name="f15" fmla="*/ f3 1 2688336"/>
                <a:gd name="f16" fmla="*/ f4 1 779351"/>
                <a:gd name="f17" fmla="val f5"/>
                <a:gd name="f18" fmla="val f6"/>
                <a:gd name="f19" fmla="val f7"/>
                <a:gd name="f20" fmla="*/ f14 f0 1"/>
                <a:gd name="f21" fmla="+- f19 0 f17"/>
                <a:gd name="f22" fmla="+- f18 0 f17"/>
                <a:gd name="f23" fmla="*/ f20 1 f2"/>
                <a:gd name="f24" fmla="*/ f22 1 2688336"/>
                <a:gd name="f25" fmla="*/ f21 1 779351"/>
                <a:gd name="f26" fmla="*/ 0 f22 1"/>
                <a:gd name="f27" fmla="*/ 129894 f21 1"/>
                <a:gd name="f28" fmla="*/ 129894 f22 1"/>
                <a:gd name="f29" fmla="*/ 0 f21 1"/>
                <a:gd name="f30" fmla="*/ 2558442 f22 1"/>
                <a:gd name="f31" fmla="*/ 2688336 f22 1"/>
                <a:gd name="f32" fmla="*/ 649457 f21 1"/>
                <a:gd name="f33" fmla="*/ 779351 f21 1"/>
                <a:gd name="f34" fmla="+- f23 0 f1"/>
                <a:gd name="f35" fmla="*/ f26 1 2688336"/>
                <a:gd name="f36" fmla="*/ f27 1 779351"/>
                <a:gd name="f37" fmla="*/ f28 1 2688336"/>
                <a:gd name="f38" fmla="*/ f29 1 779351"/>
                <a:gd name="f39" fmla="*/ f30 1 2688336"/>
                <a:gd name="f40" fmla="*/ f31 1 2688336"/>
                <a:gd name="f41" fmla="*/ f32 1 779351"/>
                <a:gd name="f42" fmla="*/ f33 1 779351"/>
                <a:gd name="f43" fmla="*/ f17 1 f24"/>
                <a:gd name="f44" fmla="*/ f18 1 f24"/>
                <a:gd name="f45" fmla="*/ f17 1 f25"/>
                <a:gd name="f46" fmla="*/ f19 1 f25"/>
                <a:gd name="f47" fmla="*/ f35 1 f24"/>
                <a:gd name="f48" fmla="*/ f36 1 f25"/>
                <a:gd name="f49" fmla="*/ f37 1 f24"/>
                <a:gd name="f50" fmla="*/ f38 1 f25"/>
                <a:gd name="f51" fmla="*/ f39 1 f24"/>
                <a:gd name="f52" fmla="*/ f40 1 f24"/>
                <a:gd name="f53" fmla="*/ f41 1 f25"/>
                <a:gd name="f54" fmla="*/ f42 1 f25"/>
                <a:gd name="f55" fmla="*/ f43 f15 1"/>
                <a:gd name="f56" fmla="*/ f44 f15 1"/>
                <a:gd name="f57" fmla="*/ f46 f16 1"/>
                <a:gd name="f58" fmla="*/ f45 f16 1"/>
                <a:gd name="f59" fmla="*/ f47 f15 1"/>
                <a:gd name="f60" fmla="*/ f48 f16 1"/>
                <a:gd name="f61" fmla="*/ f49 f15 1"/>
                <a:gd name="f62" fmla="*/ f50 f16 1"/>
                <a:gd name="f63" fmla="*/ f51 f15 1"/>
                <a:gd name="f64" fmla="*/ f52 f15 1"/>
                <a:gd name="f65" fmla="*/ f53 f16 1"/>
                <a:gd name="f66" fmla="*/ f54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4">
                  <a:pos x="f59" y="f60"/>
                </a:cxn>
                <a:cxn ang="f34">
                  <a:pos x="f61" y="f62"/>
                </a:cxn>
                <a:cxn ang="f34">
                  <a:pos x="f63" y="f62"/>
                </a:cxn>
                <a:cxn ang="f34">
                  <a:pos x="f64" y="f60"/>
                </a:cxn>
                <a:cxn ang="f34">
                  <a:pos x="f64" y="f65"/>
                </a:cxn>
                <a:cxn ang="f34">
                  <a:pos x="f63" y="f66"/>
                </a:cxn>
                <a:cxn ang="f34">
                  <a:pos x="f61" y="f66"/>
                </a:cxn>
                <a:cxn ang="f34">
                  <a:pos x="f59" y="f65"/>
                </a:cxn>
                <a:cxn ang="f34">
                  <a:pos x="f59" y="f60"/>
                </a:cxn>
              </a:cxnLst>
              <a:rect l="f55" t="f58" r="f56" b="f57"/>
              <a:pathLst>
                <a:path w="2688336" h="77935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7A7A7A"/>
            </a:solidFill>
            <a:ln w="25402" cap="flat">
              <a:solidFill>
                <a:srgbClr val="FFFFFF"/>
              </a:solidFill>
              <a:prstDash val="solid"/>
            </a:ln>
          </p:spPr>
          <p:txBody>
            <a:bodyPr vert="horz" wrap="square" lIns="121862" tIns="79955" rIns="121862" bIns="79955" anchor="ctr" anchorCtr="1" compatLnSpc="1">
              <a:noAutofit/>
            </a:bodyPr>
            <a:lstStyle/>
            <a:p>
              <a:pPr marL="0" marR="0" lvl="0" indent="0" algn="ctr" defTabSz="977895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9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2200" b="0" i="0" u="none" strike="noStrike" kern="1200" cap="none" spc="0" baseline="0">
                  <a:solidFill>
                    <a:srgbClr val="FFFFFF"/>
                  </a:solidFill>
                  <a:uFillTx/>
                  <a:latin typeface="Century Schoolbook"/>
                </a:rPr>
                <a:t>Section sportive</a:t>
              </a:r>
            </a:p>
          </p:txBody>
        </p:sp>
        <p:sp>
          <p:nvSpPr>
            <p:cNvPr id="14" name="Freeform: Shape 13"/>
            <p:cNvSpPr/>
            <p:nvPr/>
          </p:nvSpPr>
          <p:spPr>
            <a:xfrm>
              <a:off x="3145536" y="5771071"/>
              <a:ext cx="4779267" cy="62348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23481"/>
                <a:gd name="f7" fmla="val 4779264"/>
                <a:gd name="f8" fmla="val 796566"/>
                <a:gd name="f9" fmla="val 3982698"/>
                <a:gd name="f10" fmla="val 4422626"/>
                <a:gd name="f11" fmla="val 617411"/>
                <a:gd name="f12" fmla="val 4779260"/>
                <a:gd name="f13" fmla="val 609925"/>
                <a:gd name="f14" fmla="val 4"/>
                <a:gd name="f15" fmla="val 356638"/>
                <a:gd name="f16" fmla="+- 0 0 -90"/>
                <a:gd name="f17" fmla="*/ f3 1 623481"/>
                <a:gd name="f18" fmla="*/ f4 1 4779264"/>
                <a:gd name="f19" fmla="val f5"/>
                <a:gd name="f20" fmla="val f6"/>
                <a:gd name="f21" fmla="val f7"/>
                <a:gd name="f22" fmla="*/ f16 f0 1"/>
                <a:gd name="f23" fmla="+- f21 0 f19"/>
                <a:gd name="f24" fmla="+- f20 0 f19"/>
                <a:gd name="f25" fmla="*/ f22 1 f2"/>
                <a:gd name="f26" fmla="*/ f24 1 623481"/>
                <a:gd name="f27" fmla="*/ f23 1 4779264"/>
                <a:gd name="f28" fmla="*/ 103916 f24 1"/>
                <a:gd name="f29" fmla="*/ 0 f23 1"/>
                <a:gd name="f30" fmla="*/ 519565 f24 1"/>
                <a:gd name="f31" fmla="*/ 623481 f24 1"/>
                <a:gd name="f32" fmla="*/ 103916 f23 1"/>
                <a:gd name="f33" fmla="*/ 4779264 f23 1"/>
                <a:gd name="f34" fmla="*/ 0 f24 1"/>
                <a:gd name="f35" fmla="+- f25 0 f1"/>
                <a:gd name="f36" fmla="*/ f28 1 623481"/>
                <a:gd name="f37" fmla="*/ f29 1 4779264"/>
                <a:gd name="f38" fmla="*/ f30 1 623481"/>
                <a:gd name="f39" fmla="*/ f31 1 623481"/>
                <a:gd name="f40" fmla="*/ f32 1 4779264"/>
                <a:gd name="f41" fmla="*/ f33 1 4779264"/>
                <a:gd name="f42" fmla="*/ f34 1 623481"/>
                <a:gd name="f43" fmla="*/ f19 1 f26"/>
                <a:gd name="f44" fmla="*/ f20 1 f26"/>
                <a:gd name="f45" fmla="*/ f19 1 f27"/>
                <a:gd name="f46" fmla="*/ f21 1 f27"/>
                <a:gd name="f47" fmla="*/ f36 1 f26"/>
                <a:gd name="f48" fmla="*/ f37 1 f27"/>
                <a:gd name="f49" fmla="*/ f38 1 f26"/>
                <a:gd name="f50" fmla="*/ f39 1 f26"/>
                <a:gd name="f51" fmla="*/ f40 1 f27"/>
                <a:gd name="f52" fmla="*/ f41 1 f27"/>
                <a:gd name="f53" fmla="*/ f42 1 f26"/>
                <a:gd name="f54" fmla="*/ f43 f17 1"/>
                <a:gd name="f55" fmla="*/ f44 f17 1"/>
                <a:gd name="f56" fmla="*/ f46 f18 1"/>
                <a:gd name="f57" fmla="*/ f45 f18 1"/>
                <a:gd name="f58" fmla="*/ f47 f17 1"/>
                <a:gd name="f59" fmla="*/ f48 f18 1"/>
                <a:gd name="f60" fmla="*/ f49 f17 1"/>
                <a:gd name="f61" fmla="*/ f50 f17 1"/>
                <a:gd name="f62" fmla="*/ f51 f18 1"/>
                <a:gd name="f63" fmla="*/ f52 f18 1"/>
                <a:gd name="f64" fmla="*/ f53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5">
                  <a:pos x="f58" y="f59"/>
                </a:cxn>
                <a:cxn ang="f35">
                  <a:pos x="f60" y="f59"/>
                </a:cxn>
                <a:cxn ang="f35">
                  <a:pos x="f61" y="f62"/>
                </a:cxn>
                <a:cxn ang="f35">
                  <a:pos x="f61" y="f63"/>
                </a:cxn>
                <a:cxn ang="f35">
                  <a:pos x="f61" y="f63"/>
                </a:cxn>
                <a:cxn ang="f35">
                  <a:pos x="f64" y="f63"/>
                </a:cxn>
                <a:cxn ang="f35">
                  <a:pos x="f64" y="f63"/>
                </a:cxn>
                <a:cxn ang="f35">
                  <a:pos x="f64" y="f62"/>
                </a:cxn>
                <a:cxn ang="f35">
                  <a:pos x="f58" y="f59"/>
                </a:cxn>
              </a:cxnLst>
              <a:rect l="f54" t="f57" r="f55" b="f56"/>
              <a:pathLst>
                <a:path w="623481" h="4779264">
                  <a:moveTo>
                    <a:pt x="f6" y="f8"/>
                  </a:moveTo>
                  <a:lnTo>
                    <a:pt x="f6" y="f9"/>
                  </a:lnTo>
                  <a:cubicBezTo>
                    <a:pt x="f6" y="f10"/>
                    <a:pt x="f11" y="f12"/>
                    <a:pt x="f13" y="f12"/>
                  </a:cubicBezTo>
                  <a:lnTo>
                    <a:pt x="f5" y="f12"/>
                  </a:lnTo>
                  <a:lnTo>
                    <a:pt x="f5" y="f12"/>
                  </a:lnTo>
                  <a:lnTo>
                    <a:pt x="f5" y="f14"/>
                  </a:lnTo>
                  <a:lnTo>
                    <a:pt x="f5" y="f14"/>
                  </a:lnTo>
                  <a:lnTo>
                    <a:pt x="f13" y="f14"/>
                  </a:lnTo>
                  <a:cubicBezTo>
                    <a:pt x="f11" y="f14"/>
                    <a:pt x="f6" y="f15"/>
                    <a:pt x="f6" y="f8"/>
                  </a:cubicBezTo>
                  <a:close/>
                </a:path>
              </a:pathLst>
            </a:custGeom>
            <a:solidFill>
              <a:srgbClr val="D7D7D7">
                <a:alpha val="90000"/>
              </a:srgbClr>
            </a:solidFill>
            <a:ln w="25402" cap="flat">
              <a:solidFill>
                <a:srgbClr val="D7D7D7">
                  <a:alpha val="90000"/>
                </a:srgbClr>
              </a:solidFill>
              <a:prstDash val="solid"/>
            </a:ln>
          </p:spPr>
          <p:txBody>
            <a:bodyPr vert="horz" wrap="square" lIns="247646" tIns="154259" rIns="278087" bIns="154259" anchor="ctr" anchorCtr="0" compatLnSpc="1">
              <a:noAutofit/>
            </a:bodyPr>
            <a:lstStyle/>
            <a:p>
              <a:pPr marL="228600" marR="0" lvl="1" indent="-228600" algn="l" defTabSz="888997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2000" b="0" i="0" u="none" strike="noStrike" kern="1200" cap="none" spc="0" baseline="0">
                  <a:solidFill>
                    <a:srgbClr val="000000"/>
                  </a:solidFill>
                  <a:uFillTx/>
                  <a:latin typeface="Century Schoolbook"/>
                </a:rPr>
                <a:t>1500€</a:t>
              </a:r>
            </a:p>
          </p:txBody>
        </p:sp>
        <p:sp>
          <p:nvSpPr>
            <p:cNvPr id="15" name="Freeform: Shape 14"/>
            <p:cNvSpPr/>
            <p:nvPr/>
          </p:nvSpPr>
          <p:spPr>
            <a:xfrm>
              <a:off x="457200" y="5693136"/>
              <a:ext cx="2688336" cy="77935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688336"/>
                <a:gd name="f7" fmla="val 779351"/>
                <a:gd name="f8" fmla="val 129894"/>
                <a:gd name="f9" fmla="val 58156"/>
                <a:gd name="f10" fmla="val 2558442"/>
                <a:gd name="f11" fmla="val 2630180"/>
                <a:gd name="f12" fmla="val 649457"/>
                <a:gd name="f13" fmla="val 721195"/>
                <a:gd name="f14" fmla="+- 0 0 -90"/>
                <a:gd name="f15" fmla="*/ f3 1 2688336"/>
                <a:gd name="f16" fmla="*/ f4 1 779351"/>
                <a:gd name="f17" fmla="val f5"/>
                <a:gd name="f18" fmla="val f6"/>
                <a:gd name="f19" fmla="val f7"/>
                <a:gd name="f20" fmla="*/ f14 f0 1"/>
                <a:gd name="f21" fmla="+- f19 0 f17"/>
                <a:gd name="f22" fmla="+- f18 0 f17"/>
                <a:gd name="f23" fmla="*/ f20 1 f2"/>
                <a:gd name="f24" fmla="*/ f22 1 2688336"/>
                <a:gd name="f25" fmla="*/ f21 1 779351"/>
                <a:gd name="f26" fmla="*/ 0 f22 1"/>
                <a:gd name="f27" fmla="*/ 129894 f21 1"/>
                <a:gd name="f28" fmla="*/ 129894 f22 1"/>
                <a:gd name="f29" fmla="*/ 0 f21 1"/>
                <a:gd name="f30" fmla="*/ 2558442 f22 1"/>
                <a:gd name="f31" fmla="*/ 2688336 f22 1"/>
                <a:gd name="f32" fmla="*/ 649457 f21 1"/>
                <a:gd name="f33" fmla="*/ 779351 f21 1"/>
                <a:gd name="f34" fmla="+- f23 0 f1"/>
                <a:gd name="f35" fmla="*/ f26 1 2688336"/>
                <a:gd name="f36" fmla="*/ f27 1 779351"/>
                <a:gd name="f37" fmla="*/ f28 1 2688336"/>
                <a:gd name="f38" fmla="*/ f29 1 779351"/>
                <a:gd name="f39" fmla="*/ f30 1 2688336"/>
                <a:gd name="f40" fmla="*/ f31 1 2688336"/>
                <a:gd name="f41" fmla="*/ f32 1 779351"/>
                <a:gd name="f42" fmla="*/ f33 1 779351"/>
                <a:gd name="f43" fmla="*/ f17 1 f24"/>
                <a:gd name="f44" fmla="*/ f18 1 f24"/>
                <a:gd name="f45" fmla="*/ f17 1 f25"/>
                <a:gd name="f46" fmla="*/ f19 1 f25"/>
                <a:gd name="f47" fmla="*/ f35 1 f24"/>
                <a:gd name="f48" fmla="*/ f36 1 f25"/>
                <a:gd name="f49" fmla="*/ f37 1 f24"/>
                <a:gd name="f50" fmla="*/ f38 1 f25"/>
                <a:gd name="f51" fmla="*/ f39 1 f24"/>
                <a:gd name="f52" fmla="*/ f40 1 f24"/>
                <a:gd name="f53" fmla="*/ f41 1 f25"/>
                <a:gd name="f54" fmla="*/ f42 1 f25"/>
                <a:gd name="f55" fmla="*/ f43 f15 1"/>
                <a:gd name="f56" fmla="*/ f44 f15 1"/>
                <a:gd name="f57" fmla="*/ f46 f16 1"/>
                <a:gd name="f58" fmla="*/ f45 f16 1"/>
                <a:gd name="f59" fmla="*/ f47 f15 1"/>
                <a:gd name="f60" fmla="*/ f48 f16 1"/>
                <a:gd name="f61" fmla="*/ f49 f15 1"/>
                <a:gd name="f62" fmla="*/ f50 f16 1"/>
                <a:gd name="f63" fmla="*/ f51 f15 1"/>
                <a:gd name="f64" fmla="*/ f52 f15 1"/>
                <a:gd name="f65" fmla="*/ f53 f16 1"/>
                <a:gd name="f66" fmla="*/ f54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4">
                  <a:pos x="f59" y="f60"/>
                </a:cxn>
                <a:cxn ang="f34">
                  <a:pos x="f61" y="f62"/>
                </a:cxn>
                <a:cxn ang="f34">
                  <a:pos x="f63" y="f62"/>
                </a:cxn>
                <a:cxn ang="f34">
                  <a:pos x="f64" y="f60"/>
                </a:cxn>
                <a:cxn ang="f34">
                  <a:pos x="f64" y="f65"/>
                </a:cxn>
                <a:cxn ang="f34">
                  <a:pos x="f63" y="f66"/>
                </a:cxn>
                <a:cxn ang="f34">
                  <a:pos x="f61" y="f66"/>
                </a:cxn>
                <a:cxn ang="f34">
                  <a:pos x="f59" y="f65"/>
                </a:cxn>
                <a:cxn ang="f34">
                  <a:pos x="f59" y="f60"/>
                </a:cxn>
              </a:cxnLst>
              <a:rect l="f55" t="f58" r="f56" b="f57"/>
              <a:pathLst>
                <a:path w="2688336" h="77935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7A7A7A"/>
            </a:solidFill>
            <a:ln w="25402" cap="flat">
              <a:solidFill>
                <a:srgbClr val="FFFFFF"/>
              </a:solidFill>
              <a:prstDash val="solid"/>
            </a:ln>
          </p:spPr>
          <p:txBody>
            <a:bodyPr vert="horz" wrap="square" lIns="121862" tIns="79955" rIns="121862" bIns="79955" anchor="ctr" anchorCtr="1" compatLnSpc="1">
              <a:noAutofit/>
            </a:bodyPr>
            <a:lstStyle/>
            <a:p>
              <a:pPr marL="0" marR="0" lvl="0" indent="0" algn="ctr" defTabSz="977895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9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2200" b="0" i="0" u="none" strike="noStrike" kern="1200" cap="none" spc="0" baseline="0">
                  <a:solidFill>
                    <a:srgbClr val="FFFFFF"/>
                  </a:solidFill>
                  <a:uFillTx/>
                  <a:latin typeface="Century Schoolbook"/>
                </a:rPr>
                <a:t>Module d’insertion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75438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lvl="0"/>
            <a:r>
              <a:rPr lang="fr-FR" dirty="0" smtClean="0"/>
              <a:t>Comme en 2015</a:t>
            </a:r>
            <a:endParaRPr lang="fr-FR" dirty="0"/>
          </a:p>
        </p:txBody>
      </p:sp>
      <p:sp>
        <p:nvSpPr>
          <p:cNvPr id="3" name="Espace réservé du contenu 2"/>
          <p:cNvSpPr txBox="1">
            <a:spLocks noGrp="1"/>
          </p:cNvSpPr>
          <p:nvPr>
            <p:ph type="body" idx="1"/>
          </p:nvPr>
        </p:nvSpPr>
        <p:spPr>
          <a:xfrm>
            <a:off x="457200" y="2362196"/>
            <a:ext cx="7864754" cy="944566"/>
          </a:xfrm>
          <a:noFill/>
        </p:spPr>
        <p:txBody>
          <a:bodyPr anchor="t">
            <a:normAutofit/>
          </a:bodyPr>
          <a:lstStyle/>
          <a:p>
            <a:pPr marL="274320" lvl="0" indent="-274320">
              <a:buChar char=""/>
            </a:pPr>
            <a:r>
              <a:rPr lang="fr-FR" sz="2400" b="0">
                <a:solidFill>
                  <a:srgbClr val="000000"/>
                </a:solidFill>
              </a:rPr>
              <a:t>Le CD paye directement les factures d'électricité</a:t>
            </a:r>
          </a:p>
        </p:txBody>
      </p:sp>
      <p:sp>
        <p:nvSpPr>
          <p:cNvPr id="4" name="Espace réservé du contenu 3"/>
          <p:cNvSpPr txBox="1">
            <a:spLocks noGrp="1"/>
          </p:cNvSpPr>
          <p:nvPr>
            <p:ph type="body" idx="3"/>
          </p:nvPr>
        </p:nvSpPr>
        <p:spPr>
          <a:xfrm>
            <a:off x="506769" y="3746141"/>
            <a:ext cx="7591421" cy="2518019"/>
          </a:xfrm>
          <a:noFill/>
        </p:spPr>
        <p:txBody>
          <a:bodyPr anchor="t">
            <a:normAutofit/>
          </a:bodyPr>
          <a:lstStyle/>
          <a:p>
            <a:pPr marL="274320" lvl="0" indent="-274320">
              <a:buChar char=""/>
            </a:pPr>
            <a:r>
              <a:rPr lang="fr-FR" sz="2400" b="0" dirty="0">
                <a:solidFill>
                  <a:srgbClr val="000000"/>
                </a:solidFill>
              </a:rPr>
              <a:t>Seulement 80% du budget est versé en Janvier</a:t>
            </a:r>
          </a:p>
          <a:p>
            <a:pPr marL="274320" lvl="0" indent="-274320">
              <a:buChar char=""/>
            </a:pPr>
            <a:r>
              <a:rPr lang="fr-FR" sz="2400" b="0" dirty="0">
                <a:solidFill>
                  <a:srgbClr val="000000"/>
                </a:solidFill>
              </a:rPr>
              <a:t>20% restant seront versés en septembre si les établissement ont moins de 4 mois de fonds de roulement.</a:t>
            </a:r>
          </a:p>
          <a:p>
            <a:pPr marL="274320" lvl="0" indent="-274320">
              <a:buChar char=""/>
            </a:pPr>
            <a:endParaRPr lang="fr-FR" sz="2400" b="0" dirty="0">
              <a:solidFill>
                <a:srgbClr val="000000"/>
              </a:solidFill>
            </a:endParaRPr>
          </a:p>
        </p:txBody>
      </p:sp>
      <p:sp>
        <p:nvSpPr>
          <p:cNvPr id="5" name="Espace réservé du texte 4"/>
          <p:cNvSpPr txBox="1">
            <a:spLocks noGrp="1"/>
          </p:cNvSpPr>
          <p:nvPr>
            <p:ph sz="half" idx="2"/>
          </p:nvPr>
        </p:nvSpPr>
        <p:spPr>
          <a:xfrm>
            <a:off x="457200" y="1569723"/>
            <a:ext cx="3657600" cy="658368"/>
          </a:xfrm>
          <a:prstGeom prst="rect">
            <a:avLst/>
          </a:prstGeom>
          <a:solidFill>
            <a:srgbClr val="7A7A7A"/>
          </a:solidFill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lvl="0" indent="0">
              <a:buNone/>
            </a:pPr>
            <a:r>
              <a:rPr lang="fr-FR" sz="2000" b="1">
                <a:solidFill>
                  <a:srgbClr val="FFFFFF"/>
                </a:solidFill>
              </a:rPr>
              <a:t>Electricité</a:t>
            </a:r>
          </a:p>
        </p:txBody>
      </p:sp>
      <p:sp>
        <p:nvSpPr>
          <p:cNvPr id="6" name="Espace réservé du texte 5"/>
          <p:cNvSpPr txBox="1">
            <a:spLocks noGrp="1"/>
          </p:cNvSpPr>
          <p:nvPr>
            <p:ph sz="quarter" idx="4"/>
          </p:nvPr>
        </p:nvSpPr>
        <p:spPr>
          <a:xfrm>
            <a:off x="512493" y="2972101"/>
            <a:ext cx="3657600" cy="658368"/>
          </a:xfrm>
          <a:prstGeom prst="rect">
            <a:avLst/>
          </a:prstGeom>
          <a:solidFill>
            <a:srgbClr val="7A7A7A"/>
          </a:solidFill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lvl="0" indent="0">
              <a:buNone/>
            </a:pPr>
            <a:r>
              <a:rPr lang="fr-FR" sz="2000" b="1">
                <a:solidFill>
                  <a:srgbClr val="FFFFFF"/>
                </a:solidFill>
              </a:rPr>
              <a:t>Ecrêtement des fonds de roulement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7467603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lvl="0"/>
            <a:r>
              <a:rPr lang="fr-FR"/>
              <a:t>Choix du Conseil départemental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7467603" cy="487375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fr-FR" dirty="0"/>
              <a:t>Pas de prise en compte des difficultés locales.</a:t>
            </a:r>
          </a:p>
          <a:p>
            <a:pPr lvl="0"/>
            <a:endParaRPr lang="fr-FR" dirty="0"/>
          </a:p>
          <a:p>
            <a:pPr lvl="0"/>
            <a:r>
              <a:rPr lang="fr-FR" dirty="0"/>
              <a:t>Pas de réelle prise en compte de l'évolution des effectifs</a:t>
            </a:r>
          </a:p>
          <a:p>
            <a:pPr lvl="0"/>
            <a:endParaRPr lang="fr-FR" dirty="0"/>
          </a:p>
          <a:p>
            <a:pPr lvl="0"/>
            <a:r>
              <a:rPr lang="fr-FR" dirty="0"/>
              <a:t>Ce qui est récupéré à certains établissement ne sera pas redistribué aux établissements en difficulté financière.</a:t>
            </a:r>
          </a:p>
          <a:p>
            <a:pPr lvl="0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7467603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lvl="0"/>
            <a:r>
              <a:rPr lang="fr-FR" sz="3200">
                <a:effectLst>
                  <a:outerShdw dist="38096" dir="2700000">
                    <a:srgbClr val="C0C0C0"/>
                  </a:outerShdw>
                </a:effectLst>
              </a:rPr>
              <a:t>Le budget : les sections</a:t>
            </a:r>
            <a:r>
              <a:rPr lang="fr-FR" sz="3600">
                <a:effectLst>
                  <a:outerShdw dist="38096" dir="2700000">
                    <a:srgbClr val="C0C0C0"/>
                  </a:outerShdw>
                </a:effectLst>
              </a:rPr>
              <a:t> </a:t>
            </a:r>
            <a:endParaRPr lang="fr-FR"/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7467603" cy="487375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>
              <a:buFont typeface="Wingdings" pitchFamily="2"/>
              <a:buChar char="Ø"/>
            </a:pPr>
            <a:r>
              <a:rPr lang="fr-FR">
                <a:solidFill>
                  <a:srgbClr val="002060"/>
                </a:solidFill>
              </a:rPr>
              <a:t>Un budget principal et un ou plusieurs budgets annexes</a:t>
            </a:r>
          </a:p>
          <a:p>
            <a:pPr lvl="0">
              <a:buFont typeface="Wingdings" pitchFamily="2"/>
              <a:buChar char="Ø"/>
            </a:pPr>
            <a:r>
              <a:rPr lang="fr-FR">
                <a:solidFill>
                  <a:srgbClr val="002060"/>
                </a:solidFill>
              </a:rPr>
              <a:t>Pour le budget principal : </a:t>
            </a:r>
          </a:p>
          <a:p>
            <a:pPr lvl="0">
              <a:buNone/>
            </a:pPr>
            <a:r>
              <a:rPr lang="fr-FR">
                <a:solidFill>
                  <a:srgbClr val="002060"/>
                </a:solidFill>
              </a:rPr>
              <a:t>       Une section de fonctionnement</a:t>
            </a:r>
          </a:p>
          <a:p>
            <a:pPr lvl="0" algn="ctr">
              <a:buNone/>
            </a:pPr>
            <a:r>
              <a:rPr lang="fr-FR">
                <a:solidFill>
                  <a:srgbClr val="002060"/>
                </a:solidFill>
              </a:rPr>
              <a:t>           Avec trois services généraux</a:t>
            </a:r>
          </a:p>
          <a:p>
            <a:pPr lvl="0" algn="ctr">
              <a:buNone/>
            </a:pPr>
            <a:r>
              <a:rPr lang="fr-FR">
                <a:solidFill>
                  <a:srgbClr val="002060"/>
                </a:solidFill>
              </a:rPr>
              <a:t>Des services spéciaux</a:t>
            </a:r>
          </a:p>
          <a:p>
            <a:pPr lvl="0">
              <a:buNone/>
            </a:pPr>
            <a:endParaRPr lang="fr-FR">
              <a:solidFill>
                <a:srgbClr val="002060"/>
              </a:solidFill>
            </a:endParaRPr>
          </a:p>
          <a:p>
            <a:pPr lvl="0">
              <a:buNone/>
            </a:pPr>
            <a:r>
              <a:rPr lang="fr-FR">
                <a:solidFill>
                  <a:srgbClr val="002060"/>
                </a:solidFill>
              </a:rPr>
              <a:t>       Une section des opérations en capital</a:t>
            </a:r>
          </a:p>
          <a:p>
            <a:pPr lvl="0" algn="ctr">
              <a:buNone/>
            </a:pPr>
            <a:r>
              <a:rPr lang="fr-FR">
                <a:solidFill>
                  <a:srgbClr val="002060"/>
                </a:solidFill>
              </a:rPr>
              <a:t>Les opérations d’investissement</a:t>
            </a:r>
          </a:p>
          <a:p>
            <a:pPr lvl="0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7467603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lvl="0"/>
            <a:r>
              <a:rPr lang="fr-FR" sz="3200">
                <a:effectLst>
                  <a:outerShdw dist="38096" dir="2700000">
                    <a:srgbClr val="C0C0C0"/>
                  </a:outerShdw>
                </a:effectLst>
              </a:rPr>
              <a:t>la section de fonctionnement</a:t>
            </a:r>
            <a:endParaRPr lang="fr-FR"/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7467603" cy="487375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>
              <a:lnSpc>
                <a:spcPct val="80000"/>
              </a:lnSpc>
              <a:buFont typeface="Wingdings" pitchFamily="2"/>
              <a:buChar char="ü"/>
            </a:pPr>
            <a:r>
              <a:rPr lang="fr-FR" sz="2000" u="sng">
                <a:solidFill>
                  <a:srgbClr val="002060"/>
                </a:solidFill>
              </a:rPr>
              <a:t>Trois services généraux</a:t>
            </a:r>
            <a:r>
              <a:rPr lang="fr-FR" sz="2000">
                <a:solidFill>
                  <a:srgbClr val="002060"/>
                </a:solidFill>
              </a:rPr>
              <a:t>: </a:t>
            </a:r>
          </a:p>
          <a:p>
            <a:pPr lvl="0">
              <a:lnSpc>
                <a:spcPct val="80000"/>
              </a:lnSpc>
              <a:buNone/>
            </a:pPr>
            <a:endParaRPr lang="fr-FR" sz="2000">
              <a:solidFill>
                <a:srgbClr val="002060"/>
              </a:solidFill>
            </a:endParaRPr>
          </a:p>
          <a:p>
            <a:pPr lvl="1">
              <a:lnSpc>
                <a:spcPct val="80000"/>
              </a:lnSpc>
              <a:buChar char="-"/>
            </a:pPr>
            <a:r>
              <a:rPr lang="fr-FR" sz="2000">
                <a:solidFill>
                  <a:srgbClr val="002060"/>
                </a:solidFill>
              </a:rPr>
              <a:t>Activités Pédagogiques (AP)</a:t>
            </a:r>
          </a:p>
          <a:p>
            <a:pPr lvl="1">
              <a:lnSpc>
                <a:spcPct val="80000"/>
              </a:lnSpc>
              <a:buChar char="-"/>
            </a:pPr>
            <a:r>
              <a:rPr lang="fr-FR" sz="2000">
                <a:solidFill>
                  <a:srgbClr val="002060"/>
                </a:solidFill>
              </a:rPr>
              <a:t>Administration &amp; logistique (ALO)</a:t>
            </a:r>
          </a:p>
          <a:p>
            <a:pPr lvl="1">
              <a:lnSpc>
                <a:spcPct val="80000"/>
              </a:lnSpc>
              <a:buChar char="-"/>
            </a:pPr>
            <a:r>
              <a:rPr lang="fr-FR" sz="2000">
                <a:solidFill>
                  <a:srgbClr val="002060"/>
                </a:solidFill>
              </a:rPr>
              <a:t>Vie de l’élève (VE)</a:t>
            </a:r>
          </a:p>
          <a:p>
            <a:pPr lvl="0">
              <a:lnSpc>
                <a:spcPct val="80000"/>
              </a:lnSpc>
              <a:buNone/>
            </a:pPr>
            <a:endParaRPr lang="fr-FR" sz="2000">
              <a:solidFill>
                <a:srgbClr val="002060"/>
              </a:solidFill>
            </a:endParaRPr>
          </a:p>
          <a:p>
            <a:pPr lvl="0">
              <a:lnSpc>
                <a:spcPct val="80000"/>
              </a:lnSpc>
              <a:buFont typeface="Wingdings" pitchFamily="2"/>
              <a:buChar char="ü"/>
            </a:pPr>
            <a:r>
              <a:rPr lang="fr-FR" sz="2000" u="sng">
                <a:solidFill>
                  <a:srgbClr val="002060"/>
                </a:solidFill>
              </a:rPr>
              <a:t>Des services spéciaux</a:t>
            </a:r>
          </a:p>
          <a:p>
            <a:pPr lvl="0">
              <a:lnSpc>
                <a:spcPct val="80000"/>
              </a:lnSpc>
              <a:buNone/>
            </a:pPr>
            <a:endParaRPr lang="fr-FR" sz="2000">
              <a:solidFill>
                <a:srgbClr val="002060"/>
              </a:solidFill>
            </a:endParaRPr>
          </a:p>
          <a:p>
            <a:pPr lvl="1">
              <a:lnSpc>
                <a:spcPct val="80000"/>
              </a:lnSpc>
              <a:buChar char="-"/>
            </a:pPr>
            <a:r>
              <a:rPr lang="fr-FR" sz="2000">
                <a:solidFill>
                  <a:srgbClr val="002060"/>
                </a:solidFill>
              </a:rPr>
              <a:t>Certains prédéfinis (bourses nationales)</a:t>
            </a:r>
          </a:p>
          <a:p>
            <a:pPr lvl="1">
              <a:lnSpc>
                <a:spcPct val="80000"/>
              </a:lnSpc>
              <a:buChar char="-"/>
            </a:pPr>
            <a:r>
              <a:rPr lang="fr-FR" sz="2000">
                <a:solidFill>
                  <a:srgbClr val="002060"/>
                </a:solidFill>
              </a:rPr>
              <a:t>Certains d’opportunités (restauration et hébergement)</a:t>
            </a:r>
          </a:p>
          <a:p>
            <a:pPr lvl="1">
              <a:lnSpc>
                <a:spcPct val="80000"/>
              </a:lnSpc>
              <a:buChar char="-"/>
            </a:pPr>
            <a:r>
              <a:rPr lang="fr-FR" sz="2000">
                <a:solidFill>
                  <a:srgbClr val="002060"/>
                </a:solidFill>
              </a:rPr>
              <a:t>D’autres libres de création selon les spécificités locales</a:t>
            </a:r>
          </a:p>
          <a:p>
            <a:pPr lvl="0"/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rie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766</TotalTime>
  <Words>634</Words>
  <Application>Microsoft Macintosh PowerPoint</Application>
  <PresentationFormat>Présentation à l'écran (4:3)</PresentationFormat>
  <Paragraphs>145</Paragraphs>
  <Slides>16</Slides>
  <Notes>16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3" baseType="lpstr">
      <vt:lpstr>Calibri</vt:lpstr>
      <vt:lpstr>Century Schoolbook</vt:lpstr>
      <vt:lpstr>Times</vt:lpstr>
      <vt:lpstr>Wingdings</vt:lpstr>
      <vt:lpstr>Wingdings 2</vt:lpstr>
      <vt:lpstr>Arial</vt:lpstr>
      <vt:lpstr>Oriel</vt:lpstr>
      <vt:lpstr>Budget collège</vt:lpstr>
      <vt:lpstr>RCBC  les enjeux de la réforme</vt:lpstr>
      <vt:lpstr>RCBC  les enjeux de la réforme</vt:lpstr>
      <vt:lpstr>Calcul de la dotation (formule générale)</vt:lpstr>
      <vt:lpstr>Crédits spécifiques (fléchés)</vt:lpstr>
      <vt:lpstr>Comme en 2015</vt:lpstr>
      <vt:lpstr>Choix du Conseil départemental</vt:lpstr>
      <vt:lpstr>Le budget : les sections </vt:lpstr>
      <vt:lpstr>la section de fonctionnement</vt:lpstr>
      <vt:lpstr>3 services généraux</vt:lpstr>
      <vt:lpstr>Construction du budget</vt:lpstr>
      <vt:lpstr>code</vt:lpstr>
      <vt:lpstr>Vigilances </vt:lpstr>
      <vt:lpstr>Détail des crédits pédagogiques EPS</vt:lpstr>
      <vt:lpstr>natation </vt:lpstr>
      <vt:lpstr>Présentation PowerPoint</vt:lpstr>
    </vt:vector>
  </TitlesOfParts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 collège</dc:title>
  <dc:creator>Sylvain QUIRION</dc:creator>
  <cp:lastModifiedBy>sylvain quirion</cp:lastModifiedBy>
  <cp:revision>28</cp:revision>
  <dcterms:created xsi:type="dcterms:W3CDTF">2014-11-19T22:05:18Z</dcterms:created>
  <dcterms:modified xsi:type="dcterms:W3CDTF">2016-11-20T18:08:59Z</dcterms:modified>
</cp:coreProperties>
</file>