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7" r:id="rId1"/>
  </p:sldMasterIdLst>
  <p:notesMasterIdLst>
    <p:notesMasterId r:id="rId35"/>
  </p:notesMasterIdLst>
  <p:sldIdLst>
    <p:sldId id="279" r:id="rId2"/>
    <p:sldId id="256" r:id="rId3"/>
    <p:sldId id="287" r:id="rId4"/>
    <p:sldId id="283" r:id="rId5"/>
    <p:sldId id="286" r:id="rId6"/>
    <p:sldId id="285" r:id="rId7"/>
    <p:sldId id="269" r:id="rId8"/>
    <p:sldId id="267" r:id="rId9"/>
    <p:sldId id="288" r:id="rId10"/>
    <p:sldId id="270" r:id="rId11"/>
    <p:sldId id="271" r:id="rId12"/>
    <p:sldId id="272" r:id="rId13"/>
    <p:sldId id="294" r:id="rId14"/>
    <p:sldId id="273" r:id="rId15"/>
    <p:sldId id="274" r:id="rId16"/>
    <p:sldId id="275" r:id="rId17"/>
    <p:sldId id="276" r:id="rId18"/>
    <p:sldId id="280" r:id="rId19"/>
    <p:sldId id="257" r:id="rId20"/>
    <p:sldId id="258" r:id="rId21"/>
    <p:sldId id="281" r:id="rId22"/>
    <p:sldId id="259" r:id="rId23"/>
    <p:sldId id="295" r:id="rId24"/>
    <p:sldId id="277" r:id="rId25"/>
    <p:sldId id="290" r:id="rId26"/>
    <p:sldId id="278" r:id="rId27"/>
    <p:sldId id="260" r:id="rId28"/>
    <p:sldId id="289" r:id="rId29"/>
    <p:sldId id="261" r:id="rId30"/>
    <p:sldId id="262" r:id="rId31"/>
    <p:sldId id="263" r:id="rId32"/>
    <p:sldId id="296" r:id="rId33"/>
    <p:sldId id="264" r:id="rId3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382" autoAdjust="0"/>
  </p:normalViewPr>
  <p:slideViewPr>
    <p:cSldViewPr>
      <p:cViewPr varScale="1">
        <p:scale>
          <a:sx n="68" d="100"/>
          <a:sy n="68" d="100"/>
        </p:scale>
        <p:origin x="576" y="5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57" d="100"/>
          <a:sy n="57" d="100"/>
        </p:scale>
        <p:origin x="2832"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iagrams/_rels/data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image" Target="../media/image16.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6E715D-C5B7-4796-97FC-F29C4AE5BB40}"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n-US"/>
        </a:p>
      </dgm:t>
    </dgm:pt>
    <dgm:pt modelId="{AB7C21CA-C91A-4F72-93EA-DD85B241DD04}">
      <dgm:prSet phldrT="[Texte]" custT="1">
        <dgm:style>
          <a:lnRef idx="0">
            <a:schemeClr val="accent3"/>
          </a:lnRef>
          <a:fillRef idx="3">
            <a:schemeClr val="accent3"/>
          </a:fillRef>
          <a:effectRef idx="3">
            <a:schemeClr val="accent3"/>
          </a:effectRef>
          <a:fontRef idx="minor">
            <a:schemeClr val="lt1"/>
          </a:fontRef>
        </dgm:style>
      </dgm:prSet>
      <dgm:spPr/>
      <dgm:t>
        <a:bodyPr/>
        <a:lstStyle/>
        <a:p>
          <a:pPr>
            <a:lnSpc>
              <a:spcPct val="100000"/>
            </a:lnSpc>
          </a:pPr>
          <a:r>
            <a:rPr lang="en-US" sz="2400" b="1" dirty="0">
              <a:solidFill>
                <a:schemeClr val="bg1"/>
              </a:solidFill>
              <a:latin typeface="Times New Roman" panose="02020603050405020304" pitchFamily="18" charset="0"/>
              <a:cs typeface="Times New Roman" panose="02020603050405020304" pitchFamily="18" charset="0"/>
            </a:rPr>
            <a:t>Le bois e</a:t>
          </a:r>
          <a:r>
            <a:rPr lang="en-CA" sz="2400" b="1" dirty="0" err="1">
              <a:solidFill>
                <a:schemeClr val="bg1"/>
              </a:solidFill>
              <a:latin typeface="Times New Roman" panose="02020603050405020304" pitchFamily="18" charset="0"/>
              <a:cs typeface="Times New Roman" panose="02020603050405020304" pitchFamily="18" charset="0"/>
            </a:rPr>
            <a:t>st</a:t>
          </a:r>
          <a:r>
            <a:rPr lang="en-CA" sz="2400" b="1" dirty="0">
              <a:solidFill>
                <a:schemeClr val="bg1"/>
              </a:solidFill>
              <a:latin typeface="Times New Roman" panose="02020603050405020304" pitchFamily="18" charset="0"/>
              <a:cs typeface="Times New Roman" panose="02020603050405020304" pitchFamily="18" charset="0"/>
            </a:rPr>
            <a:t> un </a:t>
          </a:r>
          <a:r>
            <a:rPr lang="en-CA" sz="2400" b="1" dirty="0" err="1">
              <a:solidFill>
                <a:schemeClr val="bg1"/>
              </a:solidFill>
              <a:latin typeface="Times New Roman" panose="02020603050405020304" pitchFamily="18" charset="0"/>
              <a:cs typeface="Times New Roman" panose="02020603050405020304" pitchFamily="18" charset="0"/>
            </a:rPr>
            <a:t>matériau</a:t>
          </a:r>
          <a:r>
            <a:rPr lang="en-CA" sz="2400" b="1" dirty="0">
              <a:solidFill>
                <a:schemeClr val="bg1"/>
              </a:solidFill>
              <a:latin typeface="Times New Roman" panose="02020603050405020304" pitchFamily="18" charset="0"/>
              <a:cs typeface="Times New Roman" panose="02020603050405020304" pitchFamily="18" charset="0"/>
            </a:rPr>
            <a:t> </a:t>
          </a:r>
          <a:r>
            <a:rPr lang="en-CA" sz="2400" b="1" dirty="0" err="1">
              <a:solidFill>
                <a:schemeClr val="bg1"/>
              </a:solidFill>
              <a:latin typeface="Times New Roman" panose="02020603050405020304" pitchFamily="18" charset="0"/>
              <a:cs typeface="Times New Roman" panose="02020603050405020304" pitchFamily="18" charset="0"/>
            </a:rPr>
            <a:t>provenant</a:t>
          </a:r>
          <a:r>
            <a:rPr lang="en-CA" sz="2400" b="1" dirty="0">
              <a:solidFill>
                <a:schemeClr val="bg1"/>
              </a:solidFill>
              <a:latin typeface="Times New Roman" panose="02020603050405020304" pitchFamily="18" charset="0"/>
              <a:cs typeface="Times New Roman" panose="02020603050405020304" pitchFamily="18" charset="0"/>
            </a:rPr>
            <a:t> de la coupe et de la transformation des </a:t>
          </a:r>
          <a:r>
            <a:rPr lang="en-CA" sz="2400" b="1" dirty="0" err="1">
              <a:solidFill>
                <a:schemeClr val="bg1"/>
              </a:solidFill>
              <a:latin typeface="Times New Roman" panose="02020603050405020304" pitchFamily="18" charset="0"/>
              <a:cs typeface="Times New Roman" panose="02020603050405020304" pitchFamily="18" charset="0"/>
            </a:rPr>
            <a:t>arbres</a:t>
          </a:r>
          <a:r>
            <a:rPr lang="en-CA" sz="2400" b="1" dirty="0">
              <a:solidFill>
                <a:schemeClr val="bg1"/>
              </a:solidFill>
              <a:latin typeface="Times New Roman" panose="02020603050405020304" pitchFamily="18" charset="0"/>
              <a:cs typeface="Times New Roman" panose="02020603050405020304" pitchFamily="18" charset="0"/>
            </a:rPr>
            <a:t> (</a:t>
          </a:r>
          <a:r>
            <a:rPr lang="en-CA" sz="2400" b="1" dirty="0" err="1">
              <a:solidFill>
                <a:schemeClr val="bg1"/>
              </a:solidFill>
              <a:latin typeface="Times New Roman" panose="02020603050405020304" pitchFamily="18" charset="0"/>
              <a:cs typeface="Times New Roman" panose="02020603050405020304" pitchFamily="18" charset="0"/>
            </a:rPr>
            <a:t>matière</a:t>
          </a:r>
          <a:r>
            <a:rPr lang="en-CA" sz="2400" b="1" dirty="0">
              <a:solidFill>
                <a:schemeClr val="bg1"/>
              </a:solidFill>
              <a:latin typeface="Times New Roman" panose="02020603050405020304" pitchFamily="18" charset="0"/>
              <a:cs typeface="Times New Roman" panose="02020603050405020304" pitchFamily="18" charset="0"/>
            </a:rPr>
            <a:t> première).</a:t>
          </a:r>
          <a:endParaRPr lang="en-US" sz="2400" b="1" dirty="0">
            <a:solidFill>
              <a:schemeClr val="bg1"/>
            </a:solidFill>
            <a:latin typeface="Times New Roman" panose="02020603050405020304" pitchFamily="18" charset="0"/>
            <a:cs typeface="Times New Roman" panose="02020603050405020304" pitchFamily="18" charset="0"/>
          </a:endParaRPr>
        </a:p>
      </dgm:t>
    </dgm:pt>
    <dgm:pt modelId="{00D6DB87-491C-47ED-8EE2-EA54B2594F93}" type="parTrans" cxnId="{132AC57B-2156-4B63-A282-F2398A5906C0}">
      <dgm:prSet/>
      <dgm:spPr/>
      <dgm:t>
        <a:bodyPr/>
        <a:lstStyle/>
        <a:p>
          <a:endParaRPr lang="en-US"/>
        </a:p>
      </dgm:t>
    </dgm:pt>
    <dgm:pt modelId="{F6DF8025-5C11-4945-8321-B090F59048B6}" type="sibTrans" cxnId="{132AC57B-2156-4B63-A282-F2398A5906C0}">
      <dgm:prSet/>
      <dgm:spPr/>
      <dgm:t>
        <a:bodyPr/>
        <a:lstStyle/>
        <a:p>
          <a:endParaRPr lang="en-US"/>
        </a:p>
      </dgm:t>
    </dgm:pt>
    <dgm:pt modelId="{DD056744-5E49-4084-90F4-EC791E0DEBB0}">
      <dgm:prSet custT="1"/>
      <dgm:spPr/>
      <dgm:t>
        <a:bodyPr/>
        <a:lstStyle/>
        <a:p>
          <a:endParaRPr lang="en-CA" sz="2400" b="1" dirty="0">
            <a:solidFill>
              <a:schemeClr val="tx1"/>
            </a:solidFill>
          </a:endParaRPr>
        </a:p>
        <a:p>
          <a:r>
            <a:rPr lang="en-CA" sz="2400" b="1" dirty="0">
              <a:solidFill>
                <a:schemeClr val="tx1"/>
              </a:solidFill>
            </a:rPr>
            <a:t>Dureté</a:t>
          </a:r>
          <a:r>
            <a:rPr lang="en-CA" sz="2400" dirty="0">
              <a:solidFill>
                <a:srgbClr val="FF0000"/>
              </a:solidFill>
            </a:rPr>
            <a:t>	</a:t>
          </a:r>
          <a:endParaRPr lang="en-US" sz="2400" dirty="0">
            <a:solidFill>
              <a:srgbClr val="FF0000"/>
            </a:solidFill>
          </a:endParaRPr>
        </a:p>
      </dgm:t>
    </dgm:pt>
    <dgm:pt modelId="{134C2DC5-ECA8-469E-B331-3AA173CD14BE}" type="parTrans" cxnId="{ABA7E3E5-EB78-4A24-8E10-BA0AFD80F398}">
      <dgm:prSet/>
      <dgm:spPr/>
      <dgm:t>
        <a:bodyPr/>
        <a:lstStyle/>
        <a:p>
          <a:endParaRPr lang="en-US"/>
        </a:p>
      </dgm:t>
    </dgm:pt>
    <dgm:pt modelId="{D12B85B0-F90B-4A3E-9A7E-9E3CE40CF6B9}" type="sibTrans" cxnId="{ABA7E3E5-EB78-4A24-8E10-BA0AFD80F398}">
      <dgm:prSet/>
      <dgm:spPr/>
      <dgm:t>
        <a:bodyPr/>
        <a:lstStyle/>
        <a:p>
          <a:endParaRPr lang="en-US"/>
        </a:p>
      </dgm:t>
    </dgm:pt>
    <dgm:pt modelId="{C75BEC02-3DF5-49D4-9BAC-4D86F42AD0A4}">
      <dgm:prSet/>
      <dgm:spPr/>
      <dgm:t>
        <a:bodyPr/>
        <a:lstStyle/>
        <a:p>
          <a:r>
            <a:rPr lang="en-CA" b="1" dirty="0" err="1"/>
            <a:t>Faible</a:t>
          </a:r>
          <a:r>
            <a:rPr lang="en-CA" b="1" dirty="0"/>
            <a:t> </a:t>
          </a:r>
          <a:r>
            <a:rPr lang="en-CA" b="1" dirty="0" err="1" smtClean="0"/>
            <a:t>conductibilité</a:t>
          </a:r>
          <a:r>
            <a:rPr lang="en-CA" b="1" dirty="0" smtClean="0"/>
            <a:t> </a:t>
          </a:r>
          <a:r>
            <a:rPr lang="en-CA" b="1" dirty="0" err="1"/>
            <a:t>thermique</a:t>
          </a:r>
          <a:r>
            <a:rPr lang="en-CA" b="1" dirty="0"/>
            <a:t> et </a:t>
          </a:r>
          <a:r>
            <a:rPr lang="en-CA" b="1" dirty="0" err="1"/>
            <a:t>électrique</a:t>
          </a:r>
          <a:r>
            <a:rPr lang="en-CA" b="1" dirty="0"/>
            <a:t>.</a:t>
          </a:r>
        </a:p>
      </dgm:t>
    </dgm:pt>
    <dgm:pt modelId="{E5E505A2-13D1-43D3-907D-5E6084FA576D}" type="parTrans" cxnId="{EE847714-5F68-4906-8950-9A76223978CA}">
      <dgm:prSet/>
      <dgm:spPr/>
      <dgm:t>
        <a:bodyPr/>
        <a:lstStyle/>
        <a:p>
          <a:endParaRPr lang="en-US"/>
        </a:p>
      </dgm:t>
    </dgm:pt>
    <dgm:pt modelId="{3E243846-59F0-4A39-A629-03B4198A3625}" type="sibTrans" cxnId="{EE847714-5F68-4906-8950-9A76223978CA}">
      <dgm:prSet/>
      <dgm:spPr/>
      <dgm:t>
        <a:bodyPr/>
        <a:lstStyle/>
        <a:p>
          <a:endParaRPr lang="en-US"/>
        </a:p>
      </dgm:t>
    </dgm:pt>
    <dgm:pt modelId="{6C7CC04A-80A4-4F1C-9F98-8FCEBC51D342}">
      <dgm:prSet custT="1">
        <dgm:style>
          <a:lnRef idx="1">
            <a:schemeClr val="accent3"/>
          </a:lnRef>
          <a:fillRef idx="2">
            <a:schemeClr val="accent3"/>
          </a:fillRef>
          <a:effectRef idx="1">
            <a:schemeClr val="accent3"/>
          </a:effectRef>
          <a:fontRef idx="minor">
            <a:schemeClr val="dk1"/>
          </a:fontRef>
        </dgm:style>
      </dgm:prSet>
      <dgm:spPr/>
      <dgm:t>
        <a:bodyPr/>
        <a:lstStyle/>
        <a:p>
          <a:r>
            <a:rPr lang="en-CA" sz="2800" b="1" dirty="0" err="1">
              <a:solidFill>
                <a:schemeClr val="tx1"/>
              </a:solidFill>
            </a:rPr>
            <a:t>Rigidité</a:t>
          </a:r>
          <a:r>
            <a:rPr lang="en-CA" sz="2800" b="1" dirty="0">
              <a:solidFill>
                <a:schemeClr val="tx1"/>
              </a:solidFill>
            </a:rPr>
            <a:t>	</a:t>
          </a:r>
          <a:endParaRPr lang="en-US" sz="2800" b="1" dirty="0">
            <a:solidFill>
              <a:schemeClr val="tx1"/>
            </a:solidFill>
          </a:endParaRPr>
        </a:p>
      </dgm:t>
    </dgm:pt>
    <dgm:pt modelId="{4E11B32D-70F1-42A7-A00B-124C2C3557D0}" type="parTrans" cxnId="{78313AB4-3B24-494F-ABE3-9D4DC940A266}">
      <dgm:prSet/>
      <dgm:spPr/>
      <dgm:t>
        <a:bodyPr/>
        <a:lstStyle/>
        <a:p>
          <a:endParaRPr lang="en-US"/>
        </a:p>
      </dgm:t>
    </dgm:pt>
    <dgm:pt modelId="{CF1B0B97-E403-4E12-8380-DB1B98E4BCCC}" type="sibTrans" cxnId="{78313AB4-3B24-494F-ABE3-9D4DC940A266}">
      <dgm:prSet/>
      <dgm:spPr/>
      <dgm:t>
        <a:bodyPr/>
        <a:lstStyle/>
        <a:p>
          <a:endParaRPr lang="en-US"/>
        </a:p>
      </dgm:t>
    </dgm:pt>
    <dgm:pt modelId="{7A6DABEB-1A48-4AAB-A0E0-05145194E18B}">
      <dgm:prSet custT="1"/>
      <dgm:spPr/>
      <dgm:t>
        <a:bodyPr/>
        <a:lstStyle/>
        <a:p>
          <a:r>
            <a:rPr lang="en-CA" sz="1000" dirty="0"/>
            <a:t>-</a:t>
          </a:r>
          <a:r>
            <a:rPr lang="en-CA" sz="1800" b="1" dirty="0">
              <a:solidFill>
                <a:schemeClr val="tx1"/>
              </a:solidFill>
            </a:rPr>
            <a:t>Facilité </a:t>
          </a:r>
          <a:r>
            <a:rPr lang="en-CA" sz="1800" b="1" dirty="0" err="1">
              <a:solidFill>
                <a:schemeClr val="tx1"/>
              </a:solidFill>
            </a:rPr>
            <a:t>d’assemblage</a:t>
          </a:r>
          <a:r>
            <a:rPr lang="en-CA" sz="1800" b="1" dirty="0">
              <a:solidFill>
                <a:schemeClr val="tx1"/>
              </a:solidFill>
            </a:rPr>
            <a:t> et </a:t>
          </a:r>
          <a:r>
            <a:rPr lang="en-CA" sz="1800" b="1" dirty="0" err="1">
              <a:solidFill>
                <a:schemeClr val="tx1"/>
              </a:solidFill>
            </a:rPr>
            <a:t>façonnage</a:t>
          </a:r>
          <a:endParaRPr lang="en-US" sz="1800" b="1" dirty="0">
            <a:solidFill>
              <a:schemeClr val="tx1"/>
            </a:solidFill>
          </a:endParaRPr>
        </a:p>
      </dgm:t>
    </dgm:pt>
    <dgm:pt modelId="{81160984-5413-4149-9FA0-8E424F945E11}" type="parTrans" cxnId="{178CDB97-C91B-4D59-82F6-896D2652753A}">
      <dgm:prSet/>
      <dgm:spPr/>
      <dgm:t>
        <a:bodyPr/>
        <a:lstStyle/>
        <a:p>
          <a:endParaRPr lang="en-US"/>
        </a:p>
      </dgm:t>
    </dgm:pt>
    <dgm:pt modelId="{8577DE53-203D-4DFB-91E3-4CDCD4251862}" type="sibTrans" cxnId="{178CDB97-C91B-4D59-82F6-896D2652753A}">
      <dgm:prSet/>
      <dgm:spPr/>
      <dgm:t>
        <a:bodyPr/>
        <a:lstStyle/>
        <a:p>
          <a:endParaRPr lang="en-US"/>
        </a:p>
      </dgm:t>
    </dgm:pt>
    <dgm:pt modelId="{88411ED0-F572-4C56-8816-B4405EC98C81}">
      <dgm:prSet custT="1"/>
      <dgm:spPr/>
      <dgm:t>
        <a:bodyPr/>
        <a:lstStyle/>
        <a:p>
          <a:r>
            <a:rPr lang="en-CA" sz="2000" b="1" dirty="0">
              <a:solidFill>
                <a:schemeClr val="tx1"/>
              </a:solidFill>
            </a:rPr>
            <a:t>Belle </a:t>
          </a:r>
          <a:r>
            <a:rPr lang="en-CA" sz="2000" b="1" dirty="0" err="1">
              <a:solidFill>
                <a:schemeClr val="tx1"/>
              </a:solidFill>
            </a:rPr>
            <a:t>couleur</a:t>
          </a:r>
          <a:r>
            <a:rPr lang="en-CA" sz="2000" b="1" dirty="0">
              <a:solidFill>
                <a:schemeClr val="tx1"/>
              </a:solidFill>
            </a:rPr>
            <a:t> et </a:t>
          </a:r>
          <a:r>
            <a:rPr lang="en-CA" sz="2000" b="1" dirty="0" err="1">
              <a:solidFill>
                <a:schemeClr val="tx1"/>
              </a:solidFill>
            </a:rPr>
            <a:t>teinte</a:t>
          </a:r>
          <a:endParaRPr lang="en-US" sz="2000" b="1" dirty="0">
            <a:solidFill>
              <a:schemeClr val="tx1"/>
            </a:solidFill>
          </a:endParaRPr>
        </a:p>
      </dgm:t>
    </dgm:pt>
    <dgm:pt modelId="{3D996896-98E8-4A09-8790-5AF2A13244C8}" type="parTrans" cxnId="{BE3EB8A8-5BDB-4C7B-A150-5594CCBC031E}">
      <dgm:prSet/>
      <dgm:spPr/>
      <dgm:t>
        <a:bodyPr/>
        <a:lstStyle/>
        <a:p>
          <a:endParaRPr lang="en-US"/>
        </a:p>
      </dgm:t>
    </dgm:pt>
    <dgm:pt modelId="{601A5043-1445-4437-A24E-7685CE97733B}" type="sibTrans" cxnId="{BE3EB8A8-5BDB-4C7B-A150-5594CCBC031E}">
      <dgm:prSet/>
      <dgm:spPr/>
      <dgm:t>
        <a:bodyPr/>
        <a:lstStyle/>
        <a:p>
          <a:endParaRPr lang="en-US"/>
        </a:p>
      </dgm:t>
    </dgm:pt>
    <dgm:pt modelId="{FB2AF0C7-987C-49D8-B4EE-1F0AE0DD3442}">
      <dgm:prSet custT="1">
        <dgm:style>
          <a:lnRef idx="1">
            <a:schemeClr val="accent4"/>
          </a:lnRef>
          <a:fillRef idx="2">
            <a:schemeClr val="accent4"/>
          </a:fillRef>
          <a:effectRef idx="1">
            <a:schemeClr val="accent4"/>
          </a:effectRef>
          <a:fontRef idx="minor">
            <a:schemeClr val="dk1"/>
          </a:fontRef>
        </dgm:style>
      </dgm:prSet>
      <dgm:spPr/>
      <dgm:t>
        <a:bodyPr/>
        <a:lstStyle/>
        <a:p>
          <a:r>
            <a:rPr lang="en-CA" sz="2000" b="1" dirty="0"/>
            <a:t>Ténacité (</a:t>
          </a:r>
          <a:r>
            <a:rPr lang="en-CA" sz="2000" b="1" dirty="0" err="1"/>
            <a:t>résiste</a:t>
          </a:r>
          <a:r>
            <a:rPr lang="en-CA" sz="2000" b="1" dirty="0"/>
            <a:t> aux fissures)</a:t>
          </a:r>
          <a:endParaRPr lang="en-US" sz="2000" b="1" dirty="0"/>
        </a:p>
      </dgm:t>
    </dgm:pt>
    <dgm:pt modelId="{3CC9E06C-4EFC-4230-B80A-127DD0A765FD}" type="parTrans" cxnId="{BBC083CD-7BB0-49FA-870C-C7297CF2C73F}">
      <dgm:prSet/>
      <dgm:spPr/>
      <dgm:t>
        <a:bodyPr/>
        <a:lstStyle/>
        <a:p>
          <a:endParaRPr lang="en-US"/>
        </a:p>
      </dgm:t>
    </dgm:pt>
    <dgm:pt modelId="{A3C6B21F-4901-4478-BE95-8ED44BFCB995}" type="sibTrans" cxnId="{BBC083CD-7BB0-49FA-870C-C7297CF2C73F}">
      <dgm:prSet/>
      <dgm:spPr/>
      <dgm:t>
        <a:bodyPr/>
        <a:lstStyle/>
        <a:p>
          <a:endParaRPr lang="en-US"/>
        </a:p>
      </dgm:t>
    </dgm:pt>
    <dgm:pt modelId="{C4748BCE-581E-46FF-B822-99BE8D4B2F9D}">
      <dgm:prSet custT="1"/>
      <dgm:spPr/>
      <dgm:t>
        <a:bodyPr/>
        <a:lstStyle/>
        <a:p>
          <a:r>
            <a:rPr lang="en-CA" sz="2800" b="1" dirty="0">
              <a:solidFill>
                <a:schemeClr val="tx1"/>
              </a:solidFill>
            </a:rPr>
            <a:t>Légèreté</a:t>
          </a:r>
        </a:p>
      </dgm:t>
    </dgm:pt>
    <dgm:pt modelId="{B8D1E8FC-C390-4483-A7D6-956FC0FC00BD}" type="parTrans" cxnId="{7E9DF62A-6E05-46B5-8A1B-18FCBC3A01F6}">
      <dgm:prSet/>
      <dgm:spPr/>
      <dgm:t>
        <a:bodyPr/>
        <a:lstStyle/>
        <a:p>
          <a:endParaRPr lang="en-US"/>
        </a:p>
      </dgm:t>
    </dgm:pt>
    <dgm:pt modelId="{26025BFE-9E6C-42D2-87D1-0FC18D3FAD49}" type="sibTrans" cxnId="{7E9DF62A-6E05-46B5-8A1B-18FCBC3A01F6}">
      <dgm:prSet/>
      <dgm:spPr/>
      <dgm:t>
        <a:bodyPr/>
        <a:lstStyle/>
        <a:p>
          <a:endParaRPr lang="en-US"/>
        </a:p>
      </dgm:t>
    </dgm:pt>
    <dgm:pt modelId="{2A1002CE-3D11-4AC4-9B08-967A425CD49A}">
      <dgm:prSet/>
      <dgm:spPr/>
      <dgm:t>
        <a:bodyPr/>
        <a:lstStyle/>
        <a:p>
          <a:endParaRPr lang="en-US" b="0"/>
        </a:p>
      </dgm:t>
    </dgm:pt>
    <dgm:pt modelId="{9BAEE246-4D03-42B5-83C3-F593BF68E3F2}" type="parTrans" cxnId="{CFB6F8EF-50E1-4BF1-A291-A00515F1C62C}">
      <dgm:prSet/>
      <dgm:spPr/>
      <dgm:t>
        <a:bodyPr/>
        <a:lstStyle/>
        <a:p>
          <a:endParaRPr lang="en-US"/>
        </a:p>
      </dgm:t>
    </dgm:pt>
    <dgm:pt modelId="{FAC4D820-BD5D-490E-9459-076F5B776CE5}" type="sibTrans" cxnId="{CFB6F8EF-50E1-4BF1-A291-A00515F1C62C}">
      <dgm:prSet/>
      <dgm:spPr/>
      <dgm:t>
        <a:bodyPr/>
        <a:lstStyle/>
        <a:p>
          <a:endParaRPr lang="en-US"/>
        </a:p>
      </dgm:t>
    </dgm:pt>
    <dgm:pt modelId="{2B8E7031-B64F-4AA4-B01C-A3CDB122F0C5}">
      <dgm:prSet/>
      <dgm:spPr/>
      <dgm:t>
        <a:bodyPr/>
        <a:lstStyle/>
        <a:p>
          <a:endParaRPr lang="en-US" b="0"/>
        </a:p>
      </dgm:t>
    </dgm:pt>
    <dgm:pt modelId="{A434C30C-2DB3-43A1-B8F5-A788A7E2DB12}" type="parTrans" cxnId="{3E29B0C1-96A7-443B-8260-CD8821B4E3D8}">
      <dgm:prSet/>
      <dgm:spPr/>
      <dgm:t>
        <a:bodyPr/>
        <a:lstStyle/>
        <a:p>
          <a:endParaRPr lang="en-US"/>
        </a:p>
      </dgm:t>
    </dgm:pt>
    <dgm:pt modelId="{2F7894D8-0CCF-467C-8DA6-DE9F0E96AD31}" type="sibTrans" cxnId="{3E29B0C1-96A7-443B-8260-CD8821B4E3D8}">
      <dgm:prSet/>
      <dgm:spPr/>
      <dgm:t>
        <a:bodyPr/>
        <a:lstStyle/>
        <a:p>
          <a:endParaRPr lang="en-US"/>
        </a:p>
      </dgm:t>
    </dgm:pt>
    <dgm:pt modelId="{4C38E320-7788-437C-ACE6-95FBD0CA8291}" type="pres">
      <dgm:prSet presAssocID="{906E715D-C5B7-4796-97FC-F29C4AE5BB40}" presName="Name0" presStyleCnt="0">
        <dgm:presLayoutVars>
          <dgm:chMax val="1"/>
          <dgm:dir/>
          <dgm:animLvl val="ctr"/>
          <dgm:resizeHandles val="exact"/>
        </dgm:presLayoutVars>
      </dgm:prSet>
      <dgm:spPr/>
      <dgm:t>
        <a:bodyPr/>
        <a:lstStyle/>
        <a:p>
          <a:endParaRPr lang="fr-FR"/>
        </a:p>
      </dgm:t>
    </dgm:pt>
    <dgm:pt modelId="{5942C821-B7FB-4FA5-A76E-133EF88DF004}" type="pres">
      <dgm:prSet presAssocID="{AB7C21CA-C91A-4F72-93EA-DD85B241DD04}" presName="centerShape" presStyleLbl="node0" presStyleIdx="0" presStyleCnt="1" custScaleX="276209" custScaleY="166809"/>
      <dgm:spPr/>
      <dgm:t>
        <a:bodyPr/>
        <a:lstStyle/>
        <a:p>
          <a:endParaRPr lang="fr-FR"/>
        </a:p>
      </dgm:t>
    </dgm:pt>
    <dgm:pt modelId="{A6D2A880-AF69-4942-B4AB-12F15ED578F9}" type="pres">
      <dgm:prSet presAssocID="{88411ED0-F572-4C56-8816-B4405EC98C81}" presName="node" presStyleLbl="node1" presStyleIdx="0" presStyleCnt="7" custScaleX="175685" custRadScaleRad="110215" custRadScaleInc="29910">
        <dgm:presLayoutVars>
          <dgm:bulletEnabled val="1"/>
        </dgm:presLayoutVars>
      </dgm:prSet>
      <dgm:spPr/>
      <dgm:t>
        <a:bodyPr/>
        <a:lstStyle/>
        <a:p>
          <a:endParaRPr lang="fr-FR"/>
        </a:p>
      </dgm:t>
    </dgm:pt>
    <dgm:pt modelId="{8C2CA55A-69EB-41A9-981A-6D6817D44B59}" type="pres">
      <dgm:prSet presAssocID="{88411ED0-F572-4C56-8816-B4405EC98C81}" presName="dummy" presStyleCnt="0"/>
      <dgm:spPr/>
    </dgm:pt>
    <dgm:pt modelId="{500C90A1-4702-45C4-83BD-15C73B1FB7B0}" type="pres">
      <dgm:prSet presAssocID="{601A5043-1445-4437-A24E-7685CE97733B}" presName="sibTrans" presStyleLbl="sibTrans2D1" presStyleIdx="0" presStyleCnt="7"/>
      <dgm:spPr/>
      <dgm:t>
        <a:bodyPr/>
        <a:lstStyle/>
        <a:p>
          <a:endParaRPr lang="fr-FR"/>
        </a:p>
      </dgm:t>
    </dgm:pt>
    <dgm:pt modelId="{811A8D52-E645-497C-BAD7-B7296FB23B46}" type="pres">
      <dgm:prSet presAssocID="{6C7CC04A-80A4-4F1C-9F98-8FCEBC51D342}" presName="node" presStyleLbl="node1" presStyleIdx="1" presStyleCnt="7" custScaleX="176801" custRadScaleRad="155600" custRadScaleInc="74996">
        <dgm:presLayoutVars>
          <dgm:bulletEnabled val="1"/>
        </dgm:presLayoutVars>
      </dgm:prSet>
      <dgm:spPr/>
      <dgm:t>
        <a:bodyPr/>
        <a:lstStyle/>
        <a:p>
          <a:endParaRPr lang="fr-FR"/>
        </a:p>
      </dgm:t>
    </dgm:pt>
    <dgm:pt modelId="{F585F95A-8BA0-468A-8D09-7D03DB802523}" type="pres">
      <dgm:prSet presAssocID="{6C7CC04A-80A4-4F1C-9F98-8FCEBC51D342}" presName="dummy" presStyleCnt="0"/>
      <dgm:spPr/>
    </dgm:pt>
    <dgm:pt modelId="{E0297DE4-AFBB-41A4-A7B4-76034E704D73}" type="pres">
      <dgm:prSet presAssocID="{CF1B0B97-E403-4E12-8380-DB1B98E4BCCC}" presName="sibTrans" presStyleLbl="sibTrans2D1" presStyleIdx="1" presStyleCnt="7"/>
      <dgm:spPr/>
      <dgm:t>
        <a:bodyPr/>
        <a:lstStyle/>
        <a:p>
          <a:endParaRPr lang="fr-FR"/>
        </a:p>
      </dgm:t>
    </dgm:pt>
    <dgm:pt modelId="{E2D83474-760A-4AAB-BC9D-A58296610A43}" type="pres">
      <dgm:prSet presAssocID="{C75BEC02-3DF5-49D4-9BAC-4D86F42AD0A4}" presName="node" presStyleLbl="node1" presStyleIdx="2" presStyleCnt="7" custScaleX="193788" custRadScaleRad="173510" custRadScaleInc="-16901">
        <dgm:presLayoutVars>
          <dgm:bulletEnabled val="1"/>
        </dgm:presLayoutVars>
      </dgm:prSet>
      <dgm:spPr/>
      <dgm:t>
        <a:bodyPr/>
        <a:lstStyle/>
        <a:p>
          <a:endParaRPr lang="fr-FR"/>
        </a:p>
      </dgm:t>
    </dgm:pt>
    <dgm:pt modelId="{65686620-26BF-47EB-B52C-4FB9BF5A3F82}" type="pres">
      <dgm:prSet presAssocID="{C75BEC02-3DF5-49D4-9BAC-4D86F42AD0A4}" presName="dummy" presStyleCnt="0"/>
      <dgm:spPr/>
    </dgm:pt>
    <dgm:pt modelId="{51AF1ABE-08BA-4675-BF37-62CAA181D3A7}" type="pres">
      <dgm:prSet presAssocID="{3E243846-59F0-4A39-A629-03B4198A3625}" presName="sibTrans" presStyleLbl="sibTrans2D1" presStyleIdx="2" presStyleCnt="7"/>
      <dgm:spPr/>
      <dgm:t>
        <a:bodyPr/>
        <a:lstStyle/>
        <a:p>
          <a:endParaRPr lang="fr-FR"/>
        </a:p>
      </dgm:t>
    </dgm:pt>
    <dgm:pt modelId="{7E43911F-CA4D-4E87-B951-EA5D99BAF156}" type="pres">
      <dgm:prSet presAssocID="{DD056744-5E49-4084-90F4-EC791E0DEBB0}" presName="node" presStyleLbl="node1" presStyleIdx="3" presStyleCnt="7" custScaleX="129379" custRadScaleRad="116229" custRadScaleInc="-38243">
        <dgm:presLayoutVars>
          <dgm:bulletEnabled val="1"/>
        </dgm:presLayoutVars>
      </dgm:prSet>
      <dgm:spPr/>
      <dgm:t>
        <a:bodyPr/>
        <a:lstStyle/>
        <a:p>
          <a:endParaRPr lang="fr-FR"/>
        </a:p>
      </dgm:t>
    </dgm:pt>
    <dgm:pt modelId="{D7115ABE-E8C3-4D0C-A3DB-19A661613751}" type="pres">
      <dgm:prSet presAssocID="{DD056744-5E49-4084-90F4-EC791E0DEBB0}" presName="dummy" presStyleCnt="0"/>
      <dgm:spPr/>
    </dgm:pt>
    <dgm:pt modelId="{FFC813B4-1B75-407F-8370-06818A3E2417}" type="pres">
      <dgm:prSet presAssocID="{D12B85B0-F90B-4A3E-9A7E-9E3CE40CF6B9}" presName="sibTrans" presStyleLbl="sibTrans2D1" presStyleIdx="3" presStyleCnt="7"/>
      <dgm:spPr/>
      <dgm:t>
        <a:bodyPr/>
        <a:lstStyle/>
        <a:p>
          <a:endParaRPr lang="fr-FR"/>
        </a:p>
      </dgm:t>
    </dgm:pt>
    <dgm:pt modelId="{C26B70C8-5551-4B69-8006-6CC10241ACC9}" type="pres">
      <dgm:prSet presAssocID="{C4748BCE-581E-46FF-B822-99BE8D4B2F9D}" presName="node" presStyleLbl="node1" presStyleIdx="4" presStyleCnt="7" custScaleX="182261" custRadScaleRad="106979" custRadScaleInc="30374">
        <dgm:presLayoutVars>
          <dgm:bulletEnabled val="1"/>
        </dgm:presLayoutVars>
      </dgm:prSet>
      <dgm:spPr/>
      <dgm:t>
        <a:bodyPr/>
        <a:lstStyle/>
        <a:p>
          <a:endParaRPr lang="fr-FR"/>
        </a:p>
      </dgm:t>
    </dgm:pt>
    <dgm:pt modelId="{F7B62216-04EF-4A97-B1A6-1BD44193FB12}" type="pres">
      <dgm:prSet presAssocID="{C4748BCE-581E-46FF-B822-99BE8D4B2F9D}" presName="dummy" presStyleCnt="0"/>
      <dgm:spPr/>
    </dgm:pt>
    <dgm:pt modelId="{2E983466-7E21-4E37-AD75-F07A3468ABB5}" type="pres">
      <dgm:prSet presAssocID="{26025BFE-9E6C-42D2-87D1-0FC18D3FAD49}" presName="sibTrans" presStyleLbl="sibTrans2D1" presStyleIdx="4" presStyleCnt="7"/>
      <dgm:spPr/>
      <dgm:t>
        <a:bodyPr/>
        <a:lstStyle/>
        <a:p>
          <a:endParaRPr lang="fr-FR"/>
        </a:p>
      </dgm:t>
    </dgm:pt>
    <dgm:pt modelId="{BD4DB485-41E7-4B02-ACAF-D22523361C91}" type="pres">
      <dgm:prSet presAssocID="{FB2AF0C7-987C-49D8-B4EE-1F0AE0DD3442}" presName="node" presStyleLbl="node1" presStyleIdx="5" presStyleCnt="7" custScaleX="151872" custRadScaleRad="154003" custRadScaleInc="16630">
        <dgm:presLayoutVars>
          <dgm:bulletEnabled val="1"/>
        </dgm:presLayoutVars>
      </dgm:prSet>
      <dgm:spPr/>
      <dgm:t>
        <a:bodyPr/>
        <a:lstStyle/>
        <a:p>
          <a:endParaRPr lang="fr-FR"/>
        </a:p>
      </dgm:t>
    </dgm:pt>
    <dgm:pt modelId="{486A6B8D-7C4F-468E-BD67-4D21A79E037B}" type="pres">
      <dgm:prSet presAssocID="{FB2AF0C7-987C-49D8-B4EE-1F0AE0DD3442}" presName="dummy" presStyleCnt="0"/>
      <dgm:spPr/>
    </dgm:pt>
    <dgm:pt modelId="{13C6E4D6-78CE-4B03-ABF4-FB144932DF63}" type="pres">
      <dgm:prSet presAssocID="{A3C6B21F-4901-4478-BE95-8ED44BFCB995}" presName="sibTrans" presStyleLbl="sibTrans2D1" presStyleIdx="5" presStyleCnt="7"/>
      <dgm:spPr/>
      <dgm:t>
        <a:bodyPr/>
        <a:lstStyle/>
        <a:p>
          <a:endParaRPr lang="fr-FR"/>
        </a:p>
      </dgm:t>
    </dgm:pt>
    <dgm:pt modelId="{044A4F36-CACA-437D-8D31-997FCA61454C}" type="pres">
      <dgm:prSet presAssocID="{7A6DABEB-1A48-4AAB-A0E0-05145194E18B}" presName="node" presStyleLbl="node1" presStyleIdx="6" presStyleCnt="7" custScaleX="162795" custRadScaleRad="140416" custRadScaleInc="-30252">
        <dgm:presLayoutVars>
          <dgm:bulletEnabled val="1"/>
        </dgm:presLayoutVars>
      </dgm:prSet>
      <dgm:spPr/>
      <dgm:t>
        <a:bodyPr/>
        <a:lstStyle/>
        <a:p>
          <a:endParaRPr lang="fr-FR"/>
        </a:p>
      </dgm:t>
    </dgm:pt>
    <dgm:pt modelId="{E826B9F1-5107-4790-997E-A5BCCE2E5B4F}" type="pres">
      <dgm:prSet presAssocID="{7A6DABEB-1A48-4AAB-A0E0-05145194E18B}" presName="dummy" presStyleCnt="0"/>
      <dgm:spPr/>
    </dgm:pt>
    <dgm:pt modelId="{F1905894-CAE5-4328-83C3-C2F6C3C92B49}" type="pres">
      <dgm:prSet presAssocID="{8577DE53-203D-4DFB-91E3-4CDCD4251862}" presName="sibTrans" presStyleLbl="sibTrans2D1" presStyleIdx="6" presStyleCnt="7"/>
      <dgm:spPr/>
      <dgm:t>
        <a:bodyPr/>
        <a:lstStyle/>
        <a:p>
          <a:endParaRPr lang="fr-FR"/>
        </a:p>
      </dgm:t>
    </dgm:pt>
  </dgm:ptLst>
  <dgm:cxnLst>
    <dgm:cxn modelId="{BBC083CD-7BB0-49FA-870C-C7297CF2C73F}" srcId="{AB7C21CA-C91A-4F72-93EA-DD85B241DD04}" destId="{FB2AF0C7-987C-49D8-B4EE-1F0AE0DD3442}" srcOrd="5" destOrd="0" parTransId="{3CC9E06C-4EFC-4230-B80A-127DD0A765FD}" sibTransId="{A3C6B21F-4901-4478-BE95-8ED44BFCB995}"/>
    <dgm:cxn modelId="{30497EF9-E752-40CC-93E6-D29797711D0F}" type="presOf" srcId="{6C7CC04A-80A4-4F1C-9F98-8FCEBC51D342}" destId="{811A8D52-E645-497C-BAD7-B7296FB23B46}" srcOrd="0" destOrd="0" presId="urn:microsoft.com/office/officeart/2005/8/layout/radial6"/>
    <dgm:cxn modelId="{7E9DF62A-6E05-46B5-8A1B-18FCBC3A01F6}" srcId="{AB7C21CA-C91A-4F72-93EA-DD85B241DD04}" destId="{C4748BCE-581E-46FF-B822-99BE8D4B2F9D}" srcOrd="4" destOrd="0" parTransId="{B8D1E8FC-C390-4483-A7D6-956FC0FC00BD}" sibTransId="{26025BFE-9E6C-42D2-87D1-0FC18D3FAD49}"/>
    <dgm:cxn modelId="{34AE3A13-5625-42B2-8276-6F5300A734EC}" type="presOf" srcId="{C4748BCE-581E-46FF-B822-99BE8D4B2F9D}" destId="{C26B70C8-5551-4B69-8006-6CC10241ACC9}" srcOrd="0" destOrd="0" presId="urn:microsoft.com/office/officeart/2005/8/layout/radial6"/>
    <dgm:cxn modelId="{5067B11D-4C0B-4D5B-A66B-CD7CC1DA631D}" type="presOf" srcId="{AB7C21CA-C91A-4F72-93EA-DD85B241DD04}" destId="{5942C821-B7FB-4FA5-A76E-133EF88DF004}" srcOrd="0" destOrd="0" presId="urn:microsoft.com/office/officeart/2005/8/layout/radial6"/>
    <dgm:cxn modelId="{132AC57B-2156-4B63-A282-F2398A5906C0}" srcId="{906E715D-C5B7-4796-97FC-F29C4AE5BB40}" destId="{AB7C21CA-C91A-4F72-93EA-DD85B241DD04}" srcOrd="0" destOrd="0" parTransId="{00D6DB87-491C-47ED-8EE2-EA54B2594F93}" sibTransId="{F6DF8025-5C11-4945-8321-B090F59048B6}"/>
    <dgm:cxn modelId="{BE013B19-A140-426F-AA5D-28E241F9FB22}" type="presOf" srcId="{D12B85B0-F90B-4A3E-9A7E-9E3CE40CF6B9}" destId="{FFC813B4-1B75-407F-8370-06818A3E2417}" srcOrd="0" destOrd="0" presId="urn:microsoft.com/office/officeart/2005/8/layout/radial6"/>
    <dgm:cxn modelId="{CFB6F8EF-50E1-4BF1-A291-A00515F1C62C}" srcId="{906E715D-C5B7-4796-97FC-F29C4AE5BB40}" destId="{2A1002CE-3D11-4AC4-9B08-967A425CD49A}" srcOrd="1" destOrd="0" parTransId="{9BAEE246-4D03-42B5-83C3-F593BF68E3F2}" sibTransId="{FAC4D820-BD5D-490E-9459-076F5B776CE5}"/>
    <dgm:cxn modelId="{EE847714-5F68-4906-8950-9A76223978CA}" srcId="{AB7C21CA-C91A-4F72-93EA-DD85B241DD04}" destId="{C75BEC02-3DF5-49D4-9BAC-4D86F42AD0A4}" srcOrd="2" destOrd="0" parTransId="{E5E505A2-13D1-43D3-907D-5E6084FA576D}" sibTransId="{3E243846-59F0-4A39-A629-03B4198A3625}"/>
    <dgm:cxn modelId="{17DD6622-12F4-467D-A979-2157E103D535}" type="presOf" srcId="{FB2AF0C7-987C-49D8-B4EE-1F0AE0DD3442}" destId="{BD4DB485-41E7-4B02-ACAF-D22523361C91}" srcOrd="0" destOrd="0" presId="urn:microsoft.com/office/officeart/2005/8/layout/radial6"/>
    <dgm:cxn modelId="{52E4EFD9-D98F-4DB0-B104-8D6CE9D58E90}" type="presOf" srcId="{88411ED0-F572-4C56-8816-B4405EC98C81}" destId="{A6D2A880-AF69-4942-B4AB-12F15ED578F9}" srcOrd="0" destOrd="0" presId="urn:microsoft.com/office/officeart/2005/8/layout/radial6"/>
    <dgm:cxn modelId="{ABA7E3E5-EB78-4A24-8E10-BA0AFD80F398}" srcId="{AB7C21CA-C91A-4F72-93EA-DD85B241DD04}" destId="{DD056744-5E49-4084-90F4-EC791E0DEBB0}" srcOrd="3" destOrd="0" parTransId="{134C2DC5-ECA8-469E-B331-3AA173CD14BE}" sibTransId="{D12B85B0-F90B-4A3E-9A7E-9E3CE40CF6B9}"/>
    <dgm:cxn modelId="{178CDB97-C91B-4D59-82F6-896D2652753A}" srcId="{AB7C21CA-C91A-4F72-93EA-DD85B241DD04}" destId="{7A6DABEB-1A48-4AAB-A0E0-05145194E18B}" srcOrd="6" destOrd="0" parTransId="{81160984-5413-4149-9FA0-8E424F945E11}" sibTransId="{8577DE53-203D-4DFB-91E3-4CDCD4251862}"/>
    <dgm:cxn modelId="{B4B357E5-37DF-49D5-BFFB-747561260358}" type="presOf" srcId="{26025BFE-9E6C-42D2-87D1-0FC18D3FAD49}" destId="{2E983466-7E21-4E37-AD75-F07A3468ABB5}" srcOrd="0" destOrd="0" presId="urn:microsoft.com/office/officeart/2005/8/layout/radial6"/>
    <dgm:cxn modelId="{BE3EB8A8-5BDB-4C7B-A150-5594CCBC031E}" srcId="{AB7C21CA-C91A-4F72-93EA-DD85B241DD04}" destId="{88411ED0-F572-4C56-8816-B4405EC98C81}" srcOrd="0" destOrd="0" parTransId="{3D996896-98E8-4A09-8790-5AF2A13244C8}" sibTransId="{601A5043-1445-4437-A24E-7685CE97733B}"/>
    <dgm:cxn modelId="{22C99BB4-D1CA-41E1-B245-99F99E88929E}" type="presOf" srcId="{A3C6B21F-4901-4478-BE95-8ED44BFCB995}" destId="{13C6E4D6-78CE-4B03-ABF4-FB144932DF63}" srcOrd="0" destOrd="0" presId="urn:microsoft.com/office/officeart/2005/8/layout/radial6"/>
    <dgm:cxn modelId="{54C49E4E-4CF4-4F10-B279-29697141699E}" type="presOf" srcId="{3E243846-59F0-4A39-A629-03B4198A3625}" destId="{51AF1ABE-08BA-4675-BF37-62CAA181D3A7}" srcOrd="0" destOrd="0" presId="urn:microsoft.com/office/officeart/2005/8/layout/radial6"/>
    <dgm:cxn modelId="{3E29B0C1-96A7-443B-8260-CD8821B4E3D8}" srcId="{906E715D-C5B7-4796-97FC-F29C4AE5BB40}" destId="{2B8E7031-B64F-4AA4-B01C-A3CDB122F0C5}" srcOrd="2" destOrd="0" parTransId="{A434C30C-2DB3-43A1-B8F5-A788A7E2DB12}" sibTransId="{2F7894D8-0CCF-467C-8DA6-DE9F0E96AD31}"/>
    <dgm:cxn modelId="{E2A07E8E-8B23-429F-AD0D-2F195507F200}" type="presOf" srcId="{601A5043-1445-4437-A24E-7685CE97733B}" destId="{500C90A1-4702-45C4-83BD-15C73B1FB7B0}" srcOrd="0" destOrd="0" presId="urn:microsoft.com/office/officeart/2005/8/layout/radial6"/>
    <dgm:cxn modelId="{35152978-FEF5-4D3E-9839-BD9F5B24304C}" type="presOf" srcId="{DD056744-5E49-4084-90F4-EC791E0DEBB0}" destId="{7E43911F-CA4D-4E87-B951-EA5D99BAF156}" srcOrd="0" destOrd="0" presId="urn:microsoft.com/office/officeart/2005/8/layout/radial6"/>
    <dgm:cxn modelId="{F2217B0A-6AAD-4B5B-B4DE-B231B84E1151}" type="presOf" srcId="{7A6DABEB-1A48-4AAB-A0E0-05145194E18B}" destId="{044A4F36-CACA-437D-8D31-997FCA61454C}" srcOrd="0" destOrd="0" presId="urn:microsoft.com/office/officeart/2005/8/layout/radial6"/>
    <dgm:cxn modelId="{D67C1353-F701-4FDE-8A53-F6683B8C1A85}" type="presOf" srcId="{906E715D-C5B7-4796-97FC-F29C4AE5BB40}" destId="{4C38E320-7788-437C-ACE6-95FBD0CA8291}" srcOrd="0" destOrd="0" presId="urn:microsoft.com/office/officeart/2005/8/layout/radial6"/>
    <dgm:cxn modelId="{78313AB4-3B24-494F-ABE3-9D4DC940A266}" srcId="{AB7C21CA-C91A-4F72-93EA-DD85B241DD04}" destId="{6C7CC04A-80A4-4F1C-9F98-8FCEBC51D342}" srcOrd="1" destOrd="0" parTransId="{4E11B32D-70F1-42A7-A00B-124C2C3557D0}" sibTransId="{CF1B0B97-E403-4E12-8380-DB1B98E4BCCC}"/>
    <dgm:cxn modelId="{EB67FC3D-299C-4AC0-A9D2-568C81E46588}" type="presOf" srcId="{CF1B0B97-E403-4E12-8380-DB1B98E4BCCC}" destId="{E0297DE4-AFBB-41A4-A7B4-76034E704D73}" srcOrd="0" destOrd="0" presId="urn:microsoft.com/office/officeart/2005/8/layout/radial6"/>
    <dgm:cxn modelId="{8F4AE937-B4B1-42A9-ADE8-57A7BF2AC308}" type="presOf" srcId="{8577DE53-203D-4DFB-91E3-4CDCD4251862}" destId="{F1905894-CAE5-4328-83C3-C2F6C3C92B49}" srcOrd="0" destOrd="0" presId="urn:microsoft.com/office/officeart/2005/8/layout/radial6"/>
    <dgm:cxn modelId="{3A080702-8DCD-440D-B618-D6519C388552}" type="presOf" srcId="{C75BEC02-3DF5-49D4-9BAC-4D86F42AD0A4}" destId="{E2D83474-760A-4AAB-BC9D-A58296610A43}" srcOrd="0" destOrd="0" presId="urn:microsoft.com/office/officeart/2005/8/layout/radial6"/>
    <dgm:cxn modelId="{48D37243-FD56-457E-83C9-C19CD8E61E1C}" type="presParOf" srcId="{4C38E320-7788-437C-ACE6-95FBD0CA8291}" destId="{5942C821-B7FB-4FA5-A76E-133EF88DF004}" srcOrd="0" destOrd="0" presId="urn:microsoft.com/office/officeart/2005/8/layout/radial6"/>
    <dgm:cxn modelId="{0F9C111F-01BF-4055-AA18-39A3D80D4FF0}" type="presParOf" srcId="{4C38E320-7788-437C-ACE6-95FBD0CA8291}" destId="{A6D2A880-AF69-4942-B4AB-12F15ED578F9}" srcOrd="1" destOrd="0" presId="urn:microsoft.com/office/officeart/2005/8/layout/radial6"/>
    <dgm:cxn modelId="{7801C1D5-AAEB-4785-81F3-9EA49E6A985B}" type="presParOf" srcId="{4C38E320-7788-437C-ACE6-95FBD0CA8291}" destId="{8C2CA55A-69EB-41A9-981A-6D6817D44B59}" srcOrd="2" destOrd="0" presId="urn:microsoft.com/office/officeart/2005/8/layout/radial6"/>
    <dgm:cxn modelId="{B6A52C8F-54AE-4254-ABC0-5C30878093FF}" type="presParOf" srcId="{4C38E320-7788-437C-ACE6-95FBD0CA8291}" destId="{500C90A1-4702-45C4-83BD-15C73B1FB7B0}" srcOrd="3" destOrd="0" presId="urn:microsoft.com/office/officeart/2005/8/layout/radial6"/>
    <dgm:cxn modelId="{9C74A899-4306-4A4B-BA20-BA709016544D}" type="presParOf" srcId="{4C38E320-7788-437C-ACE6-95FBD0CA8291}" destId="{811A8D52-E645-497C-BAD7-B7296FB23B46}" srcOrd="4" destOrd="0" presId="urn:microsoft.com/office/officeart/2005/8/layout/radial6"/>
    <dgm:cxn modelId="{51728648-0DD4-4BC2-9980-BCE44E6159E6}" type="presParOf" srcId="{4C38E320-7788-437C-ACE6-95FBD0CA8291}" destId="{F585F95A-8BA0-468A-8D09-7D03DB802523}" srcOrd="5" destOrd="0" presId="urn:microsoft.com/office/officeart/2005/8/layout/radial6"/>
    <dgm:cxn modelId="{B0511F4E-341D-4CAC-8B89-B2CBF6D88DC5}" type="presParOf" srcId="{4C38E320-7788-437C-ACE6-95FBD0CA8291}" destId="{E0297DE4-AFBB-41A4-A7B4-76034E704D73}" srcOrd="6" destOrd="0" presId="urn:microsoft.com/office/officeart/2005/8/layout/radial6"/>
    <dgm:cxn modelId="{5056797F-B766-4AA1-8886-45416DD4598C}" type="presParOf" srcId="{4C38E320-7788-437C-ACE6-95FBD0CA8291}" destId="{E2D83474-760A-4AAB-BC9D-A58296610A43}" srcOrd="7" destOrd="0" presId="urn:microsoft.com/office/officeart/2005/8/layout/radial6"/>
    <dgm:cxn modelId="{62CC82BE-1907-400E-8B8E-12E95363C308}" type="presParOf" srcId="{4C38E320-7788-437C-ACE6-95FBD0CA8291}" destId="{65686620-26BF-47EB-B52C-4FB9BF5A3F82}" srcOrd="8" destOrd="0" presId="urn:microsoft.com/office/officeart/2005/8/layout/radial6"/>
    <dgm:cxn modelId="{0418BF03-D461-4E22-BB61-274AF1C33747}" type="presParOf" srcId="{4C38E320-7788-437C-ACE6-95FBD0CA8291}" destId="{51AF1ABE-08BA-4675-BF37-62CAA181D3A7}" srcOrd="9" destOrd="0" presId="urn:microsoft.com/office/officeart/2005/8/layout/radial6"/>
    <dgm:cxn modelId="{D9206D75-C292-46DD-912B-72E69A81F4C7}" type="presParOf" srcId="{4C38E320-7788-437C-ACE6-95FBD0CA8291}" destId="{7E43911F-CA4D-4E87-B951-EA5D99BAF156}" srcOrd="10" destOrd="0" presId="urn:microsoft.com/office/officeart/2005/8/layout/radial6"/>
    <dgm:cxn modelId="{CD4E1787-8A04-4E30-A7AB-476A84DB1D0F}" type="presParOf" srcId="{4C38E320-7788-437C-ACE6-95FBD0CA8291}" destId="{D7115ABE-E8C3-4D0C-A3DB-19A661613751}" srcOrd="11" destOrd="0" presId="urn:microsoft.com/office/officeart/2005/8/layout/radial6"/>
    <dgm:cxn modelId="{5529E76E-6796-47D1-A232-88560B33BE25}" type="presParOf" srcId="{4C38E320-7788-437C-ACE6-95FBD0CA8291}" destId="{FFC813B4-1B75-407F-8370-06818A3E2417}" srcOrd="12" destOrd="0" presId="urn:microsoft.com/office/officeart/2005/8/layout/radial6"/>
    <dgm:cxn modelId="{E9CF9282-D482-4AF7-9936-2AF543DB58D2}" type="presParOf" srcId="{4C38E320-7788-437C-ACE6-95FBD0CA8291}" destId="{C26B70C8-5551-4B69-8006-6CC10241ACC9}" srcOrd="13" destOrd="0" presId="urn:microsoft.com/office/officeart/2005/8/layout/radial6"/>
    <dgm:cxn modelId="{79148870-BCFE-4401-A565-4F1CDCA41F8D}" type="presParOf" srcId="{4C38E320-7788-437C-ACE6-95FBD0CA8291}" destId="{F7B62216-04EF-4A97-B1A6-1BD44193FB12}" srcOrd="14" destOrd="0" presId="urn:microsoft.com/office/officeart/2005/8/layout/radial6"/>
    <dgm:cxn modelId="{3CE3A643-986C-40B3-A49E-A41B1875B207}" type="presParOf" srcId="{4C38E320-7788-437C-ACE6-95FBD0CA8291}" destId="{2E983466-7E21-4E37-AD75-F07A3468ABB5}" srcOrd="15" destOrd="0" presId="urn:microsoft.com/office/officeart/2005/8/layout/radial6"/>
    <dgm:cxn modelId="{6753E501-5A7C-4E04-87AC-B689CE5DC2A7}" type="presParOf" srcId="{4C38E320-7788-437C-ACE6-95FBD0CA8291}" destId="{BD4DB485-41E7-4B02-ACAF-D22523361C91}" srcOrd="16" destOrd="0" presId="urn:microsoft.com/office/officeart/2005/8/layout/radial6"/>
    <dgm:cxn modelId="{3254901F-A7AB-4F68-8631-73FA0FC9C22C}" type="presParOf" srcId="{4C38E320-7788-437C-ACE6-95FBD0CA8291}" destId="{486A6B8D-7C4F-468E-BD67-4D21A79E037B}" srcOrd="17" destOrd="0" presId="urn:microsoft.com/office/officeart/2005/8/layout/radial6"/>
    <dgm:cxn modelId="{AD254467-1827-45CC-A4AA-EAAD2733BF12}" type="presParOf" srcId="{4C38E320-7788-437C-ACE6-95FBD0CA8291}" destId="{13C6E4D6-78CE-4B03-ABF4-FB144932DF63}" srcOrd="18" destOrd="0" presId="urn:microsoft.com/office/officeart/2005/8/layout/radial6"/>
    <dgm:cxn modelId="{94ECAFDC-3DEF-48B0-ABAC-781E442AC35D}" type="presParOf" srcId="{4C38E320-7788-437C-ACE6-95FBD0CA8291}" destId="{044A4F36-CACA-437D-8D31-997FCA61454C}" srcOrd="19" destOrd="0" presId="urn:microsoft.com/office/officeart/2005/8/layout/radial6"/>
    <dgm:cxn modelId="{C6C08702-8E0C-4E46-96D4-27F930D4B35E}" type="presParOf" srcId="{4C38E320-7788-437C-ACE6-95FBD0CA8291}" destId="{E826B9F1-5107-4790-997E-A5BCCE2E5B4F}" srcOrd="20" destOrd="0" presId="urn:microsoft.com/office/officeart/2005/8/layout/radial6"/>
    <dgm:cxn modelId="{4ABCAE42-74EF-4DA4-B44C-A9585A52D135}" type="presParOf" srcId="{4C38E320-7788-437C-ACE6-95FBD0CA8291}" destId="{F1905894-CAE5-4328-83C3-C2F6C3C92B49}" srcOrd="21"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45B4298-7737-4261-BE06-72CEA2EB7566}"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en-US"/>
        </a:p>
      </dgm:t>
    </dgm:pt>
    <dgm:pt modelId="{6AD7DD83-AFB5-40BB-9FAC-E135C4CA6E18}">
      <dgm:prSet/>
      <dgm:spPr/>
      <dgm:t>
        <a:bodyPr/>
        <a:lstStyle/>
        <a:p>
          <a:r>
            <a:rPr lang="fr-CA" b="1" dirty="0"/>
            <a:t>l'espèce (l'essence) d'arbre.</a:t>
          </a:r>
        </a:p>
      </dgm:t>
    </dgm:pt>
    <dgm:pt modelId="{3B33C928-8F95-4CA8-BF64-93A68C1EBDAD}" type="parTrans" cxnId="{5D63571E-1666-4D61-A5CB-4D012F39613A}">
      <dgm:prSet/>
      <dgm:spPr/>
      <dgm:t>
        <a:bodyPr/>
        <a:lstStyle/>
        <a:p>
          <a:endParaRPr lang="en-US"/>
        </a:p>
      </dgm:t>
    </dgm:pt>
    <dgm:pt modelId="{9CFCFEAB-0AF1-4471-8534-A4DE10D2DDD1}" type="sibTrans" cxnId="{5D63571E-1666-4D61-A5CB-4D012F39613A}">
      <dgm:prSet/>
      <dgm:spPr/>
      <dgm:t>
        <a:bodyPr/>
        <a:lstStyle/>
        <a:p>
          <a:endParaRPr lang="en-US"/>
        </a:p>
      </dgm:t>
    </dgm:pt>
    <dgm:pt modelId="{4D387F82-BA48-4856-8D2F-CE9C1602CD22}">
      <dgm:prSet custT="1"/>
      <dgm:spPr/>
      <dgm:t>
        <a:bodyPr/>
        <a:lstStyle/>
        <a:p>
          <a:pPr algn="ctr"/>
          <a:r>
            <a:rPr lang="fr-CA" sz="2400" b="1" dirty="0"/>
            <a:t>La vitesse de croissance et les blessures qu'a subies l'arbre.</a:t>
          </a:r>
        </a:p>
      </dgm:t>
    </dgm:pt>
    <dgm:pt modelId="{32F821F9-B97F-4F78-9681-C7D6B59A5C08}" type="parTrans" cxnId="{36B6C0EE-D693-4D1B-9442-24CF9367E0BD}">
      <dgm:prSet/>
      <dgm:spPr/>
      <dgm:t>
        <a:bodyPr/>
        <a:lstStyle/>
        <a:p>
          <a:endParaRPr lang="en-US"/>
        </a:p>
      </dgm:t>
    </dgm:pt>
    <dgm:pt modelId="{6D3154B7-FF89-4106-9C5C-94767958D21A}" type="sibTrans" cxnId="{36B6C0EE-D693-4D1B-9442-24CF9367E0BD}">
      <dgm:prSet/>
      <dgm:spPr/>
      <dgm:t>
        <a:bodyPr/>
        <a:lstStyle/>
        <a:p>
          <a:endParaRPr lang="en-US"/>
        </a:p>
      </dgm:t>
    </dgm:pt>
    <dgm:pt modelId="{32D2A116-DF31-4936-BE6B-B088690DBF77}">
      <dgm:prSet/>
      <dgm:spPr/>
      <dgm:t>
        <a:bodyPr/>
        <a:lstStyle/>
        <a:p>
          <a:r>
            <a:rPr lang="fr-CA" b="1" dirty="0">
              <a:latin typeface="Times New Roman" panose="02020603050405020304" pitchFamily="18" charset="0"/>
              <a:cs typeface="Times New Roman" panose="02020603050405020304" pitchFamily="18" charset="0"/>
            </a:rPr>
            <a:t>la teneur en eau du bois.</a:t>
          </a:r>
        </a:p>
      </dgm:t>
    </dgm:pt>
    <dgm:pt modelId="{4F198DC1-6B84-4A87-B369-9ABEDA95E7C0}" type="parTrans" cxnId="{954965BB-8A05-4C9E-A8FB-6A107715E89D}">
      <dgm:prSet/>
      <dgm:spPr/>
      <dgm:t>
        <a:bodyPr/>
        <a:lstStyle/>
        <a:p>
          <a:endParaRPr lang="en-US"/>
        </a:p>
      </dgm:t>
    </dgm:pt>
    <dgm:pt modelId="{5BB421AD-46E8-4DAC-BE3C-A74327E26061}" type="sibTrans" cxnId="{954965BB-8A05-4C9E-A8FB-6A107715E89D}">
      <dgm:prSet/>
      <dgm:spPr/>
      <dgm:t>
        <a:bodyPr/>
        <a:lstStyle/>
        <a:p>
          <a:endParaRPr lang="en-US"/>
        </a:p>
      </dgm:t>
    </dgm:pt>
    <dgm:pt modelId="{872FAAF7-1037-4FE1-8995-F1271DB77C50}" type="pres">
      <dgm:prSet presAssocID="{C45B4298-7737-4261-BE06-72CEA2EB7566}" presName="arrowDiagram" presStyleCnt="0">
        <dgm:presLayoutVars>
          <dgm:chMax val="5"/>
          <dgm:dir/>
          <dgm:resizeHandles val="exact"/>
        </dgm:presLayoutVars>
      </dgm:prSet>
      <dgm:spPr/>
      <dgm:t>
        <a:bodyPr/>
        <a:lstStyle/>
        <a:p>
          <a:endParaRPr lang="fr-FR"/>
        </a:p>
      </dgm:t>
    </dgm:pt>
    <dgm:pt modelId="{165B8045-E678-4D57-9A0E-A1A88BC7A137}" type="pres">
      <dgm:prSet presAssocID="{C45B4298-7737-4261-BE06-72CEA2EB7566}" presName="arrow" presStyleLbl="bgShp" presStyleIdx="0" presStyleCnt="1" custLinFactNeighborX="-1676" custLinFactNeighborY="-4670"/>
      <dgm:spPr/>
    </dgm:pt>
    <dgm:pt modelId="{4346C89C-BC0E-4C5B-BDAD-1BC62BF0A1E3}" type="pres">
      <dgm:prSet presAssocID="{C45B4298-7737-4261-BE06-72CEA2EB7566}" presName="arrowDiagram3" presStyleCnt="0"/>
      <dgm:spPr/>
    </dgm:pt>
    <dgm:pt modelId="{23822940-5675-4FA4-9958-7732AAC41035}" type="pres">
      <dgm:prSet presAssocID="{6AD7DD83-AFB5-40BB-9FAC-E135C4CA6E18}" presName="bullet3a" presStyleLbl="node1" presStyleIdx="0" presStyleCnt="3"/>
      <dgm:spPr/>
    </dgm:pt>
    <dgm:pt modelId="{7A7C3092-CDFD-452C-BB7E-59A507FB4583}" type="pres">
      <dgm:prSet presAssocID="{6AD7DD83-AFB5-40BB-9FAC-E135C4CA6E18}" presName="textBox3a" presStyleLbl="revTx" presStyleIdx="0" presStyleCnt="3">
        <dgm:presLayoutVars>
          <dgm:bulletEnabled val="1"/>
        </dgm:presLayoutVars>
      </dgm:prSet>
      <dgm:spPr/>
      <dgm:t>
        <a:bodyPr/>
        <a:lstStyle/>
        <a:p>
          <a:endParaRPr lang="fr-FR"/>
        </a:p>
      </dgm:t>
    </dgm:pt>
    <dgm:pt modelId="{17F62F9D-C536-4D76-B221-3D4B4F7105DD}" type="pres">
      <dgm:prSet presAssocID="{4D387F82-BA48-4856-8D2F-CE9C1602CD22}" presName="bullet3b" presStyleLbl="node1" presStyleIdx="1" presStyleCnt="3"/>
      <dgm:spPr/>
    </dgm:pt>
    <dgm:pt modelId="{BE0BAC40-FDB9-47A2-859C-1D89C9FE08C3}" type="pres">
      <dgm:prSet presAssocID="{4D387F82-BA48-4856-8D2F-CE9C1602CD22}" presName="textBox3b" presStyleLbl="revTx" presStyleIdx="1" presStyleCnt="3">
        <dgm:presLayoutVars>
          <dgm:bulletEnabled val="1"/>
        </dgm:presLayoutVars>
      </dgm:prSet>
      <dgm:spPr/>
      <dgm:t>
        <a:bodyPr/>
        <a:lstStyle/>
        <a:p>
          <a:endParaRPr lang="fr-FR"/>
        </a:p>
      </dgm:t>
    </dgm:pt>
    <dgm:pt modelId="{D07E7E17-5FC2-4ACE-8F18-577D3F3AB241}" type="pres">
      <dgm:prSet presAssocID="{32D2A116-DF31-4936-BE6B-B088690DBF77}" presName="bullet3c" presStyleLbl="node1" presStyleIdx="2" presStyleCnt="3"/>
      <dgm:spPr/>
    </dgm:pt>
    <dgm:pt modelId="{DCEBD3FC-F60B-4F01-AA1D-2BA644C0F350}" type="pres">
      <dgm:prSet presAssocID="{32D2A116-DF31-4936-BE6B-B088690DBF77}" presName="textBox3c" presStyleLbl="revTx" presStyleIdx="2" presStyleCnt="3">
        <dgm:presLayoutVars>
          <dgm:bulletEnabled val="1"/>
        </dgm:presLayoutVars>
      </dgm:prSet>
      <dgm:spPr/>
      <dgm:t>
        <a:bodyPr/>
        <a:lstStyle/>
        <a:p>
          <a:endParaRPr lang="fr-FR"/>
        </a:p>
      </dgm:t>
    </dgm:pt>
  </dgm:ptLst>
  <dgm:cxnLst>
    <dgm:cxn modelId="{36B6C0EE-D693-4D1B-9442-24CF9367E0BD}" srcId="{C45B4298-7737-4261-BE06-72CEA2EB7566}" destId="{4D387F82-BA48-4856-8D2F-CE9C1602CD22}" srcOrd="1" destOrd="0" parTransId="{32F821F9-B97F-4F78-9681-C7D6B59A5C08}" sibTransId="{6D3154B7-FF89-4106-9C5C-94767958D21A}"/>
    <dgm:cxn modelId="{4E92F913-C0D8-4416-B7D2-5F10470CC650}" type="presOf" srcId="{32D2A116-DF31-4936-BE6B-B088690DBF77}" destId="{DCEBD3FC-F60B-4F01-AA1D-2BA644C0F350}" srcOrd="0" destOrd="0" presId="urn:microsoft.com/office/officeart/2005/8/layout/arrow2"/>
    <dgm:cxn modelId="{2DA42752-17E5-4004-B901-33DA4D073C46}" type="presOf" srcId="{6AD7DD83-AFB5-40BB-9FAC-E135C4CA6E18}" destId="{7A7C3092-CDFD-452C-BB7E-59A507FB4583}" srcOrd="0" destOrd="0" presId="urn:microsoft.com/office/officeart/2005/8/layout/arrow2"/>
    <dgm:cxn modelId="{5D63571E-1666-4D61-A5CB-4D012F39613A}" srcId="{C45B4298-7737-4261-BE06-72CEA2EB7566}" destId="{6AD7DD83-AFB5-40BB-9FAC-E135C4CA6E18}" srcOrd="0" destOrd="0" parTransId="{3B33C928-8F95-4CA8-BF64-93A68C1EBDAD}" sibTransId="{9CFCFEAB-0AF1-4471-8534-A4DE10D2DDD1}"/>
    <dgm:cxn modelId="{0F4EAF41-5CB2-474F-A11D-589EBCDCD6D0}" type="presOf" srcId="{4D387F82-BA48-4856-8D2F-CE9C1602CD22}" destId="{BE0BAC40-FDB9-47A2-859C-1D89C9FE08C3}" srcOrd="0" destOrd="0" presId="urn:microsoft.com/office/officeart/2005/8/layout/arrow2"/>
    <dgm:cxn modelId="{954965BB-8A05-4C9E-A8FB-6A107715E89D}" srcId="{C45B4298-7737-4261-BE06-72CEA2EB7566}" destId="{32D2A116-DF31-4936-BE6B-B088690DBF77}" srcOrd="2" destOrd="0" parTransId="{4F198DC1-6B84-4A87-B369-9ABEDA95E7C0}" sibTransId="{5BB421AD-46E8-4DAC-BE3C-A74327E26061}"/>
    <dgm:cxn modelId="{E8CA7E0A-E3D7-49B7-AE8E-7B32C7489517}" type="presOf" srcId="{C45B4298-7737-4261-BE06-72CEA2EB7566}" destId="{872FAAF7-1037-4FE1-8995-F1271DB77C50}" srcOrd="0" destOrd="0" presId="urn:microsoft.com/office/officeart/2005/8/layout/arrow2"/>
    <dgm:cxn modelId="{356F77BE-4EAD-441B-8A64-6EA120F7E7B0}" type="presParOf" srcId="{872FAAF7-1037-4FE1-8995-F1271DB77C50}" destId="{165B8045-E678-4D57-9A0E-A1A88BC7A137}" srcOrd="0" destOrd="0" presId="urn:microsoft.com/office/officeart/2005/8/layout/arrow2"/>
    <dgm:cxn modelId="{18696A6F-9AB5-411C-A7B1-42FAE9AE2530}" type="presParOf" srcId="{872FAAF7-1037-4FE1-8995-F1271DB77C50}" destId="{4346C89C-BC0E-4C5B-BDAD-1BC62BF0A1E3}" srcOrd="1" destOrd="0" presId="urn:microsoft.com/office/officeart/2005/8/layout/arrow2"/>
    <dgm:cxn modelId="{CCCF42B3-7486-4AAF-A204-C6DEB9962918}" type="presParOf" srcId="{4346C89C-BC0E-4C5B-BDAD-1BC62BF0A1E3}" destId="{23822940-5675-4FA4-9958-7732AAC41035}" srcOrd="0" destOrd="0" presId="urn:microsoft.com/office/officeart/2005/8/layout/arrow2"/>
    <dgm:cxn modelId="{2C3AD233-63DF-48CF-B271-2684DCCAC602}" type="presParOf" srcId="{4346C89C-BC0E-4C5B-BDAD-1BC62BF0A1E3}" destId="{7A7C3092-CDFD-452C-BB7E-59A507FB4583}" srcOrd="1" destOrd="0" presId="urn:microsoft.com/office/officeart/2005/8/layout/arrow2"/>
    <dgm:cxn modelId="{4F11215B-BE99-4AA6-8F6F-DDCCB541FF47}" type="presParOf" srcId="{4346C89C-BC0E-4C5B-BDAD-1BC62BF0A1E3}" destId="{17F62F9D-C536-4D76-B221-3D4B4F7105DD}" srcOrd="2" destOrd="0" presId="urn:microsoft.com/office/officeart/2005/8/layout/arrow2"/>
    <dgm:cxn modelId="{D798A99E-FB5E-465F-A5E8-63D249B31974}" type="presParOf" srcId="{4346C89C-BC0E-4C5B-BDAD-1BC62BF0A1E3}" destId="{BE0BAC40-FDB9-47A2-859C-1D89C9FE08C3}" srcOrd="3" destOrd="0" presId="urn:microsoft.com/office/officeart/2005/8/layout/arrow2"/>
    <dgm:cxn modelId="{1FBE2ED4-4F3C-44B6-9DCA-DF1193283E5D}" type="presParOf" srcId="{4346C89C-BC0E-4C5B-BDAD-1BC62BF0A1E3}" destId="{D07E7E17-5FC2-4ACE-8F18-577D3F3AB241}" srcOrd="4" destOrd="0" presId="urn:microsoft.com/office/officeart/2005/8/layout/arrow2"/>
    <dgm:cxn modelId="{A5F68725-8D07-46A2-A8AF-5D1C086EADFA}" type="presParOf" srcId="{4346C89C-BC0E-4C5B-BDAD-1BC62BF0A1E3}" destId="{DCEBD3FC-F60B-4F01-AA1D-2BA644C0F350}"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421E5EC-139F-4DBB-89D7-8954CC3D119E}"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1ECC6FDE-8259-4BE2-9569-9A9FB6B412B0}">
      <dgm:prSet phldrT="[Texte]"/>
      <dgm:spPr/>
      <dgm:t>
        <a:bodyPr/>
        <a:lstStyle/>
        <a:p>
          <a:pPr algn="just"/>
          <a:r>
            <a:rPr lang="fr-CA" dirty="0"/>
            <a:t>Ceux dont la dureté est plus élevée comme les bois durs. Ils proviennent généralement des arbres feuillus (chêne, érable, bouleau, caryer, merisier...)</a:t>
          </a:r>
        </a:p>
      </dgm:t>
    </dgm:pt>
    <dgm:pt modelId="{0BFF46DA-2D9B-4874-99EF-BD3E0E59F6FD}" type="parTrans" cxnId="{3C41E54C-9685-4D14-9673-BBE789AECD25}">
      <dgm:prSet/>
      <dgm:spPr/>
      <dgm:t>
        <a:bodyPr/>
        <a:lstStyle/>
        <a:p>
          <a:endParaRPr lang="en-US"/>
        </a:p>
      </dgm:t>
    </dgm:pt>
    <dgm:pt modelId="{1684C874-E419-41F5-8618-08C7063DDBCB}" type="sibTrans" cxnId="{3C41E54C-9685-4D14-9673-BBE789AECD25}">
      <dgm:prSet/>
      <dgm:spPr/>
      <dgm:t>
        <a:bodyPr/>
        <a:lstStyle/>
        <a:p>
          <a:endParaRPr lang="en-US"/>
        </a:p>
      </dgm:t>
    </dgm:pt>
    <dgm:pt modelId="{095A685D-6E6B-4991-84EE-A0BC51693D79}">
      <dgm:prSet phldrT="[Texte]"/>
      <dgm:spPr/>
      <dgm:t>
        <a:bodyPr/>
        <a:lstStyle/>
        <a:p>
          <a:r>
            <a:rPr lang="fr-CA" dirty="0"/>
            <a:t>Ceux dont la dureté est moins élevée comme les</a:t>
          </a:r>
          <a:r>
            <a:rPr lang="fr-CA" b="1" dirty="0"/>
            <a:t> </a:t>
          </a:r>
          <a:r>
            <a:rPr lang="fr-CA" dirty="0"/>
            <a:t>bois mous. Ils proviennent généralement des conifères (pin, épinette, sapin, cèdre ...)</a:t>
          </a:r>
        </a:p>
      </dgm:t>
    </dgm:pt>
    <dgm:pt modelId="{CD9A812C-A7BF-4399-9F49-14B7EA7EFF34}" type="parTrans" cxnId="{7003A7C7-37C9-4D7F-B30A-C2E624795237}">
      <dgm:prSet/>
      <dgm:spPr/>
      <dgm:t>
        <a:bodyPr/>
        <a:lstStyle/>
        <a:p>
          <a:endParaRPr lang="en-US"/>
        </a:p>
      </dgm:t>
    </dgm:pt>
    <dgm:pt modelId="{4F895AE8-5897-4E6E-8105-CF5C33BFA043}" type="sibTrans" cxnId="{7003A7C7-37C9-4D7F-B30A-C2E624795237}">
      <dgm:prSet/>
      <dgm:spPr/>
      <dgm:t>
        <a:bodyPr/>
        <a:lstStyle/>
        <a:p>
          <a:endParaRPr lang="en-US"/>
        </a:p>
      </dgm:t>
    </dgm:pt>
    <dgm:pt modelId="{183878EC-0C82-495A-B383-4271BEEF49C5}" type="pres">
      <dgm:prSet presAssocID="{D421E5EC-139F-4DBB-89D7-8954CC3D119E}" presName="linear" presStyleCnt="0">
        <dgm:presLayoutVars>
          <dgm:dir/>
          <dgm:resizeHandles val="exact"/>
        </dgm:presLayoutVars>
      </dgm:prSet>
      <dgm:spPr/>
      <dgm:t>
        <a:bodyPr/>
        <a:lstStyle/>
        <a:p>
          <a:endParaRPr lang="fr-FR"/>
        </a:p>
      </dgm:t>
    </dgm:pt>
    <dgm:pt modelId="{47D4E538-AE6C-4765-9A67-754F80ACA255}" type="pres">
      <dgm:prSet presAssocID="{1ECC6FDE-8259-4BE2-9569-9A9FB6B412B0}" presName="comp" presStyleCnt="0"/>
      <dgm:spPr/>
    </dgm:pt>
    <dgm:pt modelId="{D98AFDAE-964C-4409-BB6B-53FDCF2DEF4F}" type="pres">
      <dgm:prSet presAssocID="{1ECC6FDE-8259-4BE2-9569-9A9FB6B412B0}" presName="box" presStyleLbl="node1" presStyleIdx="0" presStyleCnt="2" custLinFactNeighborX="15270" custLinFactNeighborY="-6642"/>
      <dgm:spPr/>
      <dgm:t>
        <a:bodyPr/>
        <a:lstStyle/>
        <a:p>
          <a:endParaRPr lang="fr-FR"/>
        </a:p>
      </dgm:t>
    </dgm:pt>
    <dgm:pt modelId="{7924F0FF-8946-4019-8D21-7A88851F27DB}" type="pres">
      <dgm:prSet presAssocID="{1ECC6FDE-8259-4BE2-9569-9A9FB6B412B0}" presName="img" presStyleLbl="fgImgPlace1" presStyleIdx="0" presStyleCnt="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5000" r="-5000"/>
          </a:stretch>
        </a:blipFill>
      </dgm:spPr>
    </dgm:pt>
    <dgm:pt modelId="{A9120BC8-6EFF-41D7-BEA5-7C091882B151}" type="pres">
      <dgm:prSet presAssocID="{1ECC6FDE-8259-4BE2-9569-9A9FB6B412B0}" presName="text" presStyleLbl="node1" presStyleIdx="0" presStyleCnt="2">
        <dgm:presLayoutVars>
          <dgm:bulletEnabled val="1"/>
        </dgm:presLayoutVars>
      </dgm:prSet>
      <dgm:spPr/>
      <dgm:t>
        <a:bodyPr/>
        <a:lstStyle/>
        <a:p>
          <a:endParaRPr lang="fr-FR"/>
        </a:p>
      </dgm:t>
    </dgm:pt>
    <dgm:pt modelId="{DEE82DC4-DE57-476B-AB98-79E16B2EC136}" type="pres">
      <dgm:prSet presAssocID="{1684C874-E419-41F5-8618-08C7063DDBCB}" presName="spacer" presStyleCnt="0"/>
      <dgm:spPr/>
    </dgm:pt>
    <dgm:pt modelId="{211F19D8-D135-438A-86CE-4BAD7FF423E3}" type="pres">
      <dgm:prSet presAssocID="{095A685D-6E6B-4991-84EE-A0BC51693D79}" presName="comp" presStyleCnt="0"/>
      <dgm:spPr/>
    </dgm:pt>
    <dgm:pt modelId="{7A1E0AA6-C9C0-4ACB-8E7E-2F41C09FD463}" type="pres">
      <dgm:prSet presAssocID="{095A685D-6E6B-4991-84EE-A0BC51693D79}" presName="box" presStyleLbl="node1" presStyleIdx="1" presStyleCnt="2"/>
      <dgm:spPr/>
      <dgm:t>
        <a:bodyPr/>
        <a:lstStyle/>
        <a:p>
          <a:endParaRPr lang="fr-FR"/>
        </a:p>
      </dgm:t>
    </dgm:pt>
    <dgm:pt modelId="{88AB32E8-B101-4182-BAFA-B9871042677B}" type="pres">
      <dgm:prSet presAssocID="{095A685D-6E6B-4991-84EE-A0BC51693D79}" presName="img" presStyleLbl="fgImgPlace1" presStyleIdx="1" presStyleCnt="2" custLinFactNeighborX="4194" custLinFactNeighborY="-558"/>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14000" b="-14000"/>
          </a:stretch>
        </a:blipFill>
      </dgm:spPr>
    </dgm:pt>
    <dgm:pt modelId="{F62E1078-4CF5-40FA-BA2B-A2390F838460}" type="pres">
      <dgm:prSet presAssocID="{095A685D-6E6B-4991-84EE-A0BC51693D79}" presName="text" presStyleLbl="node1" presStyleIdx="1" presStyleCnt="2">
        <dgm:presLayoutVars>
          <dgm:bulletEnabled val="1"/>
        </dgm:presLayoutVars>
      </dgm:prSet>
      <dgm:spPr/>
      <dgm:t>
        <a:bodyPr/>
        <a:lstStyle/>
        <a:p>
          <a:endParaRPr lang="fr-FR"/>
        </a:p>
      </dgm:t>
    </dgm:pt>
  </dgm:ptLst>
  <dgm:cxnLst>
    <dgm:cxn modelId="{B429D4B3-BAAE-4CC3-B63A-90A64C183AE5}" type="presOf" srcId="{1ECC6FDE-8259-4BE2-9569-9A9FB6B412B0}" destId="{D98AFDAE-964C-4409-BB6B-53FDCF2DEF4F}" srcOrd="0" destOrd="0" presId="urn:microsoft.com/office/officeart/2005/8/layout/vList4"/>
    <dgm:cxn modelId="{47920EEB-8594-4C49-9488-71567B73066F}" type="presOf" srcId="{1ECC6FDE-8259-4BE2-9569-9A9FB6B412B0}" destId="{A9120BC8-6EFF-41D7-BEA5-7C091882B151}" srcOrd="1" destOrd="0" presId="urn:microsoft.com/office/officeart/2005/8/layout/vList4"/>
    <dgm:cxn modelId="{3C41E54C-9685-4D14-9673-BBE789AECD25}" srcId="{D421E5EC-139F-4DBB-89D7-8954CC3D119E}" destId="{1ECC6FDE-8259-4BE2-9569-9A9FB6B412B0}" srcOrd="0" destOrd="0" parTransId="{0BFF46DA-2D9B-4874-99EF-BD3E0E59F6FD}" sibTransId="{1684C874-E419-41F5-8618-08C7063DDBCB}"/>
    <dgm:cxn modelId="{00E7EEDD-B1E7-4BF1-9A82-EB6F88489852}" type="presOf" srcId="{095A685D-6E6B-4991-84EE-A0BC51693D79}" destId="{7A1E0AA6-C9C0-4ACB-8E7E-2F41C09FD463}" srcOrd="0" destOrd="0" presId="urn:microsoft.com/office/officeart/2005/8/layout/vList4"/>
    <dgm:cxn modelId="{7003A7C7-37C9-4D7F-B30A-C2E624795237}" srcId="{D421E5EC-139F-4DBB-89D7-8954CC3D119E}" destId="{095A685D-6E6B-4991-84EE-A0BC51693D79}" srcOrd="1" destOrd="0" parTransId="{CD9A812C-A7BF-4399-9F49-14B7EA7EFF34}" sibTransId="{4F895AE8-5897-4E6E-8105-CF5C33BFA043}"/>
    <dgm:cxn modelId="{3EF1151F-416F-4DFC-A54F-472041928021}" type="presOf" srcId="{095A685D-6E6B-4991-84EE-A0BC51693D79}" destId="{F62E1078-4CF5-40FA-BA2B-A2390F838460}" srcOrd="1" destOrd="0" presId="urn:microsoft.com/office/officeart/2005/8/layout/vList4"/>
    <dgm:cxn modelId="{06CEF630-FFEF-4B71-9D87-9ED2CA8C84F0}" type="presOf" srcId="{D421E5EC-139F-4DBB-89D7-8954CC3D119E}" destId="{183878EC-0C82-495A-B383-4271BEEF49C5}" srcOrd="0" destOrd="0" presId="urn:microsoft.com/office/officeart/2005/8/layout/vList4"/>
    <dgm:cxn modelId="{985396D5-F203-41BE-B170-32ACF4DC3496}" type="presParOf" srcId="{183878EC-0C82-495A-B383-4271BEEF49C5}" destId="{47D4E538-AE6C-4765-9A67-754F80ACA255}" srcOrd="0" destOrd="0" presId="urn:microsoft.com/office/officeart/2005/8/layout/vList4"/>
    <dgm:cxn modelId="{81A82CF7-8441-4FDA-ABBB-C07BA807B3AC}" type="presParOf" srcId="{47D4E538-AE6C-4765-9A67-754F80ACA255}" destId="{D98AFDAE-964C-4409-BB6B-53FDCF2DEF4F}" srcOrd="0" destOrd="0" presId="urn:microsoft.com/office/officeart/2005/8/layout/vList4"/>
    <dgm:cxn modelId="{05D5B510-24C8-4440-8AE8-91143F0852DF}" type="presParOf" srcId="{47D4E538-AE6C-4765-9A67-754F80ACA255}" destId="{7924F0FF-8946-4019-8D21-7A88851F27DB}" srcOrd="1" destOrd="0" presId="urn:microsoft.com/office/officeart/2005/8/layout/vList4"/>
    <dgm:cxn modelId="{16DDE1DC-09BF-47EE-AE40-79410EBE3CEE}" type="presParOf" srcId="{47D4E538-AE6C-4765-9A67-754F80ACA255}" destId="{A9120BC8-6EFF-41D7-BEA5-7C091882B151}" srcOrd="2" destOrd="0" presId="urn:microsoft.com/office/officeart/2005/8/layout/vList4"/>
    <dgm:cxn modelId="{9F9EBE94-C77C-42E6-9F06-0928CACFE863}" type="presParOf" srcId="{183878EC-0C82-495A-B383-4271BEEF49C5}" destId="{DEE82DC4-DE57-476B-AB98-79E16B2EC136}" srcOrd="1" destOrd="0" presId="urn:microsoft.com/office/officeart/2005/8/layout/vList4"/>
    <dgm:cxn modelId="{EB443516-E8F8-4BDA-9697-0A12991F809E}" type="presParOf" srcId="{183878EC-0C82-495A-B383-4271BEEF49C5}" destId="{211F19D8-D135-438A-86CE-4BAD7FF423E3}" srcOrd="2" destOrd="0" presId="urn:microsoft.com/office/officeart/2005/8/layout/vList4"/>
    <dgm:cxn modelId="{3E6C5BDF-EE13-42B8-9085-C52AAD311B9F}" type="presParOf" srcId="{211F19D8-D135-438A-86CE-4BAD7FF423E3}" destId="{7A1E0AA6-C9C0-4ACB-8E7E-2F41C09FD463}" srcOrd="0" destOrd="0" presId="urn:microsoft.com/office/officeart/2005/8/layout/vList4"/>
    <dgm:cxn modelId="{4944FC8D-1691-422D-A4FA-C8C003635D12}" type="presParOf" srcId="{211F19D8-D135-438A-86CE-4BAD7FF423E3}" destId="{88AB32E8-B101-4182-BAFA-B9871042677B}" srcOrd="1" destOrd="0" presId="urn:microsoft.com/office/officeart/2005/8/layout/vList4"/>
    <dgm:cxn modelId="{942F5082-F5ED-47D8-B65F-CC20EADCDDEF}" type="presParOf" srcId="{211F19D8-D135-438A-86CE-4BAD7FF423E3}" destId="{F62E1078-4CF5-40FA-BA2B-A2390F838460}"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42ECD6-2F15-42EF-9639-2C561DBDB478}" type="datetimeFigureOut">
              <a:rPr lang="fr-CA" smtClean="0"/>
              <a:t>2016-11-28</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EF4FA9-6E84-4C8A-9615-812783526059}" type="slidenum">
              <a:rPr lang="fr-CA" smtClean="0"/>
              <a:t>‹N°›</a:t>
            </a:fld>
            <a:endParaRPr lang="fr-CA"/>
          </a:p>
        </p:txBody>
      </p:sp>
    </p:spTree>
    <p:extLst>
      <p:ext uri="{BB962C8B-B14F-4D97-AF65-F5344CB8AC3E}">
        <p14:creationId xmlns:p14="http://schemas.microsoft.com/office/powerpoint/2010/main" val="19292497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5EF4FA9-6E84-4C8A-9615-812783526059}" type="slidenum">
              <a:rPr lang="fr-CA" smtClean="0"/>
              <a:t>1</a:t>
            </a:fld>
            <a:endParaRPr lang="fr-CA"/>
          </a:p>
        </p:txBody>
      </p:sp>
    </p:spTree>
    <p:extLst>
      <p:ext uri="{BB962C8B-B14F-4D97-AF65-F5344CB8AC3E}">
        <p14:creationId xmlns:p14="http://schemas.microsoft.com/office/powerpoint/2010/main" val="866357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EF4FA9-6E84-4C8A-9615-812783526059}" type="slidenum">
              <a:rPr lang="fr-CA" smtClean="0"/>
              <a:t>28</a:t>
            </a:fld>
            <a:endParaRPr lang="fr-CA"/>
          </a:p>
        </p:txBody>
      </p:sp>
    </p:spTree>
    <p:extLst>
      <p:ext uri="{BB962C8B-B14F-4D97-AF65-F5344CB8AC3E}">
        <p14:creationId xmlns:p14="http://schemas.microsoft.com/office/powerpoint/2010/main" val="3128652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EF4FA9-6E84-4C8A-9615-812783526059}" type="slidenum">
              <a:rPr lang="fr-CA" smtClean="0"/>
              <a:t>2</a:t>
            </a:fld>
            <a:endParaRPr lang="fr-CA"/>
          </a:p>
        </p:txBody>
      </p:sp>
    </p:spTree>
    <p:extLst>
      <p:ext uri="{BB962C8B-B14F-4D97-AF65-F5344CB8AC3E}">
        <p14:creationId xmlns:p14="http://schemas.microsoft.com/office/powerpoint/2010/main" val="2547354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EF4FA9-6E84-4C8A-9615-812783526059}" type="slidenum">
              <a:rPr lang="fr-CA" smtClean="0"/>
              <a:t>3</a:t>
            </a:fld>
            <a:endParaRPr lang="fr-CA"/>
          </a:p>
        </p:txBody>
      </p:sp>
    </p:spTree>
    <p:extLst>
      <p:ext uri="{BB962C8B-B14F-4D97-AF65-F5344CB8AC3E}">
        <p14:creationId xmlns:p14="http://schemas.microsoft.com/office/powerpoint/2010/main" val="742548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5EF4FA9-6E84-4C8A-9615-812783526059}" type="slidenum">
              <a:rPr lang="fr-CA" smtClean="0"/>
              <a:t>4</a:t>
            </a:fld>
            <a:endParaRPr lang="fr-CA"/>
          </a:p>
        </p:txBody>
      </p:sp>
    </p:spTree>
    <p:extLst>
      <p:ext uri="{BB962C8B-B14F-4D97-AF65-F5344CB8AC3E}">
        <p14:creationId xmlns:p14="http://schemas.microsoft.com/office/powerpoint/2010/main" val="1098151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EF4FA9-6E84-4C8A-9615-812783526059}" type="slidenum">
              <a:rPr lang="fr-CA" smtClean="0"/>
              <a:t>5</a:t>
            </a:fld>
            <a:endParaRPr lang="fr-CA"/>
          </a:p>
        </p:txBody>
      </p:sp>
    </p:spTree>
    <p:extLst>
      <p:ext uri="{BB962C8B-B14F-4D97-AF65-F5344CB8AC3E}">
        <p14:creationId xmlns:p14="http://schemas.microsoft.com/office/powerpoint/2010/main" val="1003469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EF4FA9-6E84-4C8A-9615-812783526059}" type="slidenum">
              <a:rPr lang="fr-CA" smtClean="0"/>
              <a:t>9</a:t>
            </a:fld>
            <a:endParaRPr lang="fr-CA"/>
          </a:p>
        </p:txBody>
      </p:sp>
    </p:spTree>
    <p:extLst>
      <p:ext uri="{BB962C8B-B14F-4D97-AF65-F5344CB8AC3E}">
        <p14:creationId xmlns:p14="http://schemas.microsoft.com/office/powerpoint/2010/main" val="36469101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85EF4FA9-6E84-4C8A-9615-812783526059}" type="slidenum">
              <a:rPr lang="fr-CA" smtClean="0"/>
              <a:t>18</a:t>
            </a:fld>
            <a:endParaRPr lang="fr-CA"/>
          </a:p>
        </p:txBody>
      </p:sp>
    </p:spTree>
    <p:extLst>
      <p:ext uri="{BB962C8B-B14F-4D97-AF65-F5344CB8AC3E}">
        <p14:creationId xmlns:p14="http://schemas.microsoft.com/office/powerpoint/2010/main" val="42092905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EF4FA9-6E84-4C8A-9615-812783526059}" type="slidenum">
              <a:rPr lang="fr-CA" smtClean="0"/>
              <a:t>19</a:t>
            </a:fld>
            <a:endParaRPr lang="fr-CA"/>
          </a:p>
        </p:txBody>
      </p:sp>
    </p:spTree>
    <p:extLst>
      <p:ext uri="{BB962C8B-B14F-4D97-AF65-F5344CB8AC3E}">
        <p14:creationId xmlns:p14="http://schemas.microsoft.com/office/powerpoint/2010/main" val="1026618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85EF4FA9-6E84-4C8A-9615-812783526059}" type="slidenum">
              <a:rPr lang="fr-CA" smtClean="0"/>
              <a:t>22</a:t>
            </a:fld>
            <a:endParaRPr lang="fr-CA"/>
          </a:p>
        </p:txBody>
      </p:sp>
    </p:spTree>
    <p:extLst>
      <p:ext uri="{BB962C8B-B14F-4D97-AF65-F5344CB8AC3E}">
        <p14:creationId xmlns:p14="http://schemas.microsoft.com/office/powerpoint/2010/main" val="2284845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fr-FR"/>
              <a:t>Modifiez le style du titre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78136E47-A748-4A8E-B467-897473106620}" type="datetimeFigureOut">
              <a:rPr lang="fr-CA" smtClean="0"/>
              <a:t>2016-11-28</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452D4DDC-A5C9-4607-AF2D-97974CF0F83D}" type="slidenum">
              <a:rPr lang="fr-CA" smtClean="0"/>
              <a:t>‹N°›</a:t>
            </a:fld>
            <a:endParaRPr lang="fr-CA"/>
          </a:p>
        </p:txBody>
      </p:sp>
    </p:spTree>
    <p:extLst>
      <p:ext uri="{BB962C8B-B14F-4D97-AF65-F5344CB8AC3E}">
        <p14:creationId xmlns:p14="http://schemas.microsoft.com/office/powerpoint/2010/main" val="2101383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78136E47-A748-4A8E-B467-897473106620}" type="datetimeFigureOut">
              <a:rPr lang="fr-CA" smtClean="0"/>
              <a:t>2016-11-28</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452D4DDC-A5C9-4607-AF2D-97974CF0F83D}" type="slidenum">
              <a:rPr lang="fr-CA" smtClean="0"/>
              <a:t>‹N°›</a:t>
            </a:fld>
            <a:endParaRPr lang="fr-CA"/>
          </a:p>
        </p:txBody>
      </p:sp>
    </p:spTree>
    <p:extLst>
      <p:ext uri="{BB962C8B-B14F-4D97-AF65-F5344CB8AC3E}">
        <p14:creationId xmlns:p14="http://schemas.microsoft.com/office/powerpoint/2010/main" val="8350924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Modifiez les styles du texte du masque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78136E47-A748-4A8E-B467-897473106620}" type="datetimeFigureOut">
              <a:rPr lang="fr-CA" smtClean="0"/>
              <a:t>2016-11-28</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452D4DDC-A5C9-4607-AF2D-97974CF0F83D}" type="slidenum">
              <a:rPr lang="fr-CA" smtClean="0"/>
              <a:t>‹N°›</a:t>
            </a:fld>
            <a:endParaRPr lang="fr-CA"/>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090631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78136E47-A748-4A8E-B467-897473106620}" type="datetimeFigureOut">
              <a:rPr lang="fr-CA" smtClean="0"/>
              <a:t>2016-11-28</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452D4DDC-A5C9-4607-AF2D-97974CF0F83D}" type="slidenum">
              <a:rPr lang="fr-CA" smtClean="0"/>
              <a:t>‹N°›</a:t>
            </a:fld>
            <a:endParaRPr lang="fr-CA"/>
          </a:p>
        </p:txBody>
      </p:sp>
    </p:spTree>
    <p:extLst>
      <p:ext uri="{BB962C8B-B14F-4D97-AF65-F5344CB8AC3E}">
        <p14:creationId xmlns:p14="http://schemas.microsoft.com/office/powerpoint/2010/main" val="7507767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Modifiez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78136E47-A748-4A8E-B467-897473106620}" type="datetimeFigureOut">
              <a:rPr lang="fr-CA" smtClean="0"/>
              <a:t>2016-11-28</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452D4DDC-A5C9-4607-AF2D-97974CF0F83D}" type="slidenum">
              <a:rPr lang="fr-CA" smtClean="0"/>
              <a:t>‹N°›</a:t>
            </a:fld>
            <a:endParaRPr lang="fr-CA"/>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4499436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Modifiez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78136E47-A748-4A8E-B467-897473106620}" type="datetimeFigureOut">
              <a:rPr lang="fr-CA" smtClean="0"/>
              <a:t>2016-11-28</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452D4DDC-A5C9-4607-AF2D-97974CF0F83D}" type="slidenum">
              <a:rPr lang="fr-CA" smtClean="0"/>
              <a:t>‹N°›</a:t>
            </a:fld>
            <a:endParaRPr lang="fr-CA"/>
          </a:p>
        </p:txBody>
      </p:sp>
    </p:spTree>
    <p:extLst>
      <p:ext uri="{BB962C8B-B14F-4D97-AF65-F5344CB8AC3E}">
        <p14:creationId xmlns:p14="http://schemas.microsoft.com/office/powerpoint/2010/main" val="3797902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8136E47-A748-4A8E-B467-897473106620}" type="datetimeFigureOut">
              <a:rPr lang="fr-CA" smtClean="0"/>
              <a:t>2016-11-28</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452D4DDC-A5C9-4607-AF2D-97974CF0F83D}" type="slidenum">
              <a:rPr lang="fr-CA" smtClean="0"/>
              <a:t>‹N°›</a:t>
            </a:fld>
            <a:endParaRPr lang="fr-CA"/>
          </a:p>
        </p:txBody>
      </p:sp>
    </p:spTree>
    <p:extLst>
      <p:ext uri="{BB962C8B-B14F-4D97-AF65-F5344CB8AC3E}">
        <p14:creationId xmlns:p14="http://schemas.microsoft.com/office/powerpoint/2010/main" val="25477144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8136E47-A748-4A8E-B467-897473106620}" type="datetimeFigureOut">
              <a:rPr lang="fr-CA" smtClean="0"/>
              <a:t>2016-11-28</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452D4DDC-A5C9-4607-AF2D-97974CF0F83D}" type="slidenum">
              <a:rPr lang="fr-CA" smtClean="0"/>
              <a:t>‹N°›</a:t>
            </a:fld>
            <a:endParaRPr lang="fr-CA"/>
          </a:p>
        </p:txBody>
      </p:sp>
    </p:spTree>
    <p:extLst>
      <p:ext uri="{BB962C8B-B14F-4D97-AF65-F5344CB8AC3E}">
        <p14:creationId xmlns:p14="http://schemas.microsoft.com/office/powerpoint/2010/main" val="2148942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8136E47-A748-4A8E-B467-897473106620}" type="datetimeFigureOut">
              <a:rPr lang="fr-CA" smtClean="0"/>
              <a:t>2016-11-28</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452D4DDC-A5C9-4607-AF2D-97974CF0F83D}" type="slidenum">
              <a:rPr lang="fr-CA" smtClean="0"/>
              <a:t>‹N°›</a:t>
            </a:fld>
            <a:endParaRPr lang="fr-CA"/>
          </a:p>
        </p:txBody>
      </p:sp>
    </p:spTree>
    <p:extLst>
      <p:ext uri="{BB962C8B-B14F-4D97-AF65-F5344CB8AC3E}">
        <p14:creationId xmlns:p14="http://schemas.microsoft.com/office/powerpoint/2010/main" val="1607712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78136E47-A748-4A8E-B467-897473106620}" type="datetimeFigureOut">
              <a:rPr lang="fr-CA" smtClean="0"/>
              <a:t>2016-11-28</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452D4DDC-A5C9-4607-AF2D-97974CF0F83D}" type="slidenum">
              <a:rPr lang="fr-CA" smtClean="0"/>
              <a:t>‹N°›</a:t>
            </a:fld>
            <a:endParaRPr lang="fr-CA"/>
          </a:p>
        </p:txBody>
      </p:sp>
    </p:spTree>
    <p:extLst>
      <p:ext uri="{BB962C8B-B14F-4D97-AF65-F5344CB8AC3E}">
        <p14:creationId xmlns:p14="http://schemas.microsoft.com/office/powerpoint/2010/main" val="1996842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78136E47-A748-4A8E-B467-897473106620}" type="datetimeFigureOut">
              <a:rPr lang="fr-CA" smtClean="0"/>
              <a:t>2016-11-28</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452D4DDC-A5C9-4607-AF2D-97974CF0F83D}" type="slidenum">
              <a:rPr lang="fr-CA" smtClean="0"/>
              <a:t>‹N°›</a:t>
            </a:fld>
            <a:endParaRPr lang="fr-CA"/>
          </a:p>
        </p:txBody>
      </p:sp>
    </p:spTree>
    <p:extLst>
      <p:ext uri="{BB962C8B-B14F-4D97-AF65-F5344CB8AC3E}">
        <p14:creationId xmlns:p14="http://schemas.microsoft.com/office/powerpoint/2010/main" val="3246279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78136E47-A748-4A8E-B467-897473106620}" type="datetimeFigureOut">
              <a:rPr lang="fr-CA" smtClean="0"/>
              <a:t>2016-11-28</a:t>
            </a:fld>
            <a:endParaRPr lang="fr-CA"/>
          </a:p>
        </p:txBody>
      </p:sp>
      <p:sp>
        <p:nvSpPr>
          <p:cNvPr id="8" name="Footer Placeholder 7"/>
          <p:cNvSpPr>
            <a:spLocks noGrp="1"/>
          </p:cNvSpPr>
          <p:nvPr>
            <p:ph type="ftr" sz="quarter" idx="11"/>
          </p:nvPr>
        </p:nvSpPr>
        <p:spPr/>
        <p:txBody>
          <a:bodyPr/>
          <a:lstStyle/>
          <a:p>
            <a:endParaRPr lang="fr-CA"/>
          </a:p>
        </p:txBody>
      </p:sp>
      <p:sp>
        <p:nvSpPr>
          <p:cNvPr id="9" name="Slide Number Placeholder 8"/>
          <p:cNvSpPr>
            <a:spLocks noGrp="1"/>
          </p:cNvSpPr>
          <p:nvPr>
            <p:ph type="sldNum" sz="quarter" idx="12"/>
          </p:nvPr>
        </p:nvSpPr>
        <p:spPr/>
        <p:txBody>
          <a:bodyPr/>
          <a:lstStyle/>
          <a:p>
            <a:fld id="{452D4DDC-A5C9-4607-AF2D-97974CF0F83D}" type="slidenum">
              <a:rPr lang="fr-CA" smtClean="0"/>
              <a:t>‹N°›</a:t>
            </a:fld>
            <a:endParaRPr lang="fr-CA"/>
          </a:p>
        </p:txBody>
      </p:sp>
    </p:spTree>
    <p:extLst>
      <p:ext uri="{BB962C8B-B14F-4D97-AF65-F5344CB8AC3E}">
        <p14:creationId xmlns:p14="http://schemas.microsoft.com/office/powerpoint/2010/main" val="1203346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78136E47-A748-4A8E-B467-897473106620}" type="datetimeFigureOut">
              <a:rPr lang="fr-CA" smtClean="0"/>
              <a:t>2016-11-28</a:t>
            </a:fld>
            <a:endParaRPr lang="fr-CA"/>
          </a:p>
        </p:txBody>
      </p:sp>
      <p:sp>
        <p:nvSpPr>
          <p:cNvPr id="4" name="Footer Placeholder 3"/>
          <p:cNvSpPr>
            <a:spLocks noGrp="1"/>
          </p:cNvSpPr>
          <p:nvPr>
            <p:ph type="ftr" sz="quarter" idx="11"/>
          </p:nvPr>
        </p:nvSpPr>
        <p:spPr/>
        <p:txBody>
          <a:bodyPr/>
          <a:lstStyle/>
          <a:p>
            <a:endParaRPr lang="fr-CA"/>
          </a:p>
        </p:txBody>
      </p:sp>
      <p:sp>
        <p:nvSpPr>
          <p:cNvPr id="5" name="Slide Number Placeholder 4"/>
          <p:cNvSpPr>
            <a:spLocks noGrp="1"/>
          </p:cNvSpPr>
          <p:nvPr>
            <p:ph type="sldNum" sz="quarter" idx="12"/>
          </p:nvPr>
        </p:nvSpPr>
        <p:spPr/>
        <p:txBody>
          <a:bodyPr/>
          <a:lstStyle/>
          <a:p>
            <a:fld id="{452D4DDC-A5C9-4607-AF2D-97974CF0F83D}" type="slidenum">
              <a:rPr lang="fr-CA" smtClean="0"/>
              <a:t>‹N°›</a:t>
            </a:fld>
            <a:endParaRPr lang="fr-CA"/>
          </a:p>
        </p:txBody>
      </p:sp>
    </p:spTree>
    <p:extLst>
      <p:ext uri="{BB962C8B-B14F-4D97-AF65-F5344CB8AC3E}">
        <p14:creationId xmlns:p14="http://schemas.microsoft.com/office/powerpoint/2010/main" val="568379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136E47-A748-4A8E-B467-897473106620}" type="datetimeFigureOut">
              <a:rPr lang="fr-CA" smtClean="0"/>
              <a:t>2016-11-28</a:t>
            </a:fld>
            <a:endParaRPr lang="fr-CA"/>
          </a:p>
        </p:txBody>
      </p:sp>
      <p:sp>
        <p:nvSpPr>
          <p:cNvPr id="3" name="Footer Placeholder 2"/>
          <p:cNvSpPr>
            <a:spLocks noGrp="1"/>
          </p:cNvSpPr>
          <p:nvPr>
            <p:ph type="ftr" sz="quarter" idx="11"/>
          </p:nvPr>
        </p:nvSpPr>
        <p:spPr/>
        <p:txBody>
          <a:bodyPr/>
          <a:lstStyle/>
          <a:p>
            <a:endParaRPr lang="fr-CA"/>
          </a:p>
        </p:txBody>
      </p:sp>
      <p:sp>
        <p:nvSpPr>
          <p:cNvPr id="4" name="Slide Number Placeholder 3"/>
          <p:cNvSpPr>
            <a:spLocks noGrp="1"/>
          </p:cNvSpPr>
          <p:nvPr>
            <p:ph type="sldNum" sz="quarter" idx="12"/>
          </p:nvPr>
        </p:nvSpPr>
        <p:spPr/>
        <p:txBody>
          <a:bodyPr/>
          <a:lstStyle/>
          <a:p>
            <a:fld id="{452D4DDC-A5C9-4607-AF2D-97974CF0F83D}" type="slidenum">
              <a:rPr lang="fr-CA" smtClean="0"/>
              <a:t>‹N°›</a:t>
            </a:fld>
            <a:endParaRPr lang="fr-CA"/>
          </a:p>
        </p:txBody>
      </p:sp>
    </p:spTree>
    <p:extLst>
      <p:ext uri="{BB962C8B-B14F-4D97-AF65-F5344CB8AC3E}">
        <p14:creationId xmlns:p14="http://schemas.microsoft.com/office/powerpoint/2010/main" val="6409925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fr-FR"/>
              <a:t>Modifiez le style du titre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78136E47-A748-4A8E-B467-897473106620}" type="datetimeFigureOut">
              <a:rPr lang="fr-CA" smtClean="0"/>
              <a:t>2016-11-28</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452D4DDC-A5C9-4607-AF2D-97974CF0F83D}" type="slidenum">
              <a:rPr lang="fr-CA" smtClean="0"/>
              <a:t>‹N°›</a:t>
            </a:fld>
            <a:endParaRPr lang="fr-CA"/>
          </a:p>
        </p:txBody>
      </p:sp>
    </p:spTree>
    <p:extLst>
      <p:ext uri="{BB962C8B-B14F-4D97-AF65-F5344CB8AC3E}">
        <p14:creationId xmlns:p14="http://schemas.microsoft.com/office/powerpoint/2010/main" val="2353248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78136E47-A748-4A8E-B467-897473106620}" type="datetimeFigureOut">
              <a:rPr lang="fr-CA" smtClean="0"/>
              <a:t>2016-11-28</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452D4DDC-A5C9-4607-AF2D-97974CF0F83D}" type="slidenum">
              <a:rPr lang="fr-CA" smtClean="0"/>
              <a:t>‹N°›</a:t>
            </a:fld>
            <a:endParaRPr lang="fr-CA"/>
          </a:p>
        </p:txBody>
      </p:sp>
    </p:spTree>
    <p:extLst>
      <p:ext uri="{BB962C8B-B14F-4D97-AF65-F5344CB8AC3E}">
        <p14:creationId xmlns:p14="http://schemas.microsoft.com/office/powerpoint/2010/main" val="1888137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8136E47-A748-4A8E-B467-897473106620}" type="datetimeFigureOut">
              <a:rPr lang="fr-CA" smtClean="0"/>
              <a:t>2016-11-28</a:t>
            </a:fld>
            <a:endParaRPr lang="fr-CA"/>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r-CA"/>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452D4DDC-A5C9-4607-AF2D-97974CF0F83D}" type="slidenum">
              <a:rPr lang="fr-CA" smtClean="0"/>
              <a:t>‹N°›</a:t>
            </a:fld>
            <a:endParaRPr lang="fr-CA"/>
          </a:p>
        </p:txBody>
      </p:sp>
    </p:spTree>
    <p:extLst>
      <p:ext uri="{BB962C8B-B14F-4D97-AF65-F5344CB8AC3E}">
        <p14:creationId xmlns:p14="http://schemas.microsoft.com/office/powerpoint/2010/main" val="3861245971"/>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11" r:id="rId14"/>
    <p:sldLayoutId id="2147483812" r:id="rId15"/>
    <p:sldLayoutId id="2147483813" r:id="rId16"/>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hyperlink" Target="http://moodle.cstrois-lacs.qc.ca/mod/glossary/showentry.php?courseid=37&amp;eid=111&amp;displayformat=dictionary" TargetMode="Externa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jpeg"/><Relationship Id="rId12" Type="http://schemas.openxmlformats.org/officeDocument/2006/relationships/image" Target="../media/image60.jpeg"/><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54.jpeg"/><Relationship Id="rId11" Type="http://schemas.openxmlformats.org/officeDocument/2006/relationships/image" Target="../media/image59.jpeg"/><Relationship Id="rId5" Type="http://schemas.openxmlformats.org/officeDocument/2006/relationships/image" Target="../media/image53.jpeg"/><Relationship Id="rId10" Type="http://schemas.openxmlformats.org/officeDocument/2006/relationships/image" Target="../media/image58.jpeg"/><Relationship Id="rId4" Type="http://schemas.openxmlformats.org/officeDocument/2006/relationships/image" Target="../media/image52.png"/><Relationship Id="rId9" Type="http://schemas.openxmlformats.org/officeDocument/2006/relationships/image" Target="../media/image57.jpeg"/></Relationships>
</file>

<file path=ppt/slides/_rels/slide1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1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1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76.jpeg"/></Relationships>
</file>

<file path=ppt/slides/_rels/slide2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s://fr.wikipedia.org/wiki/Plasturgie" TargetMode="External"/><Relationship Id="rId2" Type="http://schemas.openxmlformats.org/officeDocument/2006/relationships/image" Target="../media/image83.png"/><Relationship Id="rId1" Type="http://schemas.openxmlformats.org/officeDocument/2006/relationships/slideLayout" Target="../slideLayouts/slideLayout2.xml"/><Relationship Id="rId5" Type="http://schemas.openxmlformats.org/officeDocument/2006/relationships/hyperlink" Target="https://fr.wikipedia.org/wiki/Extrusion" TargetMode="External"/><Relationship Id="rId4" Type="http://schemas.openxmlformats.org/officeDocument/2006/relationships/hyperlink" Target="https://fr.wikipedia.org/wiki/Mati%C3%A8re_plastique"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2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2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5" Type="http://schemas.microsoft.com/office/2007/relationships/hdphoto" Target="../media/hdphoto2.wdp"/><Relationship Id="rId4" Type="http://schemas.openxmlformats.org/officeDocument/2006/relationships/image" Target="../media/image94.png"/></Relationships>
</file>

<file path=ppt/slides/_rels/slide3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10.png"/><Relationship Id="rId5" Type="http://schemas.openxmlformats.org/officeDocument/2006/relationships/diagramQuickStyle" Target="../diagrams/quickStyle1.xml"/><Relationship Id="rId10" Type="http://schemas.openxmlformats.org/officeDocument/2006/relationships/image" Target="../media/image9.png"/><Relationship Id="rId4" Type="http://schemas.openxmlformats.org/officeDocument/2006/relationships/diagramLayout" Target="../diagrams/layout1.xml"/><Relationship Id="rId9" Type="http://schemas.openxmlformats.org/officeDocument/2006/relationships/image" Target="../media/image8.png"/><Relationship Id="rId1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hyperlink" Target="http://moodle.cstrois-lacs.qc.ca/mod/glossary/showentry.php?courseid=37&amp;eid=34&amp;displayformat=dictionary"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15.png"/><Relationship Id="rId4" Type="http://schemas.openxmlformats.org/officeDocument/2006/relationships/diagramLayout" Target="../diagrams/layout2.xml"/><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www.youtube.com/watch?v=_up6zpidHHg" TargetMode="Externa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14550" y="295275"/>
            <a:ext cx="8596668" cy="1320800"/>
          </a:xfrm>
        </p:spPr>
        <p:txBody>
          <a:bodyPr>
            <a:normAutofit/>
          </a:bodyPr>
          <a:lstStyle/>
          <a:p>
            <a:pPr algn="ctr"/>
            <a:r>
              <a:rPr lang="fr-CA" b="1" dirty="0"/>
              <a:t>Dégradation et protection des matériaux</a:t>
            </a:r>
            <a:r>
              <a:rPr lang="fr-CA" dirty="0"/>
              <a:t> </a:t>
            </a:r>
            <a:r>
              <a:rPr lang="fr-CA" b="1" dirty="0"/>
              <a:t>(Fiche 49)</a:t>
            </a:r>
          </a:p>
        </p:txBody>
      </p:sp>
      <p:sp>
        <p:nvSpPr>
          <p:cNvPr id="3" name="Espace réservé du contenu 2"/>
          <p:cNvSpPr>
            <a:spLocks noGrp="1"/>
          </p:cNvSpPr>
          <p:nvPr>
            <p:ph idx="1"/>
          </p:nvPr>
        </p:nvSpPr>
        <p:spPr>
          <a:xfrm>
            <a:off x="1047750" y="1617992"/>
            <a:ext cx="10369550" cy="4801491"/>
          </a:xfrm>
        </p:spPr>
        <p:txBody>
          <a:bodyPr vert="horz" lIns="91440" tIns="45720" rIns="91440" bIns="45720" rtlCol="0" anchor="t">
            <a:normAutofit fontScale="70000" lnSpcReduction="20000"/>
          </a:bodyPr>
          <a:lstStyle/>
          <a:p>
            <a:pPr algn="ctr">
              <a:lnSpc>
                <a:spcPct val="150000"/>
              </a:lnSpc>
            </a:pPr>
            <a:r>
              <a:rPr lang="fr-CA" sz="3600" b="1" dirty="0">
                <a:solidFill>
                  <a:srgbClr val="000000"/>
                </a:solidFill>
              </a:rPr>
              <a:t>Tous les matériaux se dégradent à une vitesse plus ou moins grande.</a:t>
            </a:r>
          </a:p>
          <a:p>
            <a:pPr algn="ctr">
              <a:lnSpc>
                <a:spcPct val="150000"/>
              </a:lnSpc>
            </a:pPr>
            <a:r>
              <a:rPr lang="fr-CA" sz="3600" b="1" dirty="0">
                <a:solidFill>
                  <a:schemeClr val="tx1"/>
                </a:solidFill>
              </a:rPr>
              <a:t>La dégradation correspond à la modification de ses propriétés par son environnement. </a:t>
            </a:r>
            <a:r>
              <a:rPr lang="fr-CA" sz="3600" b="1" dirty="0">
                <a:solidFill>
                  <a:srgbClr val="0070C0"/>
                </a:solidFill>
              </a:rPr>
              <a:t>C'est à dire à la diminution de certaines de leurs propriétés due aux effets du milieu ambiant.</a:t>
            </a:r>
          </a:p>
          <a:p>
            <a:pPr algn="ctr">
              <a:lnSpc>
                <a:spcPct val="150000"/>
              </a:lnSpc>
            </a:pPr>
            <a:endParaRPr lang="fr-CA" dirty="0"/>
          </a:p>
          <a:p>
            <a:pPr algn="ctr">
              <a:lnSpc>
                <a:spcPct val="150000"/>
              </a:lnSpc>
            </a:pPr>
            <a:r>
              <a:rPr lang="fr-CA" sz="3600" b="1" dirty="0">
                <a:solidFill>
                  <a:srgbClr val="0070C0"/>
                </a:solidFill>
              </a:rPr>
              <a:t>La protection des matériaux consiste à utiliser des procédés qui empêchent ou retardent leur dégradation.</a:t>
            </a:r>
          </a:p>
          <a:p>
            <a:pPr algn="ctr">
              <a:lnSpc>
                <a:spcPct val="150000"/>
              </a:lnSpc>
            </a:pPr>
            <a:endParaRPr lang="fr-CA" sz="3600" b="1">
              <a:solidFill>
                <a:schemeClr val="tx1"/>
              </a:solidFill>
            </a:endParaRPr>
          </a:p>
          <a:p>
            <a:pPr algn="ctr">
              <a:lnSpc>
                <a:spcPct val="150000"/>
              </a:lnSpc>
            </a:pPr>
            <a:endParaRPr lang="fr-CA" sz="3600" b="1">
              <a:solidFill>
                <a:schemeClr val="tx1"/>
              </a:solidFill>
            </a:endParaRPr>
          </a:p>
          <a:p>
            <a:pPr algn="ctr">
              <a:lnSpc>
                <a:spcPct val="150000"/>
              </a:lnSpc>
            </a:pPr>
            <a:endParaRPr lang="fr-CA" sz="3600" b="1">
              <a:solidFill>
                <a:schemeClr val="tx1"/>
              </a:solidFill>
            </a:endParaRPr>
          </a:p>
        </p:txBody>
      </p:sp>
    </p:spTree>
    <p:extLst>
      <p:ext uri="{BB962C8B-B14F-4D97-AF65-F5344CB8AC3E}">
        <p14:creationId xmlns:p14="http://schemas.microsoft.com/office/powerpoint/2010/main" val="6252167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4" y="-15334"/>
            <a:ext cx="10972800" cy="1143000"/>
          </a:xfrm>
        </p:spPr>
        <p:txBody>
          <a:bodyPr/>
          <a:lstStyle/>
          <a:p>
            <a:r>
              <a:rPr lang="en-CA" b="1" dirty="0">
                <a:latin typeface="Times New Roman" panose="02020603050405020304" pitchFamily="18" charset="0"/>
                <a:cs typeface="Times New Roman" panose="02020603050405020304" pitchFamily="18" charset="0"/>
              </a:rPr>
              <a:t>La </a:t>
            </a:r>
            <a:r>
              <a:rPr lang="en-CA" b="1" dirty="0" err="1">
                <a:latin typeface="Times New Roman" panose="02020603050405020304" pitchFamily="18" charset="0"/>
                <a:cs typeface="Times New Roman" panose="02020603050405020304" pitchFamily="18" charset="0"/>
              </a:rPr>
              <a:t>céramique</a:t>
            </a:r>
            <a:r>
              <a:rPr lang="en-CA" b="1" dirty="0">
                <a:latin typeface="Times New Roman" panose="02020603050405020304" pitchFamily="18" charset="0"/>
                <a:cs typeface="Times New Roman" panose="02020603050405020304" pitchFamily="18" charset="0"/>
              </a:rPr>
              <a:t>:</a:t>
            </a:r>
            <a:endParaRPr lang="fr-CA"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20366" y="548680"/>
            <a:ext cx="8208912" cy="5472608"/>
          </a:xfrm>
        </p:spPr>
        <p:txBody>
          <a:bodyPr>
            <a:normAutofit fontScale="55000" lnSpcReduction="20000"/>
          </a:bodyPr>
          <a:lstStyle/>
          <a:p>
            <a:pPr algn="ctr">
              <a:lnSpc>
                <a:spcPct val="170000"/>
              </a:lnSpc>
            </a:pPr>
            <a:r>
              <a:rPr lang="en-CA" sz="3800" b="1" dirty="0">
                <a:latin typeface="Times New Roman" panose="02020603050405020304" pitchFamily="18" charset="0"/>
                <a:cs typeface="Times New Roman" panose="02020603050405020304" pitchFamily="18" charset="0"/>
              </a:rPr>
              <a:t>Est un </a:t>
            </a:r>
            <a:r>
              <a:rPr lang="en-CA" sz="3800" b="1" dirty="0" err="1">
                <a:latin typeface="Times New Roman" panose="02020603050405020304" pitchFamily="18" charset="0"/>
                <a:cs typeface="Times New Roman" panose="02020603050405020304" pitchFamily="18" charset="0"/>
              </a:rPr>
              <a:t>matériau</a:t>
            </a:r>
            <a:r>
              <a:rPr lang="en-CA" sz="3800" b="1" dirty="0">
                <a:latin typeface="Times New Roman" panose="02020603050405020304" pitchFamily="18" charset="0"/>
                <a:cs typeface="Times New Roman" panose="02020603050405020304" pitchFamily="18" charset="0"/>
              </a:rPr>
              <a:t> </a:t>
            </a:r>
            <a:r>
              <a:rPr lang="en-CA" sz="3800" b="1" dirty="0" err="1">
                <a:latin typeface="Times New Roman" panose="02020603050405020304" pitchFamily="18" charset="0"/>
                <a:cs typeface="Times New Roman" panose="02020603050405020304" pitchFamily="18" charset="0"/>
              </a:rPr>
              <a:t>solide</a:t>
            </a:r>
            <a:r>
              <a:rPr lang="en-CA" sz="3800" b="1" dirty="0">
                <a:latin typeface="Times New Roman" panose="02020603050405020304" pitchFamily="18" charset="0"/>
                <a:cs typeface="Times New Roman" panose="02020603050405020304" pitchFamily="18" charset="0"/>
              </a:rPr>
              <a:t> </a:t>
            </a:r>
            <a:r>
              <a:rPr lang="fr-CA" sz="3800" b="1" dirty="0">
                <a:latin typeface="Times New Roman" panose="02020603050405020304" pitchFamily="18" charset="0"/>
                <a:cs typeface="Times New Roman" panose="02020603050405020304" pitchFamily="18" charset="0"/>
              </a:rPr>
              <a:t>obtenu en chauffant de la </a:t>
            </a:r>
            <a:r>
              <a:rPr lang="fr-CA" sz="3800" b="1" dirty="0">
                <a:latin typeface="Times New Roman" panose="02020603050405020304" pitchFamily="18" charset="0"/>
                <a:cs typeface="Times New Roman" panose="02020603050405020304" pitchFamily="18" charset="0"/>
                <a:hlinkClick r:id="rId2" tooltip="Petit dictionnaire de l'univers technologique: Matière Première"/>
              </a:rPr>
              <a:t>matière première</a:t>
            </a:r>
            <a:r>
              <a:rPr lang="fr-CA" sz="3800" b="1" dirty="0">
                <a:latin typeface="Times New Roman" panose="02020603050405020304" pitchFamily="18" charset="0"/>
                <a:cs typeface="Times New Roman" panose="02020603050405020304" pitchFamily="18" charset="0"/>
              </a:rPr>
              <a:t> inorganique (terre, argile, sable) contenant divers composés, le plus souvent des oxydes, comme le dioxyde de silicium.</a:t>
            </a:r>
          </a:p>
          <a:p>
            <a:pPr algn="ctr"/>
            <a:endParaRPr lang="en-CA" dirty="0"/>
          </a:p>
          <a:p>
            <a:pPr algn="ctr"/>
            <a:endParaRPr lang="en-CA" dirty="0"/>
          </a:p>
          <a:p>
            <a:pPr algn="ctr"/>
            <a:endParaRPr lang="en-CA" dirty="0"/>
          </a:p>
          <a:p>
            <a:pPr algn="ctr"/>
            <a:endParaRPr lang="en-CA" dirty="0"/>
          </a:p>
          <a:p>
            <a:pPr algn="ctr"/>
            <a:endParaRPr lang="en-CA" dirty="0"/>
          </a:p>
          <a:p>
            <a:pPr algn="ctr"/>
            <a:endParaRPr lang="en-CA" dirty="0"/>
          </a:p>
          <a:p>
            <a:pPr lvl="1" algn="ctr">
              <a:lnSpc>
                <a:spcPct val="200000"/>
              </a:lnSpc>
            </a:pPr>
            <a:r>
              <a:rPr lang="fr-CA" sz="3800" b="1" dirty="0">
                <a:latin typeface="Times New Roman" panose="02020603050405020304" pitchFamily="18" charset="0"/>
                <a:cs typeface="Times New Roman" panose="02020603050405020304" pitchFamily="18" charset="0"/>
              </a:rPr>
              <a:t>Les procédés de chauffage permettent la vaporisation de l'eau ainsi que le réarrangement des liens entre les composés qui la constituent. C'est pourquoi une céramique est toujours solide à la température de la pièce.</a:t>
            </a:r>
          </a:p>
        </p:txBody>
      </p:sp>
      <p:pic>
        <p:nvPicPr>
          <p:cNvPr id="4" name="Image 3"/>
          <p:cNvPicPr>
            <a:picLocks noChangeAspect="1"/>
          </p:cNvPicPr>
          <p:nvPr/>
        </p:nvPicPr>
        <p:blipFill>
          <a:blip r:embed="rId3"/>
          <a:stretch>
            <a:fillRect/>
          </a:stretch>
        </p:blipFill>
        <p:spPr>
          <a:xfrm>
            <a:off x="9258300" y="0"/>
            <a:ext cx="2933700" cy="2239178"/>
          </a:xfrm>
          <a:prstGeom prst="rect">
            <a:avLst/>
          </a:prstGeom>
        </p:spPr>
      </p:pic>
      <p:pic>
        <p:nvPicPr>
          <p:cNvPr id="5" name="Image 4"/>
          <p:cNvPicPr>
            <a:picLocks noChangeAspect="1"/>
          </p:cNvPicPr>
          <p:nvPr/>
        </p:nvPicPr>
        <p:blipFill>
          <a:blip r:embed="rId4"/>
          <a:stretch>
            <a:fillRect/>
          </a:stretch>
        </p:blipFill>
        <p:spPr>
          <a:xfrm>
            <a:off x="9258300" y="2492896"/>
            <a:ext cx="2933700" cy="1790700"/>
          </a:xfrm>
          <a:prstGeom prst="rect">
            <a:avLst/>
          </a:prstGeom>
        </p:spPr>
      </p:pic>
      <p:pic>
        <p:nvPicPr>
          <p:cNvPr id="6" name="Image 5"/>
          <p:cNvPicPr>
            <a:picLocks noChangeAspect="1"/>
          </p:cNvPicPr>
          <p:nvPr/>
        </p:nvPicPr>
        <p:blipFill>
          <a:blip r:embed="rId5"/>
          <a:stretch>
            <a:fillRect/>
          </a:stretch>
        </p:blipFill>
        <p:spPr>
          <a:xfrm>
            <a:off x="3693046" y="2239178"/>
            <a:ext cx="2063552" cy="1335298"/>
          </a:xfrm>
          <a:prstGeom prst="rect">
            <a:avLst/>
          </a:prstGeom>
        </p:spPr>
      </p:pic>
      <p:pic>
        <p:nvPicPr>
          <p:cNvPr id="7" name="Image 6"/>
          <p:cNvPicPr>
            <a:picLocks noChangeAspect="1"/>
          </p:cNvPicPr>
          <p:nvPr/>
        </p:nvPicPr>
        <p:blipFill>
          <a:blip r:embed="rId6"/>
          <a:stretch>
            <a:fillRect/>
          </a:stretch>
        </p:blipFill>
        <p:spPr>
          <a:xfrm>
            <a:off x="1201355" y="2228045"/>
            <a:ext cx="1790527" cy="1346431"/>
          </a:xfrm>
          <a:prstGeom prst="rect">
            <a:avLst/>
          </a:prstGeom>
        </p:spPr>
      </p:pic>
      <p:pic>
        <p:nvPicPr>
          <p:cNvPr id="8" name="Image 7"/>
          <p:cNvPicPr>
            <a:picLocks noChangeAspect="1"/>
          </p:cNvPicPr>
          <p:nvPr/>
        </p:nvPicPr>
        <p:blipFill>
          <a:blip r:embed="rId7"/>
          <a:stretch>
            <a:fillRect/>
          </a:stretch>
        </p:blipFill>
        <p:spPr>
          <a:xfrm>
            <a:off x="5879976" y="2228045"/>
            <a:ext cx="2061580" cy="1346431"/>
          </a:xfrm>
          <a:prstGeom prst="rect">
            <a:avLst/>
          </a:prstGeom>
        </p:spPr>
      </p:pic>
      <p:pic>
        <p:nvPicPr>
          <p:cNvPr id="9" name="Image 8"/>
          <p:cNvPicPr>
            <a:picLocks noChangeAspect="1"/>
          </p:cNvPicPr>
          <p:nvPr/>
        </p:nvPicPr>
        <p:blipFill>
          <a:blip r:embed="rId8"/>
          <a:stretch>
            <a:fillRect/>
          </a:stretch>
        </p:blipFill>
        <p:spPr>
          <a:xfrm>
            <a:off x="10477500" y="4283596"/>
            <a:ext cx="1714500" cy="2574404"/>
          </a:xfrm>
          <a:prstGeom prst="rect">
            <a:avLst/>
          </a:prstGeom>
        </p:spPr>
      </p:pic>
      <p:pic>
        <p:nvPicPr>
          <p:cNvPr id="10" name="Image 9"/>
          <p:cNvPicPr>
            <a:picLocks noChangeAspect="1"/>
          </p:cNvPicPr>
          <p:nvPr/>
        </p:nvPicPr>
        <p:blipFill>
          <a:blip r:embed="rId9"/>
          <a:stretch>
            <a:fillRect/>
          </a:stretch>
        </p:blipFill>
        <p:spPr>
          <a:xfrm>
            <a:off x="8947473" y="4283596"/>
            <a:ext cx="1530027" cy="2574404"/>
          </a:xfrm>
          <a:prstGeom prst="rect">
            <a:avLst/>
          </a:prstGeom>
        </p:spPr>
      </p:pic>
    </p:spTree>
    <p:extLst>
      <p:ext uri="{BB962C8B-B14F-4D97-AF65-F5344CB8AC3E}">
        <p14:creationId xmlns:p14="http://schemas.microsoft.com/office/powerpoint/2010/main" val="18543225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056991738"/>
              </p:ext>
            </p:extLst>
          </p:nvPr>
        </p:nvGraphicFramePr>
        <p:xfrm>
          <a:off x="119336" y="404663"/>
          <a:ext cx="8496944" cy="6017371"/>
        </p:xfrm>
        <a:graphic>
          <a:graphicData uri="http://schemas.openxmlformats.org/drawingml/2006/table">
            <a:tbl>
              <a:tblPr firstRow="1">
                <a:tableStyleId>{35758FB7-9AC5-4552-8A53-C91805E547FA}</a:tableStyleId>
              </a:tblPr>
              <a:tblGrid>
                <a:gridCol w="4248472">
                  <a:extLst>
                    <a:ext uri="{9D8B030D-6E8A-4147-A177-3AD203B41FA5}">
                      <a16:colId xmlns:a16="http://schemas.microsoft.com/office/drawing/2014/main" xmlns="" val="20000"/>
                    </a:ext>
                  </a:extLst>
                </a:gridCol>
                <a:gridCol w="4248472">
                  <a:extLst>
                    <a:ext uri="{9D8B030D-6E8A-4147-A177-3AD203B41FA5}">
                      <a16:colId xmlns:a16="http://schemas.microsoft.com/office/drawing/2014/main" xmlns="" val="20001"/>
                    </a:ext>
                  </a:extLst>
                </a:gridCol>
              </a:tblGrid>
              <a:tr h="664670">
                <a:tc>
                  <a:txBody>
                    <a:bodyPr/>
                    <a:lstStyle/>
                    <a:p>
                      <a:pPr algn="ctr"/>
                      <a:r>
                        <a:rPr lang="fr-CA" sz="2400" b="1" dirty="0">
                          <a:latin typeface="Times New Roman" panose="02020603050405020304" pitchFamily="18" charset="0"/>
                          <a:cs typeface="Times New Roman" panose="02020603050405020304" pitchFamily="18" charset="0"/>
                        </a:rPr>
                        <a:t>Propriété</a:t>
                      </a:r>
                    </a:p>
                  </a:txBody>
                  <a:tcPr marL="0" marR="0" marT="0" marB="0"/>
                </a:tc>
                <a:tc>
                  <a:txBody>
                    <a:bodyPr/>
                    <a:lstStyle/>
                    <a:p>
                      <a:pPr algn="ctr"/>
                      <a:r>
                        <a:rPr lang="fr-CA" sz="2400" b="1" dirty="0">
                          <a:latin typeface="Times New Roman" panose="02020603050405020304" pitchFamily="18" charset="0"/>
                          <a:cs typeface="Times New Roman" panose="02020603050405020304" pitchFamily="18" charset="0"/>
                        </a:rPr>
                        <a:t>Exemples d'utilisation</a:t>
                      </a:r>
                    </a:p>
                  </a:txBody>
                  <a:tcPr marL="0" marR="0" marT="0" marB="0"/>
                </a:tc>
                <a:extLst>
                  <a:ext uri="{0D108BD9-81ED-4DB2-BD59-A6C34878D82A}">
                    <a16:rowId xmlns:a16="http://schemas.microsoft.com/office/drawing/2014/main" xmlns="" val="10000"/>
                  </a:ext>
                </a:extLst>
              </a:tr>
              <a:tr h="1063523">
                <a:tc>
                  <a:txBody>
                    <a:bodyPr/>
                    <a:lstStyle/>
                    <a:p>
                      <a:pPr algn="ctr"/>
                      <a:r>
                        <a:rPr lang="fr-CA" sz="2400" b="1" dirty="0">
                          <a:latin typeface="Times New Roman" panose="02020603050405020304" pitchFamily="18" charset="0"/>
                          <a:cs typeface="Times New Roman" panose="02020603050405020304" pitchFamily="18" charset="0"/>
                        </a:rPr>
                        <a:t>Faible conductibilité électrique</a:t>
                      </a:r>
                    </a:p>
                  </a:txBody>
                  <a:tcPr marL="0" marR="0" marT="0" marB="0">
                    <a:solidFill>
                      <a:schemeClr val="accent6">
                        <a:lumMod val="60000"/>
                        <a:lumOff val="40000"/>
                      </a:schemeClr>
                    </a:solidFill>
                  </a:tcPr>
                </a:tc>
                <a:tc>
                  <a:txBody>
                    <a:bodyPr/>
                    <a:lstStyle/>
                    <a:p>
                      <a:pPr algn="ctr"/>
                      <a:r>
                        <a:rPr lang="fr-CA" sz="2400" b="1" dirty="0">
                          <a:latin typeface="Times New Roman" panose="02020603050405020304" pitchFamily="18" charset="0"/>
                          <a:cs typeface="Times New Roman" panose="02020603050405020304" pitchFamily="18" charset="0"/>
                        </a:rPr>
                        <a:t>Isolant électrique sur les lignes de transport électrique.</a:t>
                      </a:r>
                    </a:p>
                    <a:p>
                      <a:pPr algn="ctr"/>
                      <a:endParaRPr lang="fr-CA" sz="2400" b="1" dirty="0">
                        <a:latin typeface="Times New Roman" panose="02020603050405020304" pitchFamily="18" charset="0"/>
                        <a:cs typeface="Times New Roman" panose="02020603050405020304" pitchFamily="18" charset="0"/>
                      </a:endParaRPr>
                    </a:p>
                  </a:txBody>
                  <a:tcPr marL="0" marR="0" marT="0" marB="0">
                    <a:solidFill>
                      <a:srgbClr val="92D050"/>
                    </a:solidFill>
                  </a:tcPr>
                </a:tc>
                <a:extLst>
                  <a:ext uri="{0D108BD9-81ED-4DB2-BD59-A6C34878D82A}">
                    <a16:rowId xmlns:a16="http://schemas.microsoft.com/office/drawing/2014/main" xmlns="" val="10001"/>
                  </a:ext>
                </a:extLst>
              </a:tr>
              <a:tr h="666309">
                <a:tc>
                  <a:txBody>
                    <a:bodyPr/>
                    <a:lstStyle/>
                    <a:p>
                      <a:pPr algn="ctr"/>
                      <a:r>
                        <a:rPr lang="fr-CA" sz="2400" b="1" dirty="0">
                          <a:latin typeface="Times New Roman" panose="02020603050405020304" pitchFamily="18" charset="0"/>
                          <a:cs typeface="Times New Roman" panose="02020603050405020304" pitchFamily="18" charset="0"/>
                        </a:rPr>
                        <a:t>Dureté élevée</a:t>
                      </a:r>
                    </a:p>
                  </a:txBody>
                  <a:tcPr marL="0" marR="0" marT="0" marB="0">
                    <a:solidFill>
                      <a:schemeClr val="accent6">
                        <a:lumMod val="60000"/>
                        <a:lumOff val="40000"/>
                      </a:schemeClr>
                    </a:solidFill>
                  </a:tcPr>
                </a:tc>
                <a:tc>
                  <a:txBody>
                    <a:bodyPr/>
                    <a:lstStyle/>
                    <a:p>
                      <a:pPr algn="ctr"/>
                      <a:r>
                        <a:rPr lang="fr-CA" sz="2400" b="1" dirty="0">
                          <a:latin typeface="Times New Roman" panose="02020603050405020304" pitchFamily="18" charset="0"/>
                          <a:cs typeface="Times New Roman" panose="02020603050405020304" pitchFamily="18" charset="0"/>
                        </a:rPr>
                        <a:t>Briques, lames au carbure</a:t>
                      </a:r>
                    </a:p>
                    <a:p>
                      <a:pPr algn="ctr"/>
                      <a:endParaRPr lang="fr-CA" sz="2400" b="1" dirty="0">
                        <a:latin typeface="Times New Roman" panose="02020603050405020304" pitchFamily="18" charset="0"/>
                        <a:cs typeface="Times New Roman" panose="02020603050405020304" pitchFamily="18" charset="0"/>
                      </a:endParaRPr>
                    </a:p>
                  </a:txBody>
                  <a:tcPr marL="0" marR="0" marT="0" marB="0">
                    <a:solidFill>
                      <a:srgbClr val="92D050"/>
                    </a:solidFill>
                  </a:tcPr>
                </a:tc>
                <a:extLst>
                  <a:ext uri="{0D108BD9-81ED-4DB2-BD59-A6C34878D82A}">
                    <a16:rowId xmlns:a16="http://schemas.microsoft.com/office/drawing/2014/main" xmlns="" val="10002"/>
                  </a:ext>
                </a:extLst>
              </a:tr>
              <a:tr h="1329341">
                <a:tc>
                  <a:txBody>
                    <a:bodyPr/>
                    <a:lstStyle/>
                    <a:p>
                      <a:pPr algn="ctr"/>
                      <a:r>
                        <a:rPr lang="fr-CA" sz="2400" b="1" dirty="0">
                          <a:latin typeface="Times New Roman" panose="02020603050405020304" pitchFamily="18" charset="0"/>
                          <a:cs typeface="Times New Roman" panose="02020603050405020304" pitchFamily="18" charset="0"/>
                        </a:rPr>
                        <a:t>Résistance à la chaleur et faible conductibilité thermique</a:t>
                      </a:r>
                    </a:p>
                  </a:txBody>
                  <a:tcPr marL="0" marR="0" marT="0" marB="0">
                    <a:solidFill>
                      <a:schemeClr val="accent6">
                        <a:lumMod val="60000"/>
                        <a:lumOff val="40000"/>
                      </a:schemeClr>
                    </a:solidFill>
                  </a:tcPr>
                </a:tc>
                <a:tc>
                  <a:txBody>
                    <a:bodyPr/>
                    <a:lstStyle/>
                    <a:p>
                      <a:pPr algn="ctr"/>
                      <a:r>
                        <a:rPr lang="fr-CA" sz="2400" b="1" dirty="0">
                          <a:latin typeface="Times New Roman" panose="02020603050405020304" pitchFamily="18" charset="0"/>
                          <a:cs typeface="Times New Roman" panose="02020603050405020304" pitchFamily="18" charset="0"/>
                        </a:rPr>
                        <a:t>Isolant thermique dans les fours, vaisselle</a:t>
                      </a:r>
                    </a:p>
                  </a:txBody>
                  <a:tcPr marL="0" marR="0" marT="0" marB="0">
                    <a:solidFill>
                      <a:srgbClr val="92D050"/>
                    </a:solidFill>
                  </a:tcPr>
                </a:tc>
                <a:extLst>
                  <a:ext uri="{0D108BD9-81ED-4DB2-BD59-A6C34878D82A}">
                    <a16:rowId xmlns:a16="http://schemas.microsoft.com/office/drawing/2014/main" xmlns="" val="10003"/>
                  </a:ext>
                </a:extLst>
              </a:tr>
              <a:tr h="664670">
                <a:tc>
                  <a:txBody>
                    <a:bodyPr/>
                    <a:lstStyle/>
                    <a:p>
                      <a:pPr algn="ctr"/>
                      <a:r>
                        <a:rPr lang="fr-CA" sz="2400" b="1" dirty="0">
                          <a:latin typeface="Times New Roman" panose="02020603050405020304" pitchFamily="18" charset="0"/>
                          <a:cs typeface="Times New Roman" panose="02020603050405020304" pitchFamily="18" charset="0"/>
                        </a:rPr>
                        <a:t>Résistance à la corrosion</a:t>
                      </a:r>
                    </a:p>
                  </a:txBody>
                  <a:tcPr marL="0" marR="0" marT="0" marB="0">
                    <a:solidFill>
                      <a:schemeClr val="accent6">
                        <a:lumMod val="60000"/>
                        <a:lumOff val="40000"/>
                      </a:schemeClr>
                    </a:solidFill>
                  </a:tcPr>
                </a:tc>
                <a:tc>
                  <a:txBody>
                    <a:bodyPr/>
                    <a:lstStyle/>
                    <a:p>
                      <a:pPr algn="ctr"/>
                      <a:r>
                        <a:rPr lang="fr-CA" sz="2400" b="1" dirty="0">
                          <a:latin typeface="Times New Roman" panose="02020603050405020304" pitchFamily="18" charset="0"/>
                          <a:cs typeface="Times New Roman" panose="02020603050405020304" pitchFamily="18" charset="0"/>
                        </a:rPr>
                        <a:t>Conduits pour l'eau</a:t>
                      </a:r>
                    </a:p>
                    <a:p>
                      <a:pPr algn="ctr"/>
                      <a:endParaRPr lang="fr-CA" sz="2400" b="1" dirty="0">
                        <a:latin typeface="Times New Roman" panose="02020603050405020304" pitchFamily="18" charset="0"/>
                        <a:cs typeface="Times New Roman" panose="02020603050405020304" pitchFamily="18" charset="0"/>
                      </a:endParaRPr>
                    </a:p>
                    <a:p>
                      <a:pPr algn="ctr"/>
                      <a:endParaRPr lang="fr-CA" sz="2400" b="1" dirty="0">
                        <a:latin typeface="Times New Roman" panose="02020603050405020304" pitchFamily="18" charset="0"/>
                        <a:cs typeface="Times New Roman" panose="02020603050405020304" pitchFamily="18" charset="0"/>
                      </a:endParaRPr>
                    </a:p>
                  </a:txBody>
                  <a:tcPr marL="0" marR="0" marT="0" marB="0">
                    <a:solidFill>
                      <a:srgbClr val="92D050"/>
                    </a:solidFill>
                  </a:tcPr>
                </a:tc>
                <a:extLst>
                  <a:ext uri="{0D108BD9-81ED-4DB2-BD59-A6C34878D82A}">
                    <a16:rowId xmlns:a16="http://schemas.microsoft.com/office/drawing/2014/main" xmlns="" val="10004"/>
                  </a:ext>
                </a:extLst>
              </a:tr>
              <a:tr h="664670">
                <a:tc>
                  <a:txBody>
                    <a:bodyPr/>
                    <a:lstStyle/>
                    <a:p>
                      <a:pPr algn="ctr"/>
                      <a:r>
                        <a:rPr lang="fr-CA" sz="2400" b="1" dirty="0">
                          <a:latin typeface="Times New Roman" panose="02020603050405020304" pitchFamily="18" charset="0"/>
                          <a:cs typeface="Times New Roman" panose="02020603050405020304" pitchFamily="18" charset="0"/>
                        </a:rPr>
                        <a:t>Résilience (fragilité)</a:t>
                      </a:r>
                    </a:p>
                  </a:txBody>
                  <a:tcPr marL="0" marR="0" marT="0" marB="0">
                    <a:solidFill>
                      <a:schemeClr val="accent6">
                        <a:lumMod val="60000"/>
                        <a:lumOff val="40000"/>
                      </a:schemeClr>
                    </a:solidFill>
                  </a:tcPr>
                </a:tc>
                <a:tc>
                  <a:txBody>
                    <a:bodyPr/>
                    <a:lstStyle/>
                    <a:p>
                      <a:pPr algn="ctr"/>
                      <a:r>
                        <a:rPr lang="fr-CA" sz="2400" b="1" dirty="0">
                          <a:latin typeface="Times New Roman" panose="02020603050405020304" pitchFamily="18" charset="0"/>
                          <a:cs typeface="Times New Roman" panose="02020603050405020304" pitchFamily="18" charset="0"/>
                        </a:rPr>
                        <a:t>Pièces de moteur</a:t>
                      </a:r>
                    </a:p>
                    <a:p>
                      <a:pPr algn="ctr"/>
                      <a:endParaRPr lang="fr-CA" sz="2400" b="1" dirty="0">
                        <a:latin typeface="Times New Roman" panose="02020603050405020304" pitchFamily="18" charset="0"/>
                        <a:cs typeface="Times New Roman" panose="02020603050405020304" pitchFamily="18" charset="0"/>
                      </a:endParaRPr>
                    </a:p>
                    <a:p>
                      <a:pPr algn="ctr"/>
                      <a:endParaRPr lang="fr-CA" sz="2400" b="1" dirty="0">
                        <a:latin typeface="Times New Roman" panose="02020603050405020304" pitchFamily="18" charset="0"/>
                        <a:cs typeface="Times New Roman" panose="02020603050405020304" pitchFamily="18" charset="0"/>
                      </a:endParaRPr>
                    </a:p>
                  </a:txBody>
                  <a:tcPr marL="0" marR="0" marT="0" marB="0">
                    <a:solidFill>
                      <a:srgbClr val="92D050"/>
                    </a:solidFill>
                  </a:tcPr>
                </a:tc>
                <a:extLst>
                  <a:ext uri="{0D108BD9-81ED-4DB2-BD59-A6C34878D82A}">
                    <a16:rowId xmlns:a16="http://schemas.microsoft.com/office/drawing/2014/main" xmlns="" val="10005"/>
                  </a:ext>
                </a:extLst>
              </a:tr>
            </a:tbl>
          </a:graphicData>
        </a:graphic>
      </p:graphicFrame>
      <p:pic>
        <p:nvPicPr>
          <p:cNvPr id="1026" name="Picture 2" descr="http://carrepromo.com/126-217-thickbox/73.jpg?PHPSESSID=d37cbdcec8871e92e32e2acab5dd6ee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82564" y="1623251"/>
            <a:ext cx="1809436" cy="13119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thumbs.dreamstime.com/x/dachfliesen-18898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9674" y="1816388"/>
            <a:ext cx="1725996" cy="100221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ikea.com/ca/fr/images/products/svalka-verre-a-vin-rouge__50311_PE132568_S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45670" y="2778016"/>
            <a:ext cx="1721362" cy="145231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artdco.net/wp-content/Vaisselle-en-porcelaine-Hybrid-peinte-%C3%A0-la-main-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18063" y="2845536"/>
            <a:ext cx="1729218" cy="1282948"/>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p:cNvPicPr>
            <a:picLocks noChangeAspect="1"/>
          </p:cNvPicPr>
          <p:nvPr/>
        </p:nvPicPr>
        <p:blipFill>
          <a:blip r:embed="rId6"/>
          <a:stretch>
            <a:fillRect/>
          </a:stretch>
        </p:blipFill>
        <p:spPr>
          <a:xfrm>
            <a:off x="8719674" y="404663"/>
            <a:ext cx="3447358" cy="1440161"/>
          </a:xfrm>
          <a:prstGeom prst="rect">
            <a:avLst/>
          </a:prstGeom>
        </p:spPr>
      </p:pic>
      <p:pic>
        <p:nvPicPr>
          <p:cNvPr id="3" name="Image 2"/>
          <p:cNvPicPr>
            <a:picLocks noChangeAspect="1"/>
          </p:cNvPicPr>
          <p:nvPr/>
        </p:nvPicPr>
        <p:blipFill>
          <a:blip r:embed="rId7"/>
          <a:stretch>
            <a:fillRect/>
          </a:stretch>
        </p:blipFill>
        <p:spPr>
          <a:xfrm>
            <a:off x="8718062" y="4153759"/>
            <a:ext cx="3473937" cy="1152129"/>
          </a:xfrm>
          <a:prstGeom prst="rect">
            <a:avLst/>
          </a:prstGeom>
        </p:spPr>
      </p:pic>
      <p:pic>
        <p:nvPicPr>
          <p:cNvPr id="5" name="Image 4"/>
          <p:cNvPicPr>
            <a:picLocks noChangeAspect="1"/>
          </p:cNvPicPr>
          <p:nvPr/>
        </p:nvPicPr>
        <p:blipFill>
          <a:blip r:embed="rId8"/>
          <a:stretch>
            <a:fillRect/>
          </a:stretch>
        </p:blipFill>
        <p:spPr>
          <a:xfrm>
            <a:off x="9203962" y="5305888"/>
            <a:ext cx="2478782" cy="1376426"/>
          </a:xfrm>
          <a:prstGeom prst="rect">
            <a:avLst/>
          </a:prstGeom>
        </p:spPr>
      </p:pic>
    </p:spTree>
    <p:extLst>
      <p:ext uri="{BB962C8B-B14F-4D97-AF65-F5344CB8AC3E}">
        <p14:creationId xmlns:p14="http://schemas.microsoft.com/office/powerpoint/2010/main" val="10331789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4" y="116632"/>
            <a:ext cx="10972800" cy="1143000"/>
          </a:xfrm>
        </p:spPr>
        <p:txBody>
          <a:bodyPr/>
          <a:lstStyle/>
          <a:p>
            <a:pPr algn="ctr"/>
            <a:r>
              <a:rPr lang="en-CA" b="1" dirty="0" err="1">
                <a:latin typeface="Times New Roman" panose="02020603050405020304" pitchFamily="18" charset="0"/>
                <a:cs typeface="Times New Roman" panose="02020603050405020304" pitchFamily="18" charset="0"/>
              </a:rPr>
              <a:t>Dégradation</a:t>
            </a:r>
            <a:r>
              <a:rPr lang="en-CA" b="1" dirty="0">
                <a:latin typeface="Times New Roman" panose="02020603050405020304" pitchFamily="18" charset="0"/>
                <a:cs typeface="Times New Roman" panose="02020603050405020304" pitchFamily="18" charset="0"/>
              </a:rPr>
              <a:t> et protection</a:t>
            </a:r>
            <a:endParaRPr lang="fr-CA"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0" y="721054"/>
            <a:ext cx="7752184" cy="6020313"/>
          </a:xfrm>
        </p:spPr>
        <p:txBody>
          <a:bodyPr>
            <a:noAutofit/>
          </a:bodyPr>
          <a:lstStyle/>
          <a:p>
            <a:pPr algn="ctr">
              <a:lnSpc>
                <a:spcPct val="160000"/>
              </a:lnSpc>
            </a:pPr>
            <a:r>
              <a:rPr lang="en-CA" sz="2800" b="1" dirty="0">
                <a:latin typeface="Times New Roman" panose="02020603050405020304" pitchFamily="18" charset="0"/>
                <a:cs typeface="Times New Roman" panose="02020603050405020304" pitchFamily="18" charset="0"/>
              </a:rPr>
              <a:t>Les </a:t>
            </a:r>
            <a:r>
              <a:rPr lang="en-CA" sz="2800" b="1" dirty="0" err="1">
                <a:latin typeface="Times New Roman" panose="02020603050405020304" pitchFamily="18" charset="0"/>
                <a:cs typeface="Times New Roman" panose="02020603050405020304" pitchFamily="18" charset="0"/>
              </a:rPr>
              <a:t>chocs</a:t>
            </a:r>
            <a:r>
              <a:rPr lang="en-CA" sz="2800" b="1" dirty="0">
                <a:latin typeface="Times New Roman" panose="02020603050405020304" pitchFamily="18" charset="0"/>
                <a:cs typeface="Times New Roman" panose="02020603050405020304" pitchFamily="18" charset="0"/>
              </a:rPr>
              <a:t> </a:t>
            </a:r>
            <a:r>
              <a:rPr lang="en-CA" sz="2800" b="1" dirty="0" err="1">
                <a:latin typeface="Times New Roman" panose="02020603050405020304" pitchFamily="18" charset="0"/>
                <a:cs typeface="Times New Roman" panose="02020603050405020304" pitchFamily="18" charset="0"/>
              </a:rPr>
              <a:t>thermiques</a:t>
            </a:r>
            <a:r>
              <a:rPr lang="en-CA" sz="2800" b="1" dirty="0">
                <a:latin typeface="Times New Roman" panose="02020603050405020304" pitchFamily="18" charset="0"/>
                <a:cs typeface="Times New Roman" panose="02020603050405020304" pitchFamily="18" charset="0"/>
              </a:rPr>
              <a:t> </a:t>
            </a:r>
            <a:r>
              <a:rPr lang="en-CA" sz="2800" b="1" dirty="0" err="1">
                <a:latin typeface="Times New Roman" panose="02020603050405020304" pitchFamily="18" charset="0"/>
                <a:cs typeface="Times New Roman" panose="02020603050405020304" pitchFamily="18" charset="0"/>
              </a:rPr>
              <a:t>peuvent</a:t>
            </a:r>
            <a:r>
              <a:rPr lang="en-CA" sz="2800" b="1" dirty="0">
                <a:latin typeface="Times New Roman" panose="02020603050405020304" pitchFamily="18" charset="0"/>
                <a:cs typeface="Times New Roman" panose="02020603050405020304" pitchFamily="18" charset="0"/>
              </a:rPr>
              <a:t> </a:t>
            </a:r>
            <a:r>
              <a:rPr lang="en-CA" sz="2800" b="1" dirty="0" err="1">
                <a:latin typeface="Times New Roman" panose="02020603050405020304" pitchFamily="18" charset="0"/>
                <a:cs typeface="Times New Roman" panose="02020603050405020304" pitchFamily="18" charset="0"/>
              </a:rPr>
              <a:t>briser</a:t>
            </a:r>
            <a:r>
              <a:rPr lang="en-CA" sz="2800" b="1" dirty="0">
                <a:latin typeface="Times New Roman" panose="02020603050405020304" pitchFamily="18" charset="0"/>
                <a:cs typeface="Times New Roman" panose="02020603050405020304" pitchFamily="18" charset="0"/>
              </a:rPr>
              <a:t> les </a:t>
            </a:r>
            <a:r>
              <a:rPr lang="en-CA" sz="2800" b="1" dirty="0" err="1">
                <a:latin typeface="Times New Roman" panose="02020603050405020304" pitchFamily="18" charset="0"/>
                <a:cs typeface="Times New Roman" panose="02020603050405020304" pitchFamily="18" charset="0"/>
              </a:rPr>
              <a:t>céramiques</a:t>
            </a:r>
            <a:r>
              <a:rPr lang="en-CA" sz="2800" b="1" dirty="0">
                <a:latin typeface="Times New Roman" panose="02020603050405020304" pitchFamily="18" charset="0"/>
                <a:cs typeface="Times New Roman" panose="02020603050405020304" pitchFamily="18" charset="0"/>
              </a:rPr>
              <a:t> (passer d’un </a:t>
            </a:r>
            <a:r>
              <a:rPr lang="en-CA" sz="2800" b="1" dirty="0" err="1">
                <a:latin typeface="Times New Roman" panose="02020603050405020304" pitchFamily="18" charset="0"/>
                <a:cs typeface="Times New Roman" panose="02020603050405020304" pitchFamily="18" charset="0"/>
              </a:rPr>
              <a:t>environnement</a:t>
            </a:r>
            <a:r>
              <a:rPr lang="en-CA" sz="2800" b="1" dirty="0">
                <a:latin typeface="Times New Roman" panose="02020603050405020304" pitchFamily="18" charset="0"/>
                <a:cs typeface="Times New Roman" panose="02020603050405020304" pitchFamily="18" charset="0"/>
              </a:rPr>
              <a:t> </a:t>
            </a:r>
            <a:r>
              <a:rPr lang="en-CA" sz="2800" b="1" dirty="0" err="1">
                <a:latin typeface="Times New Roman" panose="02020603050405020304" pitchFamily="18" charset="0"/>
                <a:cs typeface="Times New Roman" panose="02020603050405020304" pitchFamily="18" charset="0"/>
              </a:rPr>
              <a:t>très</a:t>
            </a:r>
            <a:r>
              <a:rPr lang="en-CA" sz="2800" b="1" dirty="0">
                <a:latin typeface="Times New Roman" panose="02020603050405020304" pitchFamily="18" charset="0"/>
                <a:cs typeface="Times New Roman" panose="02020603050405020304" pitchFamily="18" charset="0"/>
              </a:rPr>
              <a:t> </a:t>
            </a:r>
            <a:r>
              <a:rPr lang="en-CA" sz="2800" b="1" dirty="0" err="1">
                <a:latin typeface="Times New Roman" panose="02020603050405020304" pitchFamily="18" charset="0"/>
                <a:cs typeface="Times New Roman" panose="02020603050405020304" pitchFamily="18" charset="0"/>
              </a:rPr>
              <a:t>chaud</a:t>
            </a:r>
            <a:r>
              <a:rPr lang="en-CA" sz="2800" b="1" dirty="0">
                <a:latin typeface="Times New Roman" panose="02020603050405020304" pitchFamily="18" charset="0"/>
                <a:cs typeface="Times New Roman" panose="02020603050405020304" pitchFamily="18" charset="0"/>
              </a:rPr>
              <a:t> à </a:t>
            </a:r>
            <a:r>
              <a:rPr lang="en-CA" sz="2800" b="1" dirty="0" err="1">
                <a:latin typeface="Times New Roman" panose="02020603050405020304" pitchFamily="18" charset="0"/>
                <a:cs typeface="Times New Roman" panose="02020603050405020304" pitchFamily="18" charset="0"/>
              </a:rPr>
              <a:t>très</a:t>
            </a:r>
            <a:r>
              <a:rPr lang="en-CA" sz="2800" b="1" dirty="0">
                <a:latin typeface="Times New Roman" panose="02020603050405020304" pitchFamily="18" charset="0"/>
                <a:cs typeface="Times New Roman" panose="02020603050405020304" pitchFamily="18" charset="0"/>
              </a:rPr>
              <a:t> </a:t>
            </a:r>
            <a:r>
              <a:rPr lang="en-CA" sz="2800" b="1" dirty="0" err="1">
                <a:latin typeface="Times New Roman" panose="02020603050405020304" pitchFamily="18" charset="0"/>
                <a:cs typeface="Times New Roman" panose="02020603050405020304" pitchFamily="18" charset="0"/>
              </a:rPr>
              <a:t>froid</a:t>
            </a:r>
            <a:r>
              <a:rPr lang="en-CA" sz="2800" b="1" dirty="0">
                <a:latin typeface="Times New Roman" panose="02020603050405020304" pitchFamily="18" charset="0"/>
                <a:cs typeface="Times New Roman" panose="02020603050405020304" pitchFamily="18" charset="0"/>
              </a:rPr>
              <a:t> </a:t>
            </a:r>
            <a:r>
              <a:rPr lang="en-CA" sz="2800" b="1" dirty="0" err="1">
                <a:latin typeface="Times New Roman" panose="02020603050405020304" pitchFamily="18" charset="0"/>
                <a:cs typeface="Times New Roman" panose="02020603050405020304" pitchFamily="18" charset="0"/>
              </a:rPr>
              <a:t>soudainement</a:t>
            </a:r>
            <a:r>
              <a:rPr lang="en-CA" sz="2800" b="1" dirty="0">
                <a:latin typeface="Times New Roman" panose="02020603050405020304" pitchFamily="18" charset="0"/>
                <a:cs typeface="Times New Roman" panose="02020603050405020304" pitchFamily="18" charset="0"/>
              </a:rPr>
              <a:t>).</a:t>
            </a:r>
          </a:p>
          <a:p>
            <a:pPr algn="ctr">
              <a:lnSpc>
                <a:spcPct val="160000"/>
              </a:lnSpc>
            </a:pPr>
            <a:r>
              <a:rPr lang="en-CA" sz="2800" b="1" dirty="0" err="1">
                <a:solidFill>
                  <a:srgbClr val="0070C0"/>
                </a:solidFill>
                <a:latin typeface="Times New Roman" panose="02020603050405020304" pitchFamily="18" charset="0"/>
                <a:cs typeface="Times New Roman" panose="02020603050405020304" pitchFamily="18" charset="0"/>
              </a:rPr>
              <a:t>L’action</a:t>
            </a:r>
            <a:r>
              <a:rPr lang="en-CA" sz="2800" b="1" dirty="0">
                <a:solidFill>
                  <a:srgbClr val="0070C0"/>
                </a:solidFill>
                <a:latin typeface="Times New Roman" panose="02020603050405020304" pitchFamily="18" charset="0"/>
                <a:cs typeface="Times New Roman" panose="02020603050405020304" pitchFamily="18" charset="0"/>
              </a:rPr>
              <a:t> de </a:t>
            </a:r>
            <a:r>
              <a:rPr lang="en-CA" sz="2800" b="1" dirty="0" err="1">
                <a:solidFill>
                  <a:srgbClr val="0070C0"/>
                </a:solidFill>
                <a:latin typeface="Times New Roman" panose="02020603050405020304" pitchFamily="18" charset="0"/>
                <a:cs typeface="Times New Roman" panose="02020603050405020304" pitchFamily="18" charset="0"/>
              </a:rPr>
              <a:t>certains</a:t>
            </a:r>
            <a:r>
              <a:rPr lang="en-CA" sz="2800" b="1" dirty="0">
                <a:solidFill>
                  <a:srgbClr val="0070C0"/>
                </a:solidFill>
                <a:latin typeface="Times New Roman" panose="02020603050405020304" pitchFamily="18" charset="0"/>
                <a:cs typeface="Times New Roman" panose="02020603050405020304" pitchFamily="18" charset="0"/>
              </a:rPr>
              <a:t> </a:t>
            </a:r>
            <a:r>
              <a:rPr lang="en-CA" sz="2800" b="1" dirty="0" err="1">
                <a:solidFill>
                  <a:srgbClr val="0070C0"/>
                </a:solidFill>
                <a:latin typeface="Times New Roman" panose="02020603050405020304" pitchFamily="18" charset="0"/>
                <a:cs typeface="Times New Roman" panose="02020603050405020304" pitchFamily="18" charset="0"/>
              </a:rPr>
              <a:t>acides</a:t>
            </a:r>
            <a:r>
              <a:rPr lang="en-CA" sz="2800" b="1" dirty="0">
                <a:solidFill>
                  <a:srgbClr val="0070C0"/>
                </a:solidFill>
                <a:latin typeface="Times New Roman" panose="02020603050405020304" pitchFamily="18" charset="0"/>
                <a:cs typeface="Times New Roman" panose="02020603050405020304" pitchFamily="18" charset="0"/>
              </a:rPr>
              <a:t> forts et de </a:t>
            </a:r>
            <a:r>
              <a:rPr lang="en-CA" sz="2800" b="1" dirty="0" err="1">
                <a:solidFill>
                  <a:srgbClr val="0070C0"/>
                </a:solidFill>
                <a:latin typeface="Times New Roman" panose="02020603050405020304" pitchFamily="18" charset="0"/>
                <a:cs typeface="Times New Roman" panose="02020603050405020304" pitchFamily="18" charset="0"/>
              </a:rPr>
              <a:t>certaines</a:t>
            </a:r>
            <a:r>
              <a:rPr lang="en-CA" sz="2800" b="1" dirty="0">
                <a:solidFill>
                  <a:srgbClr val="0070C0"/>
                </a:solidFill>
                <a:latin typeface="Times New Roman" panose="02020603050405020304" pitchFamily="18" charset="0"/>
                <a:cs typeface="Times New Roman" panose="02020603050405020304" pitchFamily="18" charset="0"/>
              </a:rPr>
              <a:t> bases fortes </a:t>
            </a:r>
            <a:r>
              <a:rPr lang="en-CA" sz="2800" b="1" dirty="0" err="1">
                <a:solidFill>
                  <a:srgbClr val="0070C0"/>
                </a:solidFill>
                <a:latin typeface="Times New Roman" panose="02020603050405020304" pitchFamily="18" charset="0"/>
                <a:cs typeface="Times New Roman" panose="02020603050405020304" pitchFamily="18" charset="0"/>
              </a:rPr>
              <a:t>peuvent</a:t>
            </a:r>
            <a:r>
              <a:rPr lang="en-CA" sz="2800" b="1" dirty="0">
                <a:solidFill>
                  <a:srgbClr val="0070C0"/>
                </a:solidFill>
                <a:latin typeface="Times New Roman" panose="02020603050405020304" pitchFamily="18" charset="0"/>
                <a:cs typeface="Times New Roman" panose="02020603050405020304" pitchFamily="18" charset="0"/>
              </a:rPr>
              <a:t> </a:t>
            </a:r>
            <a:r>
              <a:rPr lang="en-CA" sz="2800" b="1" dirty="0" err="1">
                <a:solidFill>
                  <a:srgbClr val="0070C0"/>
                </a:solidFill>
                <a:latin typeface="Times New Roman" panose="02020603050405020304" pitchFamily="18" charset="0"/>
                <a:cs typeface="Times New Roman" panose="02020603050405020304" pitchFamily="18" charset="0"/>
              </a:rPr>
              <a:t>dégrader</a:t>
            </a:r>
            <a:r>
              <a:rPr lang="en-CA" sz="2800" b="1" dirty="0">
                <a:solidFill>
                  <a:srgbClr val="0070C0"/>
                </a:solidFill>
                <a:latin typeface="Times New Roman" panose="02020603050405020304" pitchFamily="18" charset="0"/>
                <a:cs typeface="Times New Roman" panose="02020603050405020304" pitchFamily="18" charset="0"/>
              </a:rPr>
              <a:t> les </a:t>
            </a:r>
            <a:r>
              <a:rPr lang="en-CA" sz="2800" b="1" dirty="0" err="1">
                <a:solidFill>
                  <a:srgbClr val="0070C0"/>
                </a:solidFill>
                <a:latin typeface="Times New Roman" panose="02020603050405020304" pitchFamily="18" charset="0"/>
                <a:cs typeface="Times New Roman" panose="02020603050405020304" pitchFamily="18" charset="0"/>
              </a:rPr>
              <a:t>céramiques</a:t>
            </a:r>
            <a:r>
              <a:rPr lang="en-CA" sz="2800" b="1" dirty="0" smtClean="0">
                <a:solidFill>
                  <a:srgbClr val="0070C0"/>
                </a:solidFill>
                <a:latin typeface="Times New Roman" panose="02020603050405020304" pitchFamily="18" charset="0"/>
                <a:cs typeface="Times New Roman" panose="02020603050405020304" pitchFamily="18" charset="0"/>
              </a:rPr>
              <a:t>.</a:t>
            </a:r>
            <a:endParaRPr lang="en-CA" sz="2800" b="1" dirty="0">
              <a:solidFill>
                <a:srgbClr val="0070C0"/>
              </a:solidFill>
              <a:latin typeface="Times New Roman" panose="02020603050405020304" pitchFamily="18" charset="0"/>
              <a:cs typeface="Times New Roman" panose="02020603050405020304" pitchFamily="18" charset="0"/>
            </a:endParaRPr>
          </a:p>
        </p:txBody>
      </p:sp>
      <p:pic>
        <p:nvPicPr>
          <p:cNvPr id="4" name="Image 3"/>
          <p:cNvPicPr>
            <a:picLocks noChangeAspect="1"/>
          </p:cNvPicPr>
          <p:nvPr/>
        </p:nvPicPr>
        <p:blipFill>
          <a:blip r:embed="rId2"/>
          <a:stretch>
            <a:fillRect/>
          </a:stretch>
        </p:blipFill>
        <p:spPr>
          <a:xfrm>
            <a:off x="9480377" y="0"/>
            <a:ext cx="2711624" cy="1700808"/>
          </a:xfrm>
          <a:prstGeom prst="rect">
            <a:avLst/>
          </a:prstGeom>
        </p:spPr>
      </p:pic>
      <p:pic>
        <p:nvPicPr>
          <p:cNvPr id="5" name="Image 4"/>
          <p:cNvPicPr>
            <a:picLocks noChangeAspect="1"/>
          </p:cNvPicPr>
          <p:nvPr/>
        </p:nvPicPr>
        <p:blipFill>
          <a:blip r:embed="rId3"/>
          <a:stretch>
            <a:fillRect/>
          </a:stretch>
        </p:blipFill>
        <p:spPr>
          <a:xfrm>
            <a:off x="8400256" y="3731210"/>
            <a:ext cx="3520081" cy="1443655"/>
          </a:xfrm>
          <a:prstGeom prst="rect">
            <a:avLst/>
          </a:prstGeom>
        </p:spPr>
      </p:pic>
      <p:pic>
        <p:nvPicPr>
          <p:cNvPr id="6" name="Image 5"/>
          <p:cNvPicPr>
            <a:picLocks noChangeAspect="1"/>
          </p:cNvPicPr>
          <p:nvPr/>
        </p:nvPicPr>
        <p:blipFill>
          <a:blip r:embed="rId4"/>
          <a:stretch>
            <a:fillRect/>
          </a:stretch>
        </p:blipFill>
        <p:spPr>
          <a:xfrm>
            <a:off x="7468108" y="818081"/>
            <a:ext cx="1596008" cy="1471320"/>
          </a:xfrm>
          <a:prstGeom prst="rect">
            <a:avLst/>
          </a:prstGeom>
        </p:spPr>
      </p:pic>
      <p:pic>
        <p:nvPicPr>
          <p:cNvPr id="7" name="Image 6"/>
          <p:cNvPicPr>
            <a:picLocks noChangeAspect="1"/>
          </p:cNvPicPr>
          <p:nvPr/>
        </p:nvPicPr>
        <p:blipFill>
          <a:blip r:embed="rId5"/>
          <a:stretch>
            <a:fillRect/>
          </a:stretch>
        </p:blipFill>
        <p:spPr>
          <a:xfrm>
            <a:off x="9049469" y="1908975"/>
            <a:ext cx="2903722" cy="1614068"/>
          </a:xfrm>
          <a:prstGeom prst="rect">
            <a:avLst/>
          </a:prstGeom>
        </p:spPr>
      </p:pic>
    </p:spTree>
    <p:extLst>
      <p:ext uri="{BB962C8B-B14F-4D97-AF65-F5344CB8AC3E}">
        <p14:creationId xmlns:p14="http://schemas.microsoft.com/office/powerpoint/2010/main" val="35037889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5400" y="332656"/>
            <a:ext cx="8016552" cy="2355260"/>
          </a:xfrm>
          <a:prstGeom prst="rect">
            <a:avLst/>
          </a:prstGeom>
        </p:spPr>
        <p:txBody>
          <a:bodyPr wrap="square">
            <a:spAutoFit/>
          </a:bodyPr>
          <a:lstStyle/>
          <a:p>
            <a:pPr algn="ctr">
              <a:lnSpc>
                <a:spcPct val="160000"/>
              </a:lnSpc>
            </a:pPr>
            <a:r>
              <a:rPr lang="en-CA" sz="3200" b="1" dirty="0">
                <a:solidFill>
                  <a:srgbClr val="FF0000"/>
                </a:solidFill>
                <a:latin typeface="Times New Roman" panose="02020603050405020304" pitchFamily="18" charset="0"/>
                <a:cs typeface="Times New Roman" panose="02020603050405020304" pitchFamily="18" charset="0"/>
              </a:rPr>
              <a:t>On les </a:t>
            </a:r>
            <a:r>
              <a:rPr lang="en-CA" sz="3200" b="1" dirty="0" err="1">
                <a:solidFill>
                  <a:srgbClr val="FF0000"/>
                </a:solidFill>
                <a:latin typeface="Times New Roman" panose="02020603050405020304" pitchFamily="18" charset="0"/>
                <a:cs typeface="Times New Roman" panose="02020603050405020304" pitchFamily="18" charset="0"/>
              </a:rPr>
              <a:t>protège</a:t>
            </a:r>
            <a:r>
              <a:rPr lang="en-CA" sz="3200" b="1" dirty="0">
                <a:solidFill>
                  <a:srgbClr val="FF0000"/>
                </a:solidFill>
                <a:latin typeface="Times New Roman" panose="02020603050405020304" pitchFamily="18" charset="0"/>
                <a:cs typeface="Times New Roman" panose="02020603050405020304" pitchFamily="18" charset="0"/>
              </a:rPr>
              <a:t> </a:t>
            </a:r>
            <a:r>
              <a:rPr lang="en-CA" sz="3200" b="1" dirty="0" err="1">
                <a:solidFill>
                  <a:srgbClr val="FF0000"/>
                </a:solidFill>
                <a:latin typeface="Times New Roman" panose="02020603050405020304" pitchFamily="18" charset="0"/>
                <a:cs typeface="Times New Roman" panose="02020603050405020304" pitchFamily="18" charset="0"/>
              </a:rPr>
              <a:t>en</a:t>
            </a:r>
            <a:r>
              <a:rPr lang="en-CA" sz="3200" b="1" dirty="0">
                <a:solidFill>
                  <a:srgbClr val="FF0000"/>
                </a:solidFill>
                <a:latin typeface="Times New Roman" panose="02020603050405020304" pitchFamily="18" charset="0"/>
                <a:cs typeface="Times New Roman" panose="02020603050405020304" pitchFamily="18" charset="0"/>
              </a:rPr>
              <a:t> </a:t>
            </a:r>
            <a:r>
              <a:rPr lang="en-CA" sz="3200" b="1" dirty="0" err="1">
                <a:solidFill>
                  <a:srgbClr val="FF0000"/>
                </a:solidFill>
                <a:latin typeface="Times New Roman" panose="02020603050405020304" pitchFamily="18" charset="0"/>
                <a:cs typeface="Times New Roman" panose="02020603050405020304" pitchFamily="18" charset="0"/>
              </a:rPr>
              <a:t>évitant</a:t>
            </a:r>
            <a:r>
              <a:rPr lang="en-CA" sz="3200" b="1" dirty="0">
                <a:solidFill>
                  <a:srgbClr val="FF0000"/>
                </a:solidFill>
                <a:latin typeface="Times New Roman" panose="02020603050405020304" pitchFamily="18" charset="0"/>
                <a:cs typeface="Times New Roman" panose="02020603050405020304" pitchFamily="18" charset="0"/>
              </a:rPr>
              <a:t> </a:t>
            </a:r>
            <a:r>
              <a:rPr lang="en-CA" sz="3200" b="1" dirty="0" err="1">
                <a:solidFill>
                  <a:srgbClr val="FF0000"/>
                </a:solidFill>
                <a:latin typeface="Times New Roman" panose="02020603050405020304" pitchFamily="18" charset="0"/>
                <a:cs typeface="Times New Roman" panose="02020603050405020304" pitchFamily="18" charset="0"/>
              </a:rPr>
              <a:t>l’exposition</a:t>
            </a:r>
            <a:r>
              <a:rPr lang="en-CA" sz="3200" b="1" dirty="0">
                <a:solidFill>
                  <a:srgbClr val="FF0000"/>
                </a:solidFill>
                <a:latin typeface="Times New Roman" panose="02020603050405020304" pitchFamily="18" charset="0"/>
                <a:cs typeface="Times New Roman" panose="02020603050405020304" pitchFamily="18" charset="0"/>
              </a:rPr>
              <a:t> aux </a:t>
            </a:r>
            <a:r>
              <a:rPr lang="en-CA" sz="3200" b="1" dirty="0" err="1">
                <a:solidFill>
                  <a:srgbClr val="FF0000"/>
                </a:solidFill>
                <a:latin typeface="Times New Roman" panose="02020603050405020304" pitchFamily="18" charset="0"/>
                <a:cs typeface="Times New Roman" panose="02020603050405020304" pitchFamily="18" charset="0"/>
              </a:rPr>
              <a:t>chocs</a:t>
            </a:r>
            <a:r>
              <a:rPr lang="en-CA" sz="3200" b="1" dirty="0">
                <a:solidFill>
                  <a:srgbClr val="FF0000"/>
                </a:solidFill>
                <a:latin typeface="Times New Roman" panose="02020603050405020304" pitchFamily="18" charset="0"/>
                <a:cs typeface="Times New Roman" panose="02020603050405020304" pitchFamily="18" charset="0"/>
              </a:rPr>
              <a:t> </a:t>
            </a:r>
            <a:r>
              <a:rPr lang="en-CA" sz="3200" b="1" dirty="0" err="1">
                <a:solidFill>
                  <a:srgbClr val="FF0000"/>
                </a:solidFill>
                <a:latin typeface="Times New Roman" panose="02020603050405020304" pitchFamily="18" charset="0"/>
                <a:cs typeface="Times New Roman" panose="02020603050405020304" pitchFamily="18" charset="0"/>
              </a:rPr>
              <a:t>thermiques</a:t>
            </a:r>
            <a:r>
              <a:rPr lang="en-CA" sz="3200" b="1" dirty="0">
                <a:solidFill>
                  <a:srgbClr val="FF0000"/>
                </a:solidFill>
                <a:latin typeface="Times New Roman" panose="02020603050405020304" pitchFamily="18" charset="0"/>
                <a:cs typeface="Times New Roman" panose="02020603050405020304" pitchFamily="18" charset="0"/>
              </a:rPr>
              <a:t>, aux </a:t>
            </a:r>
            <a:r>
              <a:rPr lang="en-CA" sz="3200" b="1" dirty="0" err="1">
                <a:solidFill>
                  <a:srgbClr val="FF0000"/>
                </a:solidFill>
                <a:latin typeface="Times New Roman" panose="02020603050405020304" pitchFamily="18" charset="0"/>
                <a:cs typeface="Times New Roman" panose="02020603050405020304" pitchFamily="18" charset="0"/>
              </a:rPr>
              <a:t>acides</a:t>
            </a:r>
            <a:r>
              <a:rPr lang="en-CA" sz="3200" b="1" dirty="0">
                <a:solidFill>
                  <a:srgbClr val="FF0000"/>
                </a:solidFill>
                <a:latin typeface="Times New Roman" panose="02020603050405020304" pitchFamily="18" charset="0"/>
                <a:cs typeface="Times New Roman" panose="02020603050405020304" pitchFamily="18" charset="0"/>
              </a:rPr>
              <a:t> et aux bases. </a:t>
            </a:r>
          </a:p>
          <a:p>
            <a:pPr algn="ctr">
              <a:lnSpc>
                <a:spcPct val="160000"/>
              </a:lnSpc>
            </a:pPr>
            <a:r>
              <a:rPr lang="en-CA" sz="3200" b="1" dirty="0" err="1">
                <a:latin typeface="Times New Roman" panose="02020603050405020304" pitchFamily="18" charset="0"/>
                <a:cs typeface="Times New Roman" panose="02020603050405020304" pitchFamily="18" charset="0"/>
              </a:rPr>
              <a:t>En</a:t>
            </a:r>
            <a:r>
              <a:rPr lang="en-CA" sz="3200" b="1" dirty="0">
                <a:latin typeface="Times New Roman" panose="02020603050405020304" pitchFamily="18" charset="0"/>
                <a:cs typeface="Times New Roman" panose="02020603050405020304" pitchFamily="18" charset="0"/>
              </a:rPr>
              <a:t> general, </a:t>
            </a:r>
            <a:r>
              <a:rPr lang="en-CA" sz="3200" b="1" dirty="0" err="1">
                <a:latin typeface="Times New Roman" panose="02020603050405020304" pitchFamily="18" charset="0"/>
                <a:cs typeface="Times New Roman" panose="02020603050405020304" pitchFamily="18" charset="0"/>
              </a:rPr>
              <a:t>ils</a:t>
            </a:r>
            <a:r>
              <a:rPr lang="en-CA" sz="3200" b="1" dirty="0">
                <a:latin typeface="Times New Roman" panose="02020603050405020304" pitchFamily="18" charset="0"/>
                <a:cs typeface="Times New Roman" panose="02020603050405020304" pitchFamily="18" charset="0"/>
              </a:rPr>
              <a:t> </a:t>
            </a:r>
            <a:r>
              <a:rPr lang="en-CA" sz="3200" b="1" dirty="0" err="1">
                <a:latin typeface="Times New Roman" panose="02020603050405020304" pitchFamily="18" charset="0"/>
                <a:cs typeface="Times New Roman" panose="02020603050405020304" pitchFamily="18" charset="0"/>
              </a:rPr>
              <a:t>sont</a:t>
            </a:r>
            <a:r>
              <a:rPr lang="en-CA" sz="3200" b="1" dirty="0">
                <a:latin typeface="Times New Roman" panose="02020603050405020304" pitchFamily="18" charset="0"/>
                <a:cs typeface="Times New Roman" panose="02020603050405020304" pitchFamily="18" charset="0"/>
              </a:rPr>
              <a:t> </a:t>
            </a:r>
            <a:r>
              <a:rPr lang="en-CA" sz="3200" b="1" dirty="0" err="1">
                <a:latin typeface="Times New Roman" panose="02020603050405020304" pitchFamily="18" charset="0"/>
                <a:cs typeface="Times New Roman" panose="02020603050405020304" pitchFamily="18" charset="0"/>
              </a:rPr>
              <a:t>très</a:t>
            </a:r>
            <a:r>
              <a:rPr lang="en-CA" sz="3200" b="1" dirty="0">
                <a:latin typeface="Times New Roman" panose="02020603050405020304" pitchFamily="18" charset="0"/>
                <a:cs typeface="Times New Roman" panose="02020603050405020304" pitchFamily="18" charset="0"/>
              </a:rPr>
              <a:t> durables.</a:t>
            </a:r>
            <a:endParaRPr lang="fr-CA" sz="3200" b="1" dirty="0">
              <a:latin typeface="Times New Roman" panose="02020603050405020304" pitchFamily="18" charset="0"/>
              <a:cs typeface="Times New Roman" panose="02020603050405020304" pitchFamily="18" charset="0"/>
            </a:endParaRPr>
          </a:p>
        </p:txBody>
      </p:sp>
      <p:pic>
        <p:nvPicPr>
          <p:cNvPr id="3" name="Image 2"/>
          <p:cNvPicPr>
            <a:picLocks noChangeAspect="1"/>
          </p:cNvPicPr>
          <p:nvPr/>
        </p:nvPicPr>
        <p:blipFill>
          <a:blip r:embed="rId2"/>
          <a:stretch>
            <a:fillRect/>
          </a:stretch>
        </p:blipFill>
        <p:spPr>
          <a:xfrm>
            <a:off x="1559496" y="3068960"/>
            <a:ext cx="7180983" cy="2243522"/>
          </a:xfrm>
          <a:prstGeom prst="rect">
            <a:avLst/>
          </a:prstGeom>
        </p:spPr>
      </p:pic>
    </p:spTree>
    <p:extLst>
      <p:ext uri="{BB962C8B-B14F-4D97-AF65-F5344CB8AC3E}">
        <p14:creationId xmlns:p14="http://schemas.microsoft.com/office/powerpoint/2010/main" val="13199838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0776" y="188640"/>
            <a:ext cx="8229600" cy="720080"/>
          </a:xfrm>
        </p:spPr>
        <p:txBody>
          <a:bodyPr>
            <a:normAutofit/>
          </a:bodyPr>
          <a:lstStyle/>
          <a:p>
            <a:pPr algn="ctr"/>
            <a:r>
              <a:rPr lang="en-CA" b="1" dirty="0">
                <a:latin typeface="Times New Roman" panose="02020603050405020304" pitchFamily="18" charset="0"/>
                <a:cs typeface="Times New Roman" panose="02020603050405020304" pitchFamily="18" charset="0"/>
              </a:rPr>
              <a:t>Les </a:t>
            </a:r>
            <a:r>
              <a:rPr lang="en-CA" b="1" dirty="0" err="1">
                <a:latin typeface="Times New Roman" panose="02020603050405020304" pitchFamily="18" charset="0"/>
                <a:cs typeface="Times New Roman" panose="02020603050405020304" pitchFamily="18" charset="0"/>
              </a:rPr>
              <a:t>métaux</a:t>
            </a:r>
            <a:endParaRPr lang="fr-CA"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988183" y="764704"/>
            <a:ext cx="9925302" cy="3880773"/>
          </a:xfrm>
        </p:spPr>
        <p:txBody>
          <a:bodyPr vert="horz" lIns="91440" tIns="45720" rIns="91440" bIns="45720" rtlCol="0" anchor="t">
            <a:normAutofit/>
          </a:bodyPr>
          <a:lstStyle/>
          <a:p>
            <a:pPr algn="ctr">
              <a:lnSpc>
                <a:spcPct val="150000"/>
              </a:lnSpc>
            </a:pPr>
            <a:r>
              <a:rPr lang="fr-CA" sz="2400" b="1" dirty="0">
                <a:latin typeface="Times New Roman" panose="02020603050405020304" pitchFamily="18" charset="0"/>
                <a:cs typeface="Times New Roman" panose="02020603050405020304" pitchFamily="18" charset="0"/>
              </a:rPr>
              <a:t>Sont fabriqués à partir de substances extraites des minerais. Ils sont généralement brillants et bons conducteurs de chaleur et d’électricité.</a:t>
            </a:r>
          </a:p>
          <a:p>
            <a:endParaRPr lang="en-CA" dirty="0"/>
          </a:p>
          <a:p>
            <a:endParaRPr lang="fr-CA" dirty="0"/>
          </a:p>
        </p:txBody>
      </p:sp>
      <p:pic>
        <p:nvPicPr>
          <p:cNvPr id="3074" name="Picture 2" descr="http://www.leblogfinance.com/files/2012/07/metaux-f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85004"/>
            <a:ext cx="3431704" cy="3961331"/>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p:cNvPicPr>
            <a:picLocks noChangeAspect="1"/>
          </p:cNvPicPr>
          <p:nvPr/>
        </p:nvPicPr>
        <p:blipFill>
          <a:blip r:embed="rId3"/>
          <a:stretch>
            <a:fillRect/>
          </a:stretch>
        </p:blipFill>
        <p:spPr>
          <a:xfrm>
            <a:off x="4045834" y="2885004"/>
            <a:ext cx="3810000" cy="3972996"/>
          </a:xfrm>
          <a:prstGeom prst="rect">
            <a:avLst/>
          </a:prstGeom>
        </p:spPr>
      </p:pic>
      <p:pic>
        <p:nvPicPr>
          <p:cNvPr id="5" name="Image 4"/>
          <p:cNvPicPr>
            <a:picLocks noChangeAspect="1"/>
          </p:cNvPicPr>
          <p:nvPr/>
        </p:nvPicPr>
        <p:blipFill>
          <a:blip r:embed="rId4"/>
          <a:stretch>
            <a:fillRect/>
          </a:stretch>
        </p:blipFill>
        <p:spPr>
          <a:xfrm>
            <a:off x="8688288" y="2885004"/>
            <a:ext cx="3238500" cy="3961331"/>
          </a:xfrm>
          <a:prstGeom prst="rect">
            <a:avLst/>
          </a:prstGeom>
        </p:spPr>
      </p:pic>
    </p:spTree>
    <p:extLst>
      <p:ext uri="{BB962C8B-B14F-4D97-AF65-F5344CB8AC3E}">
        <p14:creationId xmlns:p14="http://schemas.microsoft.com/office/powerpoint/2010/main" val="22858765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r-CA"/>
          </a:p>
        </p:txBody>
      </p:sp>
      <p:pic>
        <p:nvPicPr>
          <p:cNvPr id="2062" name="Picture 14" descr="http://cursus.edu/media/image/20202_shutterstock_70646686.jpg"/>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388519" y="3040856"/>
            <a:ext cx="3175000" cy="21209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biblio.alloprof.qc.ca/ImagesDesFiches/6000-6999-Sciences-et-technologie/6016/6016i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5765" y="323850"/>
            <a:ext cx="9246136" cy="630931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www.gold-swiss-service.fr/sites/all/themes/incredible/images/pepite_o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61051" y="5755830"/>
            <a:ext cx="1369169" cy="11409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katanga-tourisme.org/files/2013/03/cuivr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82662" y="2080103"/>
            <a:ext cx="1474158" cy="130735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upload.wikimedia.org/wikipedia/commons/thumb/d/db/Titan-crystal_bar.JPG/220px-Titan-crystal_ba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755" y="2252631"/>
            <a:ext cx="1552969" cy="97413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upload.wikimedia.org/wikipedia/commons/thumb/8/86/GalenaKansas.jpg/300px-GalenaKansa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88333" y="4364783"/>
            <a:ext cx="1428461" cy="142846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media-2.web.britannica.com/eb-media/73/131173-004-59E6A5A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866" y="533995"/>
            <a:ext cx="1504107" cy="152476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zoom"/>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3916" y="4521139"/>
            <a:ext cx="1341887" cy="1076419"/>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s://upload.wikimedia.org/wikipedia/commons/5/5d/Aluminium-4.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770136" y="555528"/>
            <a:ext cx="1369169" cy="1369169"/>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3.imimg.com/data3/JF/YI/MY-202045/chrome-ore-250x250.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5222" y="3401836"/>
            <a:ext cx="1236751" cy="1121618"/>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http://www.tungsten-ore.com/images/ferberite.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2237" y="5642758"/>
            <a:ext cx="1379736" cy="1119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24417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empereur.fr/1108-thickbox_default/enclume-fonte-d-acier-5-k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48898" y="2196392"/>
            <a:ext cx="2711625" cy="27116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blog.videlice.com/files/2013/08/poelon-en-fonte-naturelle-maestro-ronneby-bru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34191" y="764704"/>
            <a:ext cx="2126332" cy="212633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i2.cdscdn.com/pdt2/6/8/0/1/700x700/fun3700508113680/rw/tube-laiton-%C3%B8-5-materiau-cons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64787" y="4218936"/>
            <a:ext cx="1995736" cy="19957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28736" y="-182058"/>
            <a:ext cx="10972800" cy="1143000"/>
          </a:xfrm>
        </p:spPr>
        <p:txBody>
          <a:bodyPr>
            <a:noAutofit/>
          </a:bodyPr>
          <a:lstStyle/>
          <a:p>
            <a:pPr algn="ctr"/>
            <a:r>
              <a:rPr lang="en-CA" sz="8800" b="1" dirty="0">
                <a:latin typeface="Times New Roman" panose="02020603050405020304" pitchFamily="18" charset="0"/>
                <a:cs typeface="Times New Roman" panose="02020603050405020304" pitchFamily="18" charset="0"/>
              </a:rPr>
              <a:t>Les </a:t>
            </a:r>
            <a:r>
              <a:rPr lang="en-CA" sz="8800" b="1" dirty="0" err="1">
                <a:latin typeface="Times New Roman" panose="02020603050405020304" pitchFamily="18" charset="0"/>
                <a:cs typeface="Times New Roman" panose="02020603050405020304" pitchFamily="18" charset="0"/>
              </a:rPr>
              <a:t>alliages</a:t>
            </a:r>
            <a:endParaRPr lang="fr-CA" sz="88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35360" y="1340768"/>
            <a:ext cx="7920880" cy="5040560"/>
          </a:xfrm>
        </p:spPr>
        <p:txBody>
          <a:bodyPr>
            <a:normAutofit/>
          </a:bodyPr>
          <a:lstStyle/>
          <a:p>
            <a:pPr algn="just"/>
            <a:r>
              <a:rPr lang="en-CA" sz="2400" b="1" dirty="0" err="1">
                <a:latin typeface="Times New Roman" panose="02020603050405020304" pitchFamily="18" charset="0"/>
                <a:cs typeface="Times New Roman" panose="02020603050405020304" pitchFamily="18" charset="0"/>
              </a:rPr>
              <a:t>C’est</a:t>
            </a:r>
            <a:r>
              <a:rPr lang="en-CA" sz="2400" b="1" dirty="0">
                <a:latin typeface="Times New Roman" panose="02020603050405020304" pitchFamily="18" charset="0"/>
                <a:cs typeface="Times New Roman" panose="02020603050405020304" pitchFamily="18" charset="0"/>
              </a:rPr>
              <a:t> le </a:t>
            </a:r>
            <a:r>
              <a:rPr lang="en-CA" sz="2400" b="1" dirty="0" err="1">
                <a:latin typeface="Times New Roman" panose="02020603050405020304" pitchFamily="18" charset="0"/>
                <a:cs typeface="Times New Roman" panose="02020603050405020304" pitchFamily="18" charset="0"/>
              </a:rPr>
              <a:t>résultat</a:t>
            </a:r>
            <a:r>
              <a:rPr lang="en-CA" sz="2400" b="1" dirty="0">
                <a:latin typeface="Times New Roman" panose="02020603050405020304" pitchFamily="18" charset="0"/>
                <a:cs typeface="Times New Roman" panose="02020603050405020304" pitchFamily="18" charset="0"/>
              </a:rPr>
              <a:t> du mélange d’un </a:t>
            </a:r>
            <a:r>
              <a:rPr lang="en-CA" sz="2400" b="1" dirty="0" err="1">
                <a:latin typeface="Times New Roman" panose="02020603050405020304" pitchFamily="18" charset="0"/>
                <a:cs typeface="Times New Roman" panose="02020603050405020304" pitchFamily="18" charset="0"/>
              </a:rPr>
              <a:t>métal</a:t>
            </a:r>
            <a:r>
              <a:rPr lang="en-CA" sz="2400" b="1" dirty="0">
                <a:latin typeface="Times New Roman" panose="02020603050405020304" pitchFamily="18" charset="0"/>
                <a:cs typeface="Times New Roman" panose="02020603050405020304" pitchFamily="18" charset="0"/>
              </a:rPr>
              <a:t> avec </a:t>
            </a:r>
            <a:r>
              <a:rPr lang="en-CA" sz="2400" b="1" dirty="0" err="1">
                <a:latin typeface="Times New Roman" panose="02020603050405020304" pitchFamily="18" charset="0"/>
                <a:cs typeface="Times New Roman" panose="02020603050405020304" pitchFamily="18" charset="0"/>
              </a:rPr>
              <a:t>une</a:t>
            </a:r>
            <a:r>
              <a:rPr lang="en-CA" sz="2400" b="1" dirty="0">
                <a:latin typeface="Times New Roman" panose="02020603050405020304" pitchFamily="18" charset="0"/>
                <a:cs typeface="Times New Roman" panose="02020603050405020304" pitchFamily="18" charset="0"/>
              </a:rPr>
              <a:t> </a:t>
            </a:r>
            <a:r>
              <a:rPr lang="en-CA" sz="2400" b="1" dirty="0" err="1">
                <a:latin typeface="Times New Roman" panose="02020603050405020304" pitchFamily="18" charset="0"/>
                <a:cs typeface="Times New Roman" panose="02020603050405020304" pitchFamily="18" charset="0"/>
              </a:rPr>
              <a:t>ou</a:t>
            </a:r>
            <a:r>
              <a:rPr lang="en-CA" sz="2400" b="1" dirty="0">
                <a:latin typeface="Times New Roman" panose="02020603050405020304" pitchFamily="18" charset="0"/>
                <a:cs typeface="Times New Roman" panose="02020603050405020304" pitchFamily="18" charset="0"/>
              </a:rPr>
              <a:t> </a:t>
            </a:r>
            <a:r>
              <a:rPr lang="en-CA" sz="2400" b="1" dirty="0" err="1">
                <a:latin typeface="Times New Roman" panose="02020603050405020304" pitchFamily="18" charset="0"/>
                <a:cs typeface="Times New Roman" panose="02020603050405020304" pitchFamily="18" charset="0"/>
              </a:rPr>
              <a:t>plusieurs</a:t>
            </a:r>
            <a:r>
              <a:rPr lang="en-CA" sz="2400" b="1" dirty="0">
                <a:latin typeface="Times New Roman" panose="02020603050405020304" pitchFamily="18" charset="0"/>
                <a:cs typeface="Times New Roman" panose="02020603050405020304" pitchFamily="18" charset="0"/>
              </a:rPr>
              <a:t> </a:t>
            </a:r>
            <a:r>
              <a:rPr lang="en-CA" sz="2400" b="1" dirty="0" err="1">
                <a:latin typeface="Times New Roman" panose="02020603050405020304" pitchFamily="18" charset="0"/>
                <a:cs typeface="Times New Roman" panose="02020603050405020304" pitchFamily="18" charset="0"/>
              </a:rPr>
              <a:t>autres</a:t>
            </a:r>
            <a:r>
              <a:rPr lang="en-CA" sz="2400" b="1" dirty="0">
                <a:latin typeface="Times New Roman" panose="02020603050405020304" pitchFamily="18" charset="0"/>
                <a:cs typeface="Times New Roman" panose="02020603050405020304" pitchFamily="18" charset="0"/>
              </a:rPr>
              <a:t> substances, </a:t>
            </a:r>
            <a:r>
              <a:rPr lang="en-CA" sz="2400" b="1" dirty="0" err="1">
                <a:latin typeface="Times New Roman" panose="02020603050405020304" pitchFamily="18" charset="0"/>
                <a:cs typeface="Times New Roman" panose="02020603050405020304" pitchFamily="18" charset="0"/>
              </a:rPr>
              <a:t>métalliques</a:t>
            </a:r>
            <a:r>
              <a:rPr lang="en-CA" sz="2400" b="1" dirty="0">
                <a:latin typeface="Times New Roman" panose="02020603050405020304" pitchFamily="18" charset="0"/>
                <a:cs typeface="Times New Roman" panose="02020603050405020304" pitchFamily="18" charset="0"/>
              </a:rPr>
              <a:t> </a:t>
            </a:r>
            <a:r>
              <a:rPr lang="en-CA" sz="2400" b="1" dirty="0" err="1">
                <a:latin typeface="Times New Roman" panose="02020603050405020304" pitchFamily="18" charset="0"/>
                <a:cs typeface="Times New Roman" panose="02020603050405020304" pitchFamily="18" charset="0"/>
              </a:rPr>
              <a:t>ou</a:t>
            </a:r>
            <a:r>
              <a:rPr lang="en-CA" sz="2400" b="1" dirty="0">
                <a:latin typeface="Times New Roman" panose="02020603050405020304" pitchFamily="18" charset="0"/>
                <a:cs typeface="Times New Roman" panose="02020603050405020304" pitchFamily="18" charset="0"/>
              </a:rPr>
              <a:t> non. </a:t>
            </a:r>
          </a:p>
          <a:p>
            <a:pPr algn="just"/>
            <a:endParaRPr lang="en-CA" sz="2400" b="1" dirty="0">
              <a:latin typeface="Times New Roman" panose="02020603050405020304" pitchFamily="18" charset="0"/>
              <a:cs typeface="Times New Roman" panose="02020603050405020304" pitchFamily="18" charset="0"/>
            </a:endParaRPr>
          </a:p>
          <a:p>
            <a:pPr algn="just"/>
            <a:r>
              <a:rPr lang="en-CA" sz="2400" b="1" dirty="0" err="1">
                <a:latin typeface="Times New Roman" panose="02020603050405020304" pitchFamily="18" charset="0"/>
                <a:cs typeface="Times New Roman" panose="02020603050405020304" pitchFamily="18" charset="0"/>
              </a:rPr>
              <a:t>Alliages</a:t>
            </a:r>
            <a:r>
              <a:rPr lang="en-CA" sz="2400" b="1" dirty="0">
                <a:latin typeface="Times New Roman" panose="02020603050405020304" pitchFamily="18" charset="0"/>
                <a:cs typeface="Times New Roman" panose="02020603050405020304" pitchFamily="18" charset="0"/>
              </a:rPr>
              <a:t> </a:t>
            </a:r>
            <a:r>
              <a:rPr lang="en-CA" sz="2400" b="1" dirty="0" err="1">
                <a:latin typeface="Times New Roman" panose="02020603050405020304" pitchFamily="18" charset="0"/>
                <a:cs typeface="Times New Roman" panose="02020603050405020304" pitchFamily="18" charset="0"/>
              </a:rPr>
              <a:t>ferreux</a:t>
            </a:r>
            <a:r>
              <a:rPr lang="en-CA" sz="2400" b="1" dirty="0">
                <a:latin typeface="Times New Roman" panose="02020603050405020304" pitchFamily="18" charset="0"/>
                <a:cs typeface="Times New Roman" panose="02020603050405020304" pitchFamily="18" charset="0"/>
              </a:rPr>
              <a:t>:    </a:t>
            </a:r>
            <a:r>
              <a:rPr lang="en-CA" sz="2400" b="1" dirty="0" err="1">
                <a:solidFill>
                  <a:srgbClr val="FF0000"/>
                </a:solidFill>
                <a:latin typeface="Times New Roman" panose="02020603050405020304" pitchFamily="18" charset="0"/>
                <a:cs typeface="Times New Roman" panose="02020603050405020304" pitchFamily="18" charset="0"/>
              </a:rPr>
              <a:t>Acier</a:t>
            </a:r>
            <a:r>
              <a:rPr lang="en-CA" sz="2400" b="1" dirty="0">
                <a:latin typeface="Times New Roman" panose="02020603050405020304" pitchFamily="18" charset="0"/>
                <a:cs typeface="Times New Roman" panose="02020603050405020304" pitchFamily="18" charset="0"/>
              </a:rPr>
              <a:t> (</a:t>
            </a:r>
            <a:r>
              <a:rPr lang="en-CA" sz="2400" b="1" dirty="0" err="1">
                <a:latin typeface="Times New Roman" panose="02020603050405020304" pitchFamily="18" charset="0"/>
                <a:cs typeface="Times New Roman" panose="02020603050405020304" pitchFamily="18" charset="0"/>
              </a:rPr>
              <a:t>fer</a:t>
            </a:r>
            <a:r>
              <a:rPr lang="en-CA" sz="2400" b="1" dirty="0">
                <a:latin typeface="Times New Roman" panose="02020603050405020304" pitchFamily="18" charset="0"/>
                <a:cs typeface="Times New Roman" panose="02020603050405020304" pitchFamily="18" charset="0"/>
              </a:rPr>
              <a:t>, </a:t>
            </a:r>
            <a:r>
              <a:rPr lang="en-CA" sz="2400" b="1" dirty="0" err="1">
                <a:latin typeface="Times New Roman" panose="02020603050405020304" pitchFamily="18" charset="0"/>
                <a:cs typeface="Times New Roman" panose="02020603050405020304" pitchFamily="18" charset="0"/>
              </a:rPr>
              <a:t>carbone</a:t>
            </a:r>
            <a:r>
              <a:rPr lang="en-CA" sz="2400" b="1" dirty="0">
                <a:latin typeface="Times New Roman" panose="02020603050405020304" pitchFamily="18" charset="0"/>
                <a:cs typeface="Times New Roman" panose="02020603050405020304" pitchFamily="18" charset="0"/>
              </a:rPr>
              <a:t>, chrome, nickel)</a:t>
            </a:r>
          </a:p>
          <a:p>
            <a:pPr marL="0" indent="0" algn="just">
              <a:buNone/>
            </a:pPr>
            <a:r>
              <a:rPr lang="en-CA" sz="2400" b="1" dirty="0">
                <a:latin typeface="Times New Roman" panose="02020603050405020304" pitchFamily="18" charset="0"/>
                <a:cs typeface="Times New Roman" panose="02020603050405020304" pitchFamily="18" charset="0"/>
              </a:rPr>
              <a:t> 		</a:t>
            </a:r>
            <a:r>
              <a:rPr lang="en-CA" sz="2400" b="1" dirty="0">
                <a:solidFill>
                  <a:srgbClr val="FF0000"/>
                </a:solidFill>
                <a:latin typeface="Times New Roman" panose="02020603050405020304" pitchFamily="18" charset="0"/>
                <a:cs typeface="Times New Roman" panose="02020603050405020304" pitchFamily="18" charset="0"/>
              </a:rPr>
              <a:t>                         Fonte </a:t>
            </a:r>
            <a:r>
              <a:rPr lang="en-CA" sz="2400" b="1" dirty="0">
                <a:latin typeface="Times New Roman" panose="02020603050405020304" pitchFamily="18" charset="0"/>
                <a:cs typeface="Times New Roman" panose="02020603050405020304" pitchFamily="18" charset="0"/>
              </a:rPr>
              <a:t>(</a:t>
            </a:r>
            <a:r>
              <a:rPr lang="en-CA" sz="2400" b="1" dirty="0" err="1">
                <a:latin typeface="Times New Roman" panose="02020603050405020304" pitchFamily="18" charset="0"/>
                <a:cs typeface="Times New Roman" panose="02020603050405020304" pitchFamily="18" charset="0"/>
              </a:rPr>
              <a:t>fer</a:t>
            </a:r>
            <a:r>
              <a:rPr lang="en-CA" sz="2400" b="1" dirty="0">
                <a:latin typeface="Times New Roman" panose="02020603050405020304" pitchFamily="18" charset="0"/>
                <a:cs typeface="Times New Roman" panose="02020603050405020304" pitchFamily="18" charset="0"/>
              </a:rPr>
              <a:t> et </a:t>
            </a:r>
            <a:r>
              <a:rPr lang="en-CA" sz="2400" b="1" dirty="0" err="1">
                <a:latin typeface="Times New Roman" panose="02020603050405020304" pitchFamily="18" charset="0"/>
                <a:cs typeface="Times New Roman" panose="02020603050405020304" pitchFamily="18" charset="0"/>
              </a:rPr>
              <a:t>carbone</a:t>
            </a:r>
            <a:r>
              <a:rPr lang="en-CA" sz="2400" b="1" dirty="0">
                <a:latin typeface="Times New Roman" panose="02020603050405020304" pitchFamily="18" charset="0"/>
                <a:cs typeface="Times New Roman" panose="02020603050405020304" pitchFamily="18" charset="0"/>
              </a:rPr>
              <a:t>)</a:t>
            </a:r>
          </a:p>
          <a:p>
            <a:pPr marL="0" indent="0" algn="just">
              <a:buNone/>
            </a:pPr>
            <a:endParaRPr lang="en-CA" sz="2400" b="1" dirty="0">
              <a:latin typeface="Times New Roman" panose="02020603050405020304" pitchFamily="18" charset="0"/>
              <a:cs typeface="Times New Roman" panose="02020603050405020304" pitchFamily="18" charset="0"/>
            </a:endParaRPr>
          </a:p>
          <a:p>
            <a:pPr algn="just"/>
            <a:r>
              <a:rPr lang="en-CA" sz="2400" b="1" dirty="0" err="1">
                <a:latin typeface="Times New Roman" panose="02020603050405020304" pitchFamily="18" charset="0"/>
                <a:cs typeface="Times New Roman" panose="02020603050405020304" pitchFamily="18" charset="0"/>
              </a:rPr>
              <a:t>Alliages</a:t>
            </a:r>
            <a:r>
              <a:rPr lang="en-CA" sz="2400" b="1" dirty="0">
                <a:latin typeface="Times New Roman" panose="02020603050405020304" pitchFamily="18" charset="0"/>
                <a:cs typeface="Times New Roman" panose="02020603050405020304" pitchFamily="18" charset="0"/>
              </a:rPr>
              <a:t> non </a:t>
            </a:r>
            <a:r>
              <a:rPr lang="en-CA" sz="2400" b="1" dirty="0" err="1">
                <a:latin typeface="Times New Roman" panose="02020603050405020304" pitchFamily="18" charset="0"/>
                <a:cs typeface="Times New Roman" panose="02020603050405020304" pitchFamily="18" charset="0"/>
              </a:rPr>
              <a:t>ferreux</a:t>
            </a:r>
            <a:r>
              <a:rPr lang="en-CA" sz="2400" b="1" dirty="0">
                <a:latin typeface="Times New Roman" panose="02020603050405020304" pitchFamily="18" charset="0"/>
                <a:cs typeface="Times New Roman" panose="02020603050405020304" pitchFamily="18" charset="0"/>
              </a:rPr>
              <a:t>: </a:t>
            </a:r>
            <a:r>
              <a:rPr lang="en-CA" sz="2400" b="1" dirty="0">
                <a:solidFill>
                  <a:srgbClr val="FF0000"/>
                </a:solidFill>
                <a:latin typeface="Times New Roman" panose="02020603050405020304" pitchFamily="18" charset="0"/>
                <a:cs typeface="Times New Roman" panose="02020603050405020304" pitchFamily="18" charset="0"/>
              </a:rPr>
              <a:t>Bronze</a:t>
            </a:r>
            <a:r>
              <a:rPr lang="en-CA" sz="2400" b="1" dirty="0">
                <a:latin typeface="Times New Roman" panose="02020603050405020304" pitchFamily="18" charset="0"/>
                <a:cs typeface="Times New Roman" panose="02020603050405020304" pitchFamily="18" charset="0"/>
              </a:rPr>
              <a:t> (</a:t>
            </a:r>
            <a:r>
              <a:rPr lang="en-CA" sz="2400" b="1" dirty="0" err="1">
                <a:latin typeface="Times New Roman" panose="02020603050405020304" pitchFamily="18" charset="0"/>
                <a:cs typeface="Times New Roman" panose="02020603050405020304" pitchFamily="18" charset="0"/>
              </a:rPr>
              <a:t>cuivre</a:t>
            </a:r>
            <a:r>
              <a:rPr lang="en-CA" sz="2400" b="1" dirty="0">
                <a:latin typeface="Times New Roman" panose="02020603050405020304" pitchFamily="18" charset="0"/>
                <a:cs typeface="Times New Roman" panose="02020603050405020304" pitchFamily="18" charset="0"/>
              </a:rPr>
              <a:t> et </a:t>
            </a:r>
            <a:r>
              <a:rPr lang="en-CA" sz="2400" b="1" dirty="0" err="1">
                <a:latin typeface="Times New Roman" panose="02020603050405020304" pitchFamily="18" charset="0"/>
                <a:cs typeface="Times New Roman" panose="02020603050405020304" pitchFamily="18" charset="0"/>
              </a:rPr>
              <a:t>étain</a:t>
            </a:r>
            <a:r>
              <a:rPr lang="en-CA" sz="2400" b="1" dirty="0">
                <a:latin typeface="Times New Roman" panose="02020603050405020304" pitchFamily="18" charset="0"/>
                <a:cs typeface="Times New Roman" panose="02020603050405020304" pitchFamily="18" charset="0"/>
              </a:rPr>
              <a:t>)</a:t>
            </a:r>
          </a:p>
          <a:p>
            <a:pPr marL="0" indent="0" algn="just">
              <a:buNone/>
            </a:pPr>
            <a:r>
              <a:rPr lang="en-CA" sz="2400" b="1" dirty="0">
                <a:latin typeface="Times New Roman" panose="02020603050405020304" pitchFamily="18" charset="0"/>
                <a:cs typeface="Times New Roman" panose="02020603050405020304" pitchFamily="18" charset="0"/>
              </a:rPr>
              <a:t> 			</a:t>
            </a:r>
            <a:r>
              <a:rPr lang="en-CA" sz="2400" b="1" dirty="0">
                <a:solidFill>
                  <a:srgbClr val="FF0000"/>
                </a:solidFill>
                <a:latin typeface="Times New Roman" panose="02020603050405020304" pitchFamily="18" charset="0"/>
                <a:cs typeface="Times New Roman" panose="02020603050405020304" pitchFamily="18" charset="0"/>
              </a:rPr>
              <a:t>                        </a:t>
            </a:r>
            <a:r>
              <a:rPr lang="en-CA" sz="2400" b="1" dirty="0" err="1">
                <a:solidFill>
                  <a:srgbClr val="FF0000"/>
                </a:solidFill>
                <a:latin typeface="Times New Roman" panose="02020603050405020304" pitchFamily="18" charset="0"/>
                <a:cs typeface="Times New Roman" panose="02020603050405020304" pitchFamily="18" charset="0"/>
              </a:rPr>
              <a:t>Laiton</a:t>
            </a:r>
            <a:r>
              <a:rPr lang="en-CA" sz="2400" b="1" dirty="0">
                <a:solidFill>
                  <a:srgbClr val="FF0000"/>
                </a:solidFill>
                <a:latin typeface="Times New Roman" panose="02020603050405020304" pitchFamily="18" charset="0"/>
                <a:cs typeface="Times New Roman" panose="02020603050405020304" pitchFamily="18" charset="0"/>
              </a:rPr>
              <a:t> </a:t>
            </a:r>
            <a:r>
              <a:rPr lang="en-CA" sz="2400" b="1" dirty="0">
                <a:latin typeface="Times New Roman" panose="02020603050405020304" pitchFamily="18" charset="0"/>
                <a:cs typeface="Times New Roman" panose="02020603050405020304" pitchFamily="18" charset="0"/>
              </a:rPr>
              <a:t>(</a:t>
            </a:r>
            <a:r>
              <a:rPr lang="en-CA" sz="2400" b="1" dirty="0" err="1">
                <a:latin typeface="Times New Roman" panose="02020603050405020304" pitchFamily="18" charset="0"/>
                <a:cs typeface="Times New Roman" panose="02020603050405020304" pitchFamily="18" charset="0"/>
              </a:rPr>
              <a:t>cuivre</a:t>
            </a:r>
            <a:r>
              <a:rPr lang="en-CA" sz="2400" b="1" dirty="0">
                <a:latin typeface="Times New Roman" panose="02020603050405020304" pitchFamily="18" charset="0"/>
                <a:cs typeface="Times New Roman" panose="02020603050405020304" pitchFamily="18" charset="0"/>
              </a:rPr>
              <a:t> + zinc)</a:t>
            </a:r>
          </a:p>
          <a:p>
            <a:pPr marL="0" indent="0" algn="just">
              <a:buNone/>
            </a:pPr>
            <a:r>
              <a:rPr lang="en-CA" sz="2400" b="1" dirty="0">
                <a:latin typeface="Times New Roman" panose="02020603050405020304" pitchFamily="18" charset="0"/>
                <a:cs typeface="Times New Roman" panose="02020603050405020304" pitchFamily="18" charset="0"/>
              </a:rPr>
              <a:t>		  </a:t>
            </a:r>
          </a:p>
          <a:p>
            <a:pPr marL="0" indent="0" algn="just">
              <a:buNone/>
            </a:pPr>
            <a:r>
              <a:rPr lang="en-CA" sz="2400" b="1" dirty="0">
                <a:latin typeface="Times New Roman" panose="02020603050405020304" pitchFamily="18" charset="0"/>
                <a:cs typeface="Times New Roman" panose="02020603050405020304" pitchFamily="18" charset="0"/>
              </a:rPr>
              <a:t> </a:t>
            </a:r>
            <a:r>
              <a:rPr lang="en-CA" sz="2400" b="1" dirty="0" err="1">
                <a:latin typeface="Times New Roman" panose="02020603050405020304" pitchFamily="18" charset="0"/>
                <a:cs typeface="Times New Roman" panose="02020603050405020304" pitchFamily="18" charset="0"/>
              </a:rPr>
              <a:t>Plusieurs</a:t>
            </a:r>
            <a:r>
              <a:rPr lang="en-CA" sz="2400" b="1" dirty="0">
                <a:latin typeface="Times New Roman" panose="02020603050405020304" pitchFamily="18" charset="0"/>
                <a:cs typeface="Times New Roman" panose="02020603050405020304" pitchFamily="18" charset="0"/>
              </a:rPr>
              <a:t> </a:t>
            </a:r>
            <a:r>
              <a:rPr lang="en-CA" sz="2400" b="1" dirty="0" err="1">
                <a:latin typeface="Times New Roman" panose="02020603050405020304" pitchFamily="18" charset="0"/>
                <a:cs typeface="Times New Roman" panose="02020603050405020304" pitchFamily="18" charset="0"/>
              </a:rPr>
              <a:t>alliages</a:t>
            </a:r>
            <a:r>
              <a:rPr lang="en-CA" sz="2400" b="1" dirty="0">
                <a:latin typeface="Times New Roman" panose="02020603050405020304" pitchFamily="18" charset="0"/>
                <a:cs typeface="Times New Roman" panose="02020603050405020304" pitchFamily="18" charset="0"/>
              </a:rPr>
              <a:t> </a:t>
            </a:r>
            <a:r>
              <a:rPr lang="en-CA" sz="2400" b="1" dirty="0" err="1">
                <a:latin typeface="Times New Roman" panose="02020603050405020304" pitchFamily="18" charset="0"/>
                <a:cs typeface="Times New Roman" panose="02020603050405020304" pitchFamily="18" charset="0"/>
              </a:rPr>
              <a:t>d’aluminium</a:t>
            </a:r>
            <a:r>
              <a:rPr lang="en-CA" sz="2400" b="1" dirty="0">
                <a:latin typeface="Times New Roman" panose="02020603050405020304" pitchFamily="18" charset="0"/>
                <a:cs typeface="Times New Roman" panose="02020603050405020304" pitchFamily="18" charset="0"/>
              </a:rPr>
              <a:t> existent (</a:t>
            </a:r>
            <a:r>
              <a:rPr lang="en-CA" sz="2400" b="1" dirty="0" err="1">
                <a:latin typeface="Times New Roman" panose="02020603050405020304" pitchFamily="18" charset="0"/>
                <a:cs typeface="Times New Roman" panose="02020603050405020304" pitchFamily="18" charset="0"/>
              </a:rPr>
              <a:t>léger</a:t>
            </a:r>
            <a:r>
              <a:rPr lang="en-CA" sz="2400" b="1" dirty="0">
                <a:latin typeface="Times New Roman" panose="02020603050405020304" pitchFamily="18" charset="0"/>
                <a:cs typeface="Times New Roman" panose="02020603050405020304" pitchFamily="18" charset="0"/>
              </a:rPr>
              <a:t>)</a:t>
            </a:r>
          </a:p>
        </p:txBody>
      </p:sp>
      <p:pic>
        <p:nvPicPr>
          <p:cNvPr id="2050" name="Picture 2" descr="poêle en tole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49993" y="764704"/>
            <a:ext cx="1907252" cy="208823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i00.i.aliimg.com/photo/v1/964563820/SAE841_material_bronze_bushing_bearing_sintered_proces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08168" y="3593684"/>
            <a:ext cx="2075836" cy="2075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05334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081" y="-67127"/>
            <a:ext cx="8596668" cy="1320800"/>
          </a:xfrm>
        </p:spPr>
        <p:txBody>
          <a:bodyPr>
            <a:normAutofit/>
          </a:bodyPr>
          <a:lstStyle/>
          <a:p>
            <a:pPr algn="ctr"/>
            <a:r>
              <a:rPr lang="en-CA" sz="4000" b="1" dirty="0" err="1">
                <a:latin typeface="Times New Roman" panose="02020603050405020304" pitchFamily="18" charset="0"/>
                <a:cs typeface="Times New Roman" panose="02020603050405020304" pitchFamily="18" charset="0"/>
              </a:rPr>
              <a:t>Dégradation</a:t>
            </a:r>
            <a:r>
              <a:rPr lang="en-CA" sz="4000" b="1" dirty="0">
                <a:latin typeface="Times New Roman" panose="02020603050405020304" pitchFamily="18" charset="0"/>
                <a:cs typeface="Times New Roman" panose="02020603050405020304" pitchFamily="18" charset="0"/>
              </a:rPr>
              <a:t> et protection</a:t>
            </a:r>
            <a:endParaRPr lang="fr-CA" sz="40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35360" y="620688"/>
            <a:ext cx="8596668" cy="4994053"/>
          </a:xfrm>
        </p:spPr>
        <p:txBody>
          <a:bodyPr vert="horz" lIns="91440" tIns="45720" rIns="91440" bIns="45720" rtlCol="0" anchor="t">
            <a:normAutofit fontScale="47500" lnSpcReduction="20000"/>
          </a:bodyPr>
          <a:lstStyle/>
          <a:p>
            <a:r>
              <a:rPr lang="en-CA" sz="5100" b="1" dirty="0" err="1">
                <a:latin typeface="Times New Roman" panose="02020603050405020304" pitchFamily="18" charset="0"/>
                <a:cs typeface="Times New Roman" panose="02020603050405020304" pitchFamily="18" charset="0"/>
              </a:rPr>
              <a:t>L’oxydation</a:t>
            </a:r>
            <a:r>
              <a:rPr lang="en-CA" sz="5100" b="1" dirty="0">
                <a:latin typeface="Times New Roman" panose="02020603050405020304" pitchFamily="18" charset="0"/>
                <a:cs typeface="Times New Roman" panose="02020603050405020304" pitchFamily="18" charset="0"/>
              </a:rPr>
              <a:t> cause la corrosion des </a:t>
            </a:r>
            <a:r>
              <a:rPr lang="en-CA" sz="5100" b="1" dirty="0" err="1">
                <a:latin typeface="Times New Roman" panose="02020603050405020304" pitchFamily="18" charset="0"/>
                <a:cs typeface="Times New Roman" panose="02020603050405020304" pitchFamily="18" charset="0"/>
              </a:rPr>
              <a:t>métaux</a:t>
            </a:r>
            <a:r>
              <a:rPr lang="en-CA" sz="5100" b="1" dirty="0">
                <a:latin typeface="Times New Roman" panose="02020603050405020304" pitchFamily="18" charset="0"/>
                <a:cs typeface="Times New Roman" panose="02020603050405020304" pitchFamily="18" charset="0"/>
              </a:rPr>
              <a:t>.</a:t>
            </a:r>
          </a:p>
          <a:p>
            <a:endParaRPr lang="en-CA" sz="3200" b="1" dirty="0">
              <a:latin typeface="Times New Roman" panose="02020603050405020304" pitchFamily="18" charset="0"/>
              <a:cs typeface="Times New Roman" panose="02020603050405020304" pitchFamily="18" charset="0"/>
            </a:endParaRPr>
          </a:p>
          <a:p>
            <a:pPr marL="0" indent="0">
              <a:buNone/>
            </a:pPr>
            <a:endParaRPr lang="en-CA" sz="3200" b="1" dirty="0">
              <a:latin typeface="Times New Roman" panose="02020603050405020304" pitchFamily="18" charset="0"/>
              <a:cs typeface="Times New Roman" panose="02020603050405020304" pitchFamily="18" charset="0"/>
            </a:endParaRPr>
          </a:p>
          <a:p>
            <a:r>
              <a:rPr lang="en-CA" sz="5800" b="1" dirty="0">
                <a:solidFill>
                  <a:srgbClr val="00B050"/>
                </a:solidFill>
                <a:latin typeface="Times New Roman" panose="02020603050405020304" pitchFamily="18" charset="0"/>
                <a:cs typeface="Times New Roman" panose="02020603050405020304" pitchFamily="18" charset="0"/>
              </a:rPr>
              <a:t>Pour les </a:t>
            </a:r>
            <a:r>
              <a:rPr lang="en-CA" sz="5800" b="1" dirty="0" err="1">
                <a:solidFill>
                  <a:srgbClr val="00B050"/>
                </a:solidFill>
                <a:latin typeface="Times New Roman" panose="02020603050405020304" pitchFamily="18" charset="0"/>
                <a:cs typeface="Times New Roman" panose="02020603050405020304" pitchFamily="18" charset="0"/>
              </a:rPr>
              <a:t>protéger</a:t>
            </a:r>
            <a:r>
              <a:rPr lang="en-CA" sz="5800" b="1" dirty="0">
                <a:solidFill>
                  <a:srgbClr val="00B050"/>
                </a:solidFill>
                <a:latin typeface="Times New Roman" panose="02020603050405020304" pitchFamily="18" charset="0"/>
                <a:cs typeface="Times New Roman" panose="02020603050405020304" pitchFamily="18" charset="0"/>
              </a:rPr>
              <a:t>:</a:t>
            </a:r>
          </a:p>
          <a:p>
            <a:endParaRPr lang="en-CA" sz="3200" b="1" dirty="0">
              <a:latin typeface="Times New Roman" panose="02020603050405020304" pitchFamily="18" charset="0"/>
              <a:cs typeface="Times New Roman" panose="02020603050405020304" pitchFamily="18" charset="0"/>
            </a:endParaRPr>
          </a:p>
          <a:p>
            <a:pPr lvl="1"/>
            <a:r>
              <a:rPr lang="en-CA" sz="5800" b="1" dirty="0" err="1">
                <a:latin typeface="Times New Roman" panose="02020603050405020304" pitchFamily="18" charset="0"/>
                <a:cs typeface="Times New Roman" panose="02020603050405020304" pitchFamily="18" charset="0"/>
              </a:rPr>
              <a:t>Revêtement</a:t>
            </a:r>
            <a:r>
              <a:rPr lang="en-CA" sz="5800" b="1" dirty="0">
                <a:latin typeface="Times New Roman" panose="02020603050405020304" pitchFamily="18" charset="0"/>
                <a:cs typeface="Times New Roman" panose="02020603050405020304" pitchFamily="18" charset="0"/>
              </a:rPr>
              <a:t>: </a:t>
            </a:r>
            <a:r>
              <a:rPr lang="en-CA" sz="5800" b="1" dirty="0" err="1">
                <a:latin typeface="Times New Roman" panose="02020603050405020304" pitchFamily="18" charset="0"/>
                <a:cs typeface="Times New Roman" panose="02020603050405020304" pitchFamily="18" charset="0"/>
              </a:rPr>
              <a:t>Plastique</a:t>
            </a:r>
            <a:r>
              <a:rPr lang="en-CA" sz="5800" b="1" dirty="0">
                <a:latin typeface="Times New Roman" panose="02020603050405020304" pitchFamily="18" charset="0"/>
                <a:cs typeface="Times New Roman" panose="02020603050405020304" pitchFamily="18" charset="0"/>
              </a:rPr>
              <a:t>, </a:t>
            </a:r>
            <a:r>
              <a:rPr lang="en-CA" sz="5800" b="1" dirty="0" err="1">
                <a:latin typeface="Times New Roman" panose="02020603050405020304" pitchFamily="18" charset="0"/>
                <a:cs typeface="Times New Roman" panose="02020603050405020304" pitchFamily="18" charset="0"/>
              </a:rPr>
              <a:t>peinture</a:t>
            </a:r>
            <a:r>
              <a:rPr lang="en-CA" sz="5800" b="1" dirty="0">
                <a:latin typeface="Times New Roman" panose="02020603050405020304" pitchFamily="18" charset="0"/>
                <a:cs typeface="Times New Roman" panose="02020603050405020304" pitchFamily="18" charset="0"/>
              </a:rPr>
              <a:t>, </a:t>
            </a:r>
            <a:r>
              <a:rPr lang="en-CA" sz="5800" b="1" dirty="0" err="1">
                <a:latin typeface="Times New Roman" panose="02020603050405020304" pitchFamily="18" charset="0"/>
                <a:cs typeface="Times New Roman" panose="02020603050405020304" pitchFamily="18" charset="0"/>
              </a:rPr>
              <a:t>huile</a:t>
            </a:r>
            <a:r>
              <a:rPr lang="en-CA" sz="5800" b="1" dirty="0">
                <a:latin typeface="Times New Roman" panose="02020603050405020304" pitchFamily="18" charset="0"/>
                <a:cs typeface="Times New Roman" panose="02020603050405020304" pitchFamily="18" charset="0"/>
              </a:rPr>
              <a:t> de protection.</a:t>
            </a:r>
          </a:p>
          <a:p>
            <a:pPr marL="457200" lvl="1" indent="0">
              <a:buNone/>
            </a:pPr>
            <a:endParaRPr lang="en-CA" sz="5800" b="1" dirty="0">
              <a:latin typeface="Times New Roman" panose="02020603050405020304" pitchFamily="18" charset="0"/>
              <a:cs typeface="Times New Roman" panose="02020603050405020304" pitchFamily="18" charset="0"/>
            </a:endParaRPr>
          </a:p>
          <a:p>
            <a:pPr lvl="1"/>
            <a:r>
              <a:rPr lang="en-CA" sz="5800" b="1" dirty="0" err="1">
                <a:latin typeface="Times New Roman" panose="02020603050405020304" pitchFamily="18" charset="0"/>
                <a:cs typeface="Times New Roman" panose="02020603050405020304" pitchFamily="18" charset="0"/>
              </a:rPr>
              <a:t>Plaquage</a:t>
            </a:r>
            <a:r>
              <a:rPr lang="en-CA" sz="5800" b="1" dirty="0">
                <a:latin typeface="Times New Roman" panose="02020603050405020304" pitchFamily="18" charset="0"/>
                <a:cs typeface="Times New Roman" panose="02020603050405020304" pitchFamily="18" charset="0"/>
              </a:rPr>
              <a:t> (galvanisation): </a:t>
            </a:r>
            <a:r>
              <a:rPr lang="fr-CA" sz="5800" b="1" dirty="0">
                <a:latin typeface="Times New Roman" panose="02020603050405020304" pitchFamily="18" charset="0"/>
                <a:cs typeface="Times New Roman" panose="02020603050405020304" pitchFamily="18" charset="0"/>
              </a:rPr>
              <a:t>zinc, chrome, or, aluminium, ...</a:t>
            </a:r>
          </a:p>
          <a:p>
            <a:pPr lvl="1"/>
            <a:endParaRPr lang="en-CA" sz="5800" b="1" dirty="0">
              <a:latin typeface="Times New Roman" panose="02020603050405020304" pitchFamily="18" charset="0"/>
              <a:cs typeface="Times New Roman" panose="02020603050405020304" pitchFamily="18" charset="0"/>
            </a:endParaRPr>
          </a:p>
          <a:p>
            <a:pPr lvl="1"/>
            <a:r>
              <a:rPr lang="en-CA" sz="5800" b="1" dirty="0" err="1">
                <a:latin typeface="Times New Roman" panose="02020603050405020304" pitchFamily="18" charset="0"/>
                <a:cs typeface="Times New Roman" panose="02020603050405020304" pitchFamily="18" charset="0"/>
              </a:rPr>
              <a:t>Traitements</a:t>
            </a:r>
            <a:r>
              <a:rPr lang="en-CA" sz="5800" b="1" dirty="0">
                <a:latin typeface="Times New Roman" panose="02020603050405020304" pitchFamily="18" charset="0"/>
                <a:cs typeface="Times New Roman" panose="02020603050405020304" pitchFamily="18" charset="0"/>
              </a:rPr>
              <a:t> </a:t>
            </a:r>
            <a:r>
              <a:rPr lang="en-CA" sz="5800" b="1" dirty="0" err="1">
                <a:latin typeface="Times New Roman" panose="02020603050405020304" pitchFamily="18" charset="0"/>
                <a:cs typeface="Times New Roman" panose="02020603050405020304" pitchFamily="18" charset="0"/>
              </a:rPr>
              <a:t>thermiques</a:t>
            </a:r>
            <a:r>
              <a:rPr lang="en-CA" sz="5800" b="1" dirty="0">
                <a:latin typeface="Times New Roman" panose="02020603050405020304" pitchFamily="18" charset="0"/>
                <a:cs typeface="Times New Roman" panose="02020603050405020304" pitchFamily="18" charset="0"/>
              </a:rPr>
              <a:t>…</a:t>
            </a:r>
          </a:p>
          <a:p>
            <a:pPr lvl="1"/>
            <a:endParaRPr lang="en-CA" dirty="0"/>
          </a:p>
          <a:p>
            <a:pPr lvl="1"/>
            <a:endParaRPr lang="en-CA" dirty="0"/>
          </a:p>
        </p:txBody>
      </p:sp>
      <p:pic>
        <p:nvPicPr>
          <p:cNvPr id="6146" name="Picture 2" descr="http://www.limagerie.com/img-islande/20100716011051_img_914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3933" y="-31750"/>
            <a:ext cx="4618067" cy="240665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upload.wikimedia.org/wikipedia/commons/d/d6/M%C3%A9tal_galvanis%C3%A9_par_galvanisation_%C3%A0_chau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92159" y="2400300"/>
            <a:ext cx="4022066" cy="236537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p:cNvPicPr>
            <a:picLocks noChangeAspect="1"/>
          </p:cNvPicPr>
          <p:nvPr/>
        </p:nvPicPr>
        <p:blipFill>
          <a:blip r:embed="rId4"/>
          <a:stretch>
            <a:fillRect/>
          </a:stretch>
        </p:blipFill>
        <p:spPr>
          <a:xfrm>
            <a:off x="8163405" y="4765675"/>
            <a:ext cx="4028595" cy="2092325"/>
          </a:xfrm>
          <a:prstGeom prst="rect">
            <a:avLst/>
          </a:prstGeom>
        </p:spPr>
      </p:pic>
    </p:spTree>
    <p:extLst>
      <p:ext uri="{BB962C8B-B14F-4D97-AF65-F5344CB8AC3E}">
        <p14:creationId xmlns:p14="http://schemas.microsoft.com/office/powerpoint/2010/main" val="41117098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A"/>
          </a:p>
        </p:txBody>
      </p:sp>
      <p:sp>
        <p:nvSpPr>
          <p:cNvPr id="3" name="Espace réservé du contenu 2"/>
          <p:cNvSpPr>
            <a:spLocks noGrp="1"/>
          </p:cNvSpPr>
          <p:nvPr>
            <p:ph idx="1"/>
          </p:nvPr>
        </p:nvSpPr>
        <p:spPr/>
        <p:txBody>
          <a:bodyPr/>
          <a:lstStyle/>
          <a:p>
            <a:endParaRPr lang="fr-CA"/>
          </a:p>
        </p:txBody>
      </p:sp>
      <p:pic>
        <p:nvPicPr>
          <p:cNvPr id="3074" name="Picture 2" descr="http://www.je-comprends-enfin.fr/images/stories/univers/univ_zchap14_02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520" y="332656"/>
            <a:ext cx="10939080" cy="6288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78234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123825"/>
            <a:ext cx="10972800" cy="1143000"/>
          </a:xfrm>
        </p:spPr>
        <p:txBody>
          <a:bodyPr>
            <a:normAutofit/>
          </a:bodyPr>
          <a:lstStyle/>
          <a:p>
            <a:pPr algn="ctr"/>
            <a:r>
              <a:rPr lang="en-CA" b="1" dirty="0">
                <a:latin typeface="Times New Roman" panose="02020603050405020304" pitchFamily="18" charset="0"/>
                <a:cs typeface="Times New Roman" panose="02020603050405020304" pitchFamily="18" charset="0"/>
              </a:rPr>
              <a:t>Les </a:t>
            </a:r>
            <a:r>
              <a:rPr lang="en-CA" b="1" dirty="0" err="1">
                <a:latin typeface="Times New Roman" panose="02020603050405020304" pitchFamily="18" charset="0"/>
                <a:cs typeface="Times New Roman" panose="02020603050405020304" pitchFamily="18" charset="0"/>
              </a:rPr>
              <a:t>traitements</a:t>
            </a:r>
            <a:r>
              <a:rPr lang="en-CA" b="1" dirty="0">
                <a:latin typeface="Times New Roman" panose="02020603050405020304" pitchFamily="18" charset="0"/>
                <a:cs typeface="Times New Roman" panose="02020603050405020304" pitchFamily="18" charset="0"/>
              </a:rPr>
              <a:t> </a:t>
            </a:r>
            <a:r>
              <a:rPr lang="en-CA" b="1" dirty="0" err="1">
                <a:latin typeface="Times New Roman" panose="02020603050405020304" pitchFamily="18" charset="0"/>
                <a:cs typeface="Times New Roman" panose="02020603050405020304" pitchFamily="18" charset="0"/>
              </a:rPr>
              <a:t>thermiques</a:t>
            </a:r>
            <a:r>
              <a:rPr lang="en-CA" b="1" dirty="0">
                <a:latin typeface="Times New Roman" panose="02020603050405020304" pitchFamily="18" charset="0"/>
                <a:cs typeface="Times New Roman" panose="02020603050405020304" pitchFamily="18" charset="0"/>
              </a:rPr>
              <a:t> de </a:t>
            </a:r>
            <a:r>
              <a:rPr lang="en-CA" b="1" dirty="0" err="1">
                <a:latin typeface="Times New Roman" panose="02020603050405020304" pitchFamily="18" charset="0"/>
                <a:cs typeface="Times New Roman" panose="02020603050405020304" pitchFamily="18" charset="0"/>
              </a:rPr>
              <a:t>l’acier</a:t>
            </a:r>
            <a:endParaRPr lang="en-CA" b="1" dirty="0">
              <a:latin typeface="Times New Roman" panose="02020603050405020304" pitchFamily="18" charset="0"/>
              <a:cs typeface="Times New Roman" panose="02020603050405020304" pitchFamily="18" charset="0"/>
            </a:endParaRPr>
          </a:p>
        </p:txBody>
      </p:sp>
      <p:pic>
        <p:nvPicPr>
          <p:cNvPr id="5122" name="Picture 2" descr="http://homepage3.nifty.com/amigos/index_table/hob/s-04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392" y="2852936"/>
            <a:ext cx="3048000" cy="195983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uihm.com/upfile/200704/03/heat-treatment2-5218934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00810" y="3098668"/>
            <a:ext cx="3218384" cy="344547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p:cNvPicPr>
            <a:picLocks noChangeAspect="1"/>
          </p:cNvPicPr>
          <p:nvPr/>
        </p:nvPicPr>
        <p:blipFill>
          <a:blip r:embed="rId5"/>
          <a:stretch>
            <a:fillRect/>
          </a:stretch>
        </p:blipFill>
        <p:spPr>
          <a:xfrm>
            <a:off x="4583832" y="3115138"/>
            <a:ext cx="3984104" cy="3429000"/>
          </a:xfrm>
          <a:prstGeom prst="rect">
            <a:avLst/>
          </a:prstGeom>
        </p:spPr>
      </p:pic>
      <p:pic>
        <p:nvPicPr>
          <p:cNvPr id="5" name="Image 4"/>
          <p:cNvPicPr>
            <a:picLocks noChangeAspect="1"/>
          </p:cNvPicPr>
          <p:nvPr/>
        </p:nvPicPr>
        <p:blipFill>
          <a:blip r:embed="rId6"/>
          <a:stretch>
            <a:fillRect/>
          </a:stretch>
        </p:blipFill>
        <p:spPr>
          <a:xfrm>
            <a:off x="1199456" y="4812775"/>
            <a:ext cx="2143125" cy="2143125"/>
          </a:xfrm>
          <a:prstGeom prst="rect">
            <a:avLst/>
          </a:prstGeom>
        </p:spPr>
      </p:pic>
      <p:sp>
        <p:nvSpPr>
          <p:cNvPr id="7" name="TextBox 6"/>
          <p:cNvSpPr txBox="1"/>
          <p:nvPr/>
        </p:nvSpPr>
        <p:spPr>
          <a:xfrm>
            <a:off x="4853796" y="3336984"/>
            <a:ext cx="2743200" cy="457200"/>
          </a:xfrm>
          <a:prstGeom prst="rect">
            <a:avLst/>
          </a:prstGeom>
        </p:spPr>
        <p:txBody>
          <a:bodyPr rtlCol="0">
            <a:spAutoFit/>
          </a:bodyPr>
          <a:lstStyle/>
          <a:p>
            <a:pPr algn="ctr"/>
            <a:r>
              <a:rPr lang="en-US"/>
              <a:t>Click to add text</a:t>
            </a:r>
          </a:p>
        </p:txBody>
      </p:sp>
      <p:sp>
        <p:nvSpPr>
          <p:cNvPr id="9" name="Speech Bubble: Rectangle with Corners Rounded 8"/>
          <p:cNvSpPr/>
          <p:nvPr/>
        </p:nvSpPr>
        <p:spPr>
          <a:xfrm>
            <a:off x="1143000" y="1037506"/>
            <a:ext cx="3157357" cy="1244600"/>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Cela consiste à faire varier la temperatures de ces metaux. </a:t>
            </a:r>
          </a:p>
        </p:txBody>
      </p:sp>
      <p:sp>
        <p:nvSpPr>
          <p:cNvPr id="10" name="TextBox 9"/>
          <p:cNvSpPr txBox="1"/>
          <p:nvPr/>
        </p:nvSpPr>
        <p:spPr>
          <a:xfrm>
            <a:off x="5141343" y="3624532"/>
            <a:ext cx="2743200" cy="457200"/>
          </a:xfrm>
          <a:prstGeom prst="rect">
            <a:avLst/>
          </a:prstGeom>
        </p:spPr>
        <p:txBody>
          <a:bodyPr rtlCol="0">
            <a:spAutoFit/>
          </a:bodyPr>
          <a:lstStyle/>
          <a:p>
            <a:pPr algn="ctr"/>
            <a:r>
              <a:rPr lang="en-US"/>
              <a:t>Click to add text</a:t>
            </a:r>
          </a:p>
        </p:txBody>
      </p:sp>
      <p:sp>
        <p:nvSpPr>
          <p:cNvPr id="11" name="TextBox 10"/>
          <p:cNvSpPr txBox="1"/>
          <p:nvPr/>
        </p:nvSpPr>
        <p:spPr>
          <a:xfrm>
            <a:off x="5285116" y="3768305"/>
            <a:ext cx="2743200" cy="457200"/>
          </a:xfrm>
          <a:prstGeom prst="rect">
            <a:avLst/>
          </a:prstGeom>
        </p:spPr>
        <p:txBody>
          <a:bodyPr rtlCol="0">
            <a:spAutoFit/>
          </a:bodyPr>
          <a:lstStyle/>
          <a:p>
            <a:pPr algn="ctr"/>
            <a:r>
              <a:rPr lang="en-US"/>
              <a:t>Click to add text</a:t>
            </a:r>
          </a:p>
        </p:txBody>
      </p:sp>
      <p:sp>
        <p:nvSpPr>
          <p:cNvPr id="12" name="Rectangle 11"/>
          <p:cNvSpPr/>
          <p:nvPr/>
        </p:nvSpPr>
        <p:spPr>
          <a:xfrm>
            <a:off x="4633804" y="1168728"/>
            <a:ext cx="7078820" cy="1338828"/>
          </a:xfrm>
          <a:prstGeom prst="rect">
            <a:avLst/>
          </a:prstGeom>
        </p:spPr>
        <p:txBody>
          <a:bodyPr wrap="square">
            <a:spAutoFit/>
          </a:bodyPr>
          <a:lstStyle/>
          <a:p>
            <a:pPr algn="ctr">
              <a:lnSpc>
                <a:spcPct val="150000"/>
              </a:lnSpc>
            </a:pPr>
            <a:r>
              <a:rPr lang="fr-FR" b="1" dirty="0"/>
              <a:t>Certaines techniques permettent même d'améliorer les propriétés des métaux et des alliages. </a:t>
            </a:r>
            <a:endParaRPr lang="fr-FR" b="1" dirty="0" smtClean="0"/>
          </a:p>
          <a:p>
            <a:pPr algn="ctr">
              <a:lnSpc>
                <a:spcPct val="150000"/>
              </a:lnSpc>
            </a:pPr>
            <a:r>
              <a:rPr lang="fr-FR" b="1" dirty="0" smtClean="0"/>
              <a:t>C'est </a:t>
            </a:r>
            <a:r>
              <a:rPr lang="fr-FR" b="1" dirty="0"/>
              <a:t>le cas des traitements thermiques utilisés pour l'acier.</a:t>
            </a:r>
          </a:p>
        </p:txBody>
      </p:sp>
    </p:spTree>
    <p:extLst>
      <p:ext uri="{BB962C8B-B14F-4D97-AF65-F5344CB8AC3E}">
        <p14:creationId xmlns:p14="http://schemas.microsoft.com/office/powerpoint/2010/main" val="34088163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2425" y="0"/>
            <a:ext cx="7772400" cy="1470025"/>
          </a:xfrm>
        </p:spPr>
        <p:txBody>
          <a:bodyPr/>
          <a:lstStyle/>
          <a:p>
            <a:r>
              <a:rPr lang="en-CA" sz="8000" b="1" dirty="0"/>
              <a:t>Les </a:t>
            </a:r>
            <a:r>
              <a:rPr lang="en-CA" sz="8000" b="1" dirty="0" err="1"/>
              <a:t>matériaux</a:t>
            </a:r>
            <a:endParaRPr lang="en-CA" sz="8000" b="1" dirty="0"/>
          </a:p>
        </p:txBody>
      </p:sp>
      <p:sp>
        <p:nvSpPr>
          <p:cNvPr id="3" name="Subtitle 2"/>
          <p:cNvSpPr>
            <a:spLocks noGrp="1"/>
          </p:cNvSpPr>
          <p:nvPr>
            <p:ph type="subTitle" idx="1"/>
          </p:nvPr>
        </p:nvSpPr>
        <p:spPr>
          <a:xfrm>
            <a:off x="66675" y="1647825"/>
            <a:ext cx="7766936" cy="1096899"/>
          </a:xfrm>
        </p:spPr>
        <p:txBody>
          <a:bodyPr>
            <a:normAutofit lnSpcReduction="10000"/>
          </a:bodyPr>
          <a:lstStyle/>
          <a:p>
            <a:r>
              <a:rPr lang="en-CA" sz="6600" b="1" dirty="0"/>
              <a:t>Fiches 50 et 51</a:t>
            </a:r>
          </a:p>
        </p:txBody>
      </p:sp>
      <p:pic>
        <p:nvPicPr>
          <p:cNvPr id="4" name="Picture 3" descr="Image result for les materiaux"/>
          <p:cNvPicPr>
            <a:picLocks noChangeAspect="1"/>
          </p:cNvPicPr>
          <p:nvPr/>
        </p:nvPicPr>
        <p:blipFill>
          <a:blip r:embed="rId3"/>
          <a:stretch>
            <a:fillRect/>
          </a:stretch>
        </p:blipFill>
        <p:spPr>
          <a:xfrm>
            <a:off x="247650" y="3038475"/>
            <a:ext cx="3425825" cy="3717460"/>
          </a:xfrm>
          <a:prstGeom prst="rect">
            <a:avLst/>
          </a:prstGeom>
        </p:spPr>
      </p:pic>
      <p:pic>
        <p:nvPicPr>
          <p:cNvPr id="5" name="Picture 4" descr="Image result for les materiaux"/>
          <p:cNvPicPr>
            <a:picLocks noChangeAspect="1"/>
          </p:cNvPicPr>
          <p:nvPr/>
        </p:nvPicPr>
        <p:blipFill>
          <a:blip r:embed="rId4"/>
          <a:stretch>
            <a:fillRect/>
          </a:stretch>
        </p:blipFill>
        <p:spPr>
          <a:xfrm>
            <a:off x="7801671" y="3057525"/>
            <a:ext cx="4312542" cy="3706813"/>
          </a:xfrm>
          <a:prstGeom prst="rect">
            <a:avLst/>
          </a:prstGeom>
        </p:spPr>
      </p:pic>
      <p:pic>
        <p:nvPicPr>
          <p:cNvPr id="6" name="Picture 5" descr="Image result for les materiaux"/>
          <p:cNvPicPr>
            <a:picLocks noChangeAspect="1"/>
          </p:cNvPicPr>
          <p:nvPr/>
        </p:nvPicPr>
        <p:blipFill>
          <a:blip r:embed="rId5"/>
          <a:stretch>
            <a:fillRect/>
          </a:stretch>
        </p:blipFill>
        <p:spPr>
          <a:xfrm>
            <a:off x="3738563" y="3038475"/>
            <a:ext cx="3927475" cy="3711652"/>
          </a:xfrm>
          <a:prstGeom prst="rect">
            <a:avLst/>
          </a:prstGeom>
        </p:spPr>
      </p:pic>
      <p:pic>
        <p:nvPicPr>
          <p:cNvPr id="7" name="Picture 6" descr="Image result for proprietes mecaniques du bois teneur en eau"/>
          <p:cNvPicPr>
            <a:picLocks noChangeAspect="1"/>
          </p:cNvPicPr>
          <p:nvPr/>
        </p:nvPicPr>
        <p:blipFill>
          <a:blip r:embed="rId6"/>
          <a:stretch>
            <a:fillRect/>
          </a:stretch>
        </p:blipFill>
        <p:spPr>
          <a:xfrm>
            <a:off x="9085263" y="-28575"/>
            <a:ext cx="3105150" cy="2874381"/>
          </a:xfrm>
          <a:prstGeom prst="rect">
            <a:avLst/>
          </a:prstGeom>
        </p:spPr>
      </p:pic>
    </p:spTree>
    <p:extLst>
      <p:ext uri="{BB962C8B-B14F-4D97-AF65-F5344CB8AC3E}">
        <p14:creationId xmlns:p14="http://schemas.microsoft.com/office/powerpoint/2010/main" val="3937489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3335941087"/>
              </p:ext>
            </p:extLst>
          </p:nvPr>
        </p:nvGraphicFramePr>
        <p:xfrm>
          <a:off x="129396" y="230037"/>
          <a:ext cx="8198801" cy="6250483"/>
        </p:xfrm>
        <a:graphic>
          <a:graphicData uri="http://schemas.openxmlformats.org/drawingml/2006/table">
            <a:tbl>
              <a:tblPr firstRow="1" firstCol="1" lastRow="1" lastCol="1" bandRow="1" bandCol="1">
                <a:tableStyleId>{69012ECD-51FC-41F1-AA8D-1B2483CD663E}</a:tableStyleId>
              </a:tblPr>
              <a:tblGrid>
                <a:gridCol w="1879451">
                  <a:extLst>
                    <a:ext uri="{9D8B030D-6E8A-4147-A177-3AD203B41FA5}">
                      <a16:colId xmlns:a16="http://schemas.microsoft.com/office/drawing/2014/main" xmlns="" val="20000"/>
                    </a:ext>
                  </a:extLst>
                </a:gridCol>
                <a:gridCol w="3316680">
                  <a:extLst>
                    <a:ext uri="{9D8B030D-6E8A-4147-A177-3AD203B41FA5}">
                      <a16:colId xmlns:a16="http://schemas.microsoft.com/office/drawing/2014/main" xmlns="" val="20001"/>
                    </a:ext>
                  </a:extLst>
                </a:gridCol>
                <a:gridCol w="3002670">
                  <a:extLst>
                    <a:ext uri="{9D8B030D-6E8A-4147-A177-3AD203B41FA5}">
                      <a16:colId xmlns:a16="http://schemas.microsoft.com/office/drawing/2014/main" xmlns="" val="20002"/>
                    </a:ext>
                  </a:extLst>
                </a:gridCol>
              </a:tblGrid>
              <a:tr h="495300">
                <a:tc>
                  <a:txBody>
                    <a:bodyPr/>
                    <a:lstStyle/>
                    <a:p>
                      <a:pPr algn="ctr">
                        <a:spcAft>
                          <a:spcPts val="0"/>
                        </a:spcAft>
                      </a:pPr>
                      <a:r>
                        <a:rPr lang="fr-FR" sz="2400" dirty="0">
                          <a:effectLst/>
                          <a:latin typeface="Times New Roman" panose="02020603050405020304" pitchFamily="18" charset="0"/>
                          <a:cs typeface="Times New Roman" panose="02020603050405020304" pitchFamily="18" charset="0"/>
                        </a:rPr>
                        <a:t>Étape</a:t>
                      </a:r>
                      <a:endParaRPr lang="fr-CA" sz="2400" dirty="0">
                        <a:effectLst/>
                        <a:latin typeface="Times New Roman" panose="02020603050405020304" pitchFamily="18" charset="0"/>
                        <a:ea typeface="Times New Roman"/>
                        <a:cs typeface="Times New Roman" panose="02020603050405020304" pitchFamily="18" charset="0"/>
                      </a:endParaRPr>
                    </a:p>
                  </a:txBody>
                  <a:tcPr marL="68580" marR="68580" marT="0" marB="0">
                    <a:solidFill>
                      <a:schemeClr val="accent4"/>
                    </a:solidFill>
                  </a:tcPr>
                </a:tc>
                <a:tc>
                  <a:txBody>
                    <a:bodyPr/>
                    <a:lstStyle/>
                    <a:p>
                      <a:pPr algn="ctr">
                        <a:spcAft>
                          <a:spcPts val="0"/>
                        </a:spcAft>
                      </a:pPr>
                      <a:r>
                        <a:rPr lang="fr-FR" sz="2400" dirty="0">
                          <a:effectLst/>
                          <a:latin typeface="Times New Roman" panose="02020603050405020304" pitchFamily="18" charset="0"/>
                          <a:cs typeface="Times New Roman" panose="02020603050405020304" pitchFamily="18" charset="0"/>
                        </a:rPr>
                        <a:t>Description</a:t>
                      </a:r>
                      <a:endParaRPr lang="fr-CA" sz="2400" dirty="0">
                        <a:effectLst/>
                        <a:latin typeface="Times New Roman" panose="02020603050405020304" pitchFamily="18" charset="0"/>
                        <a:ea typeface="Times New Roman"/>
                        <a:cs typeface="Times New Roman" panose="02020603050405020304" pitchFamily="18" charset="0"/>
                      </a:endParaRPr>
                    </a:p>
                  </a:txBody>
                  <a:tcPr marL="68580" marR="68580" marT="0" marB="0">
                    <a:solidFill>
                      <a:schemeClr val="accent4"/>
                    </a:solidFill>
                  </a:tcPr>
                </a:tc>
                <a:tc>
                  <a:txBody>
                    <a:bodyPr/>
                    <a:lstStyle/>
                    <a:p>
                      <a:pPr algn="ctr">
                        <a:spcAft>
                          <a:spcPts val="0"/>
                        </a:spcAft>
                      </a:pPr>
                      <a:r>
                        <a:rPr lang="fr-FR" sz="2400" dirty="0">
                          <a:effectLst/>
                          <a:latin typeface="Times New Roman" panose="02020603050405020304" pitchFamily="18" charset="0"/>
                          <a:cs typeface="Times New Roman" panose="02020603050405020304" pitchFamily="18" charset="0"/>
                        </a:rPr>
                        <a:t>Effet</a:t>
                      </a:r>
                      <a:endParaRPr lang="fr-CA" sz="2400" dirty="0">
                        <a:effectLst/>
                        <a:latin typeface="Times New Roman" panose="02020603050405020304" pitchFamily="18" charset="0"/>
                        <a:ea typeface="Times New Roman"/>
                        <a:cs typeface="Times New Roman" panose="02020603050405020304" pitchFamily="18" charset="0"/>
                      </a:endParaRPr>
                    </a:p>
                  </a:txBody>
                  <a:tcPr marL="68580" marR="68580" marT="0" marB="0">
                    <a:solidFill>
                      <a:schemeClr val="accent4"/>
                    </a:solidFill>
                  </a:tcPr>
                </a:tc>
                <a:extLst>
                  <a:ext uri="{0D108BD9-81ED-4DB2-BD59-A6C34878D82A}">
                    <a16:rowId xmlns:a16="http://schemas.microsoft.com/office/drawing/2014/main" xmlns="" val="10000"/>
                  </a:ext>
                </a:extLst>
              </a:tr>
              <a:tr h="1174075">
                <a:tc>
                  <a:txBody>
                    <a:bodyPr/>
                    <a:lstStyle/>
                    <a:p>
                      <a:pPr algn="ctr">
                        <a:spcAft>
                          <a:spcPts val="0"/>
                        </a:spcAft>
                      </a:pPr>
                      <a:r>
                        <a:rPr lang="fr-FR" sz="1800" dirty="0">
                          <a:effectLst/>
                          <a:latin typeface="Times New Roman" panose="02020603050405020304" pitchFamily="18" charset="0"/>
                          <a:cs typeface="Times New Roman" panose="02020603050405020304" pitchFamily="18" charset="0"/>
                        </a:rPr>
                        <a:t>Chauffage (</a:t>
                      </a:r>
                      <a:r>
                        <a:rPr lang="fr-FR" sz="1800" dirty="0">
                          <a:effectLst/>
                          <a:highlight>
                            <a:srgbClr val="C0C0C0"/>
                          </a:highlight>
                          <a:latin typeface="Times New Roman" panose="02020603050405020304" pitchFamily="18" charset="0"/>
                          <a:cs typeface="Times New Roman" panose="02020603050405020304" pitchFamily="18" charset="0"/>
                        </a:rPr>
                        <a:t>trempe</a:t>
                      </a:r>
                      <a:r>
                        <a:rPr lang="fr-FR" sz="1800" dirty="0">
                          <a:effectLst/>
                          <a:latin typeface="Times New Roman" panose="02020603050405020304" pitchFamily="18" charset="0"/>
                          <a:cs typeface="Times New Roman" panose="02020603050405020304" pitchFamily="18" charset="0"/>
                        </a:rPr>
                        <a:t>)</a:t>
                      </a:r>
                      <a:endParaRPr lang="fr-CA" sz="1800" dirty="0">
                        <a:effectLst/>
                        <a:latin typeface="Times New Roman" panose="02020603050405020304" pitchFamily="18" charset="0"/>
                        <a:ea typeface="Times New Roman"/>
                        <a:cs typeface="Times New Roman" panose="02020603050405020304" pitchFamily="18" charset="0"/>
                      </a:endParaRPr>
                    </a:p>
                  </a:txBody>
                  <a:tcPr marL="68580" marR="68580" marT="0" marB="0">
                    <a:solidFill>
                      <a:schemeClr val="accent1">
                        <a:lumMod val="40000"/>
                        <a:lumOff val="60000"/>
                      </a:schemeClr>
                    </a:solidFill>
                  </a:tcPr>
                </a:tc>
                <a:tc>
                  <a:txBody>
                    <a:bodyPr/>
                    <a:lstStyle/>
                    <a:p>
                      <a:pPr algn="ctr">
                        <a:spcAft>
                          <a:spcPts val="0"/>
                        </a:spcAft>
                      </a:pPr>
                      <a:r>
                        <a:rPr lang="fr-FR" sz="1800" b="1" dirty="0">
                          <a:effectLst/>
                          <a:latin typeface="Times New Roman" panose="02020603050405020304" pitchFamily="18" charset="0"/>
                          <a:cs typeface="Times New Roman" panose="02020603050405020304" pitchFamily="18" charset="0"/>
                        </a:rPr>
                        <a:t>Température à plus de 800</a:t>
                      </a:r>
                      <a:r>
                        <a:rPr lang="fr-FR" sz="1800" b="1" baseline="-25000" dirty="0">
                          <a:effectLst/>
                          <a:latin typeface="Times New Roman" panose="02020603050405020304" pitchFamily="18" charset="0"/>
                          <a:cs typeface="Times New Roman" panose="02020603050405020304" pitchFamily="18" charset="0"/>
                        </a:rPr>
                        <a:t>­­­</a:t>
                      </a:r>
                      <a:r>
                        <a:rPr lang="fr-FR" sz="1800" b="1" baseline="30000" dirty="0">
                          <a:effectLst/>
                          <a:latin typeface="Times New Roman" panose="02020603050405020304" pitchFamily="18" charset="0"/>
                          <a:cs typeface="Times New Roman" panose="02020603050405020304" pitchFamily="18" charset="0"/>
                        </a:rPr>
                        <a:t>o</a:t>
                      </a:r>
                      <a:r>
                        <a:rPr lang="fr-FR" sz="1800" b="1" dirty="0">
                          <a:effectLst/>
                          <a:latin typeface="Times New Roman" panose="02020603050405020304" pitchFamily="18" charset="0"/>
                          <a:cs typeface="Times New Roman" panose="02020603050405020304" pitchFamily="18" charset="0"/>
                        </a:rPr>
                        <a:t>C.</a:t>
                      </a:r>
                      <a:endParaRPr lang="fr-CA" sz="1800" b="1"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ctr">
                        <a:spcAft>
                          <a:spcPts val="0"/>
                        </a:spcAft>
                      </a:pPr>
                      <a:r>
                        <a:rPr lang="fr-FR" sz="1800" dirty="0">
                          <a:effectLst/>
                          <a:latin typeface="Times New Roman" panose="02020603050405020304" pitchFamily="18" charset="0"/>
                          <a:cs typeface="Times New Roman" panose="02020603050405020304" pitchFamily="18" charset="0"/>
                        </a:rPr>
                        <a:t>Réorganisation des atomes dans l'acier.</a:t>
                      </a:r>
                      <a:endParaRPr lang="fr-CA" sz="1800" dirty="0">
                        <a:effectLst/>
                        <a:latin typeface="Times New Roman" panose="02020603050405020304" pitchFamily="18" charset="0"/>
                        <a:ea typeface="Times New Roman"/>
                        <a:cs typeface="Times New Roman" panose="02020603050405020304" pitchFamily="18" charset="0"/>
                      </a:endParaRPr>
                    </a:p>
                  </a:txBody>
                  <a:tcPr marL="68580" marR="68580" marT="0" marB="0">
                    <a:solidFill>
                      <a:schemeClr val="tx2">
                        <a:lumMod val="20000"/>
                        <a:lumOff val="80000"/>
                      </a:schemeClr>
                    </a:solidFill>
                  </a:tcPr>
                </a:tc>
                <a:extLst>
                  <a:ext uri="{0D108BD9-81ED-4DB2-BD59-A6C34878D82A}">
                    <a16:rowId xmlns:a16="http://schemas.microsoft.com/office/drawing/2014/main" xmlns="" val="10001"/>
                  </a:ext>
                </a:extLst>
              </a:tr>
              <a:tr h="1761113">
                <a:tc>
                  <a:txBody>
                    <a:bodyPr/>
                    <a:lstStyle/>
                    <a:p>
                      <a:pPr algn="ctr">
                        <a:spcAft>
                          <a:spcPts val="0"/>
                        </a:spcAft>
                      </a:pPr>
                      <a:r>
                        <a:rPr lang="fr-FR" sz="1800" dirty="0">
                          <a:effectLst/>
                          <a:latin typeface="Times New Roman" panose="02020603050405020304" pitchFamily="18" charset="0"/>
                          <a:cs typeface="Times New Roman" panose="02020603050405020304" pitchFamily="18" charset="0"/>
                        </a:rPr>
                        <a:t>Refroidissement (</a:t>
                      </a:r>
                      <a:r>
                        <a:rPr lang="fr-FR" sz="1800" dirty="0">
                          <a:effectLst/>
                          <a:highlight>
                            <a:srgbClr val="C0C0C0"/>
                          </a:highlight>
                          <a:latin typeface="Times New Roman" panose="02020603050405020304" pitchFamily="18" charset="0"/>
                          <a:cs typeface="Times New Roman" panose="02020603050405020304" pitchFamily="18" charset="0"/>
                        </a:rPr>
                        <a:t>trempe</a:t>
                      </a:r>
                      <a:r>
                        <a:rPr lang="fr-FR" sz="1800" dirty="0">
                          <a:effectLst/>
                          <a:latin typeface="Times New Roman" panose="02020603050405020304" pitchFamily="18" charset="0"/>
                          <a:cs typeface="Times New Roman" panose="02020603050405020304" pitchFamily="18" charset="0"/>
                        </a:rPr>
                        <a:t>)</a:t>
                      </a:r>
                      <a:endParaRPr lang="fr-CA" sz="1800" dirty="0">
                        <a:effectLst/>
                        <a:latin typeface="Times New Roman" panose="02020603050405020304" pitchFamily="18" charset="0"/>
                        <a:ea typeface="Times New Roman"/>
                        <a:cs typeface="Times New Roman" panose="02020603050405020304" pitchFamily="18" charset="0"/>
                      </a:endParaRPr>
                    </a:p>
                  </a:txBody>
                  <a:tcPr marL="68580" marR="68580" marT="0" marB="0">
                    <a:solidFill>
                      <a:schemeClr val="accent1">
                        <a:lumMod val="40000"/>
                        <a:lumOff val="60000"/>
                      </a:schemeClr>
                    </a:solidFill>
                  </a:tcPr>
                </a:tc>
                <a:tc>
                  <a:txBody>
                    <a:bodyPr/>
                    <a:lstStyle/>
                    <a:p>
                      <a:pPr algn="ctr">
                        <a:spcAft>
                          <a:spcPts val="0"/>
                        </a:spcAft>
                      </a:pPr>
                      <a:r>
                        <a:rPr lang="fr-FR" sz="1800" b="1" dirty="0">
                          <a:effectLst/>
                          <a:latin typeface="Times New Roman" panose="02020603050405020304" pitchFamily="18" charset="0"/>
                          <a:cs typeface="Times New Roman" panose="02020603050405020304" pitchFamily="18" charset="0"/>
                        </a:rPr>
                        <a:t>Baisse rapide de la température par trempage dans un fluide froid (eau, azote, huile, etc.) </a:t>
                      </a:r>
                      <a:endParaRPr lang="fr-FR" sz="1800" b="1">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ctr">
                        <a:spcAft>
                          <a:spcPts val="0"/>
                        </a:spcAft>
                      </a:pPr>
                      <a:r>
                        <a:rPr lang="fr-FR" sz="1800" dirty="0">
                          <a:effectLst/>
                          <a:latin typeface="Times New Roman" panose="02020603050405020304" pitchFamily="18" charset="0"/>
                          <a:cs typeface="Times New Roman" panose="02020603050405020304" pitchFamily="18" charset="0"/>
                        </a:rPr>
                        <a:t>L'organisation des atomes est fixée. L'acier est plus dur, mais plus fragile.</a:t>
                      </a:r>
                      <a:endParaRPr lang="fr-CA" sz="1800" dirty="0">
                        <a:effectLst/>
                        <a:latin typeface="Times New Roman" panose="02020603050405020304" pitchFamily="18" charset="0"/>
                        <a:ea typeface="Times New Roman"/>
                        <a:cs typeface="Times New Roman" panose="02020603050405020304" pitchFamily="18" charset="0"/>
                      </a:endParaRPr>
                    </a:p>
                  </a:txBody>
                  <a:tcPr marL="68580" marR="68580" marT="0" marB="0">
                    <a:solidFill>
                      <a:schemeClr val="tx2">
                        <a:lumMod val="20000"/>
                        <a:lumOff val="80000"/>
                      </a:schemeClr>
                    </a:solidFill>
                  </a:tcPr>
                </a:tc>
                <a:extLst>
                  <a:ext uri="{0D108BD9-81ED-4DB2-BD59-A6C34878D82A}">
                    <a16:rowId xmlns:a16="http://schemas.microsoft.com/office/drawing/2014/main" xmlns="" val="10002"/>
                  </a:ext>
                </a:extLst>
              </a:tr>
              <a:tr h="1174075">
                <a:tc>
                  <a:txBody>
                    <a:bodyPr/>
                    <a:lstStyle/>
                    <a:p>
                      <a:pPr algn="ctr">
                        <a:spcAft>
                          <a:spcPts val="0"/>
                        </a:spcAft>
                      </a:pPr>
                      <a:r>
                        <a:rPr lang="fr-FR" sz="1800" dirty="0">
                          <a:effectLst/>
                          <a:latin typeface="Times New Roman" panose="02020603050405020304" pitchFamily="18" charset="0"/>
                          <a:cs typeface="Times New Roman" panose="02020603050405020304" pitchFamily="18" charset="0"/>
                        </a:rPr>
                        <a:t>Chauffage (</a:t>
                      </a:r>
                      <a:r>
                        <a:rPr lang="fr-FR" sz="1800" dirty="0">
                          <a:effectLst/>
                          <a:highlight>
                            <a:srgbClr val="C0C0C0"/>
                          </a:highlight>
                          <a:latin typeface="Times New Roman" panose="02020603050405020304" pitchFamily="18" charset="0"/>
                          <a:cs typeface="Times New Roman" panose="02020603050405020304" pitchFamily="18" charset="0"/>
                        </a:rPr>
                        <a:t>revenu</a:t>
                      </a:r>
                      <a:r>
                        <a:rPr lang="fr-FR" sz="1800" dirty="0">
                          <a:effectLst/>
                          <a:latin typeface="Times New Roman" panose="02020603050405020304" pitchFamily="18" charset="0"/>
                          <a:cs typeface="Times New Roman" panose="02020603050405020304" pitchFamily="18" charset="0"/>
                        </a:rPr>
                        <a:t>)</a:t>
                      </a:r>
                      <a:endParaRPr lang="fr-CA" sz="1800" dirty="0">
                        <a:effectLst/>
                        <a:latin typeface="Times New Roman" panose="02020603050405020304" pitchFamily="18" charset="0"/>
                        <a:ea typeface="Times New Roman"/>
                        <a:cs typeface="Times New Roman" panose="02020603050405020304" pitchFamily="18" charset="0"/>
                      </a:endParaRPr>
                    </a:p>
                  </a:txBody>
                  <a:tcPr marL="68580" marR="68580" marT="0" marB="0">
                    <a:solidFill>
                      <a:schemeClr val="accent1">
                        <a:lumMod val="40000"/>
                        <a:lumOff val="60000"/>
                      </a:schemeClr>
                    </a:solidFill>
                  </a:tcPr>
                </a:tc>
                <a:tc>
                  <a:txBody>
                    <a:bodyPr/>
                    <a:lstStyle/>
                    <a:p>
                      <a:pPr algn="ctr">
                        <a:spcAft>
                          <a:spcPts val="0"/>
                        </a:spcAft>
                      </a:pPr>
                      <a:r>
                        <a:rPr lang="fr-FR" sz="1800" b="1" dirty="0">
                          <a:effectLst/>
                          <a:latin typeface="Times New Roman" panose="02020603050405020304" pitchFamily="18" charset="0"/>
                          <a:cs typeface="Times New Roman" panose="02020603050405020304" pitchFamily="18" charset="0"/>
                        </a:rPr>
                        <a:t>Élévation de la température (moins que pour la trempe)</a:t>
                      </a:r>
                      <a:endParaRPr lang="fr-CA" sz="1800" b="1"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ctr">
                        <a:spcAft>
                          <a:spcPts val="0"/>
                        </a:spcAft>
                      </a:pPr>
                      <a:r>
                        <a:rPr lang="fr-FR" sz="1800" dirty="0">
                          <a:effectLst/>
                          <a:latin typeface="Times New Roman" panose="02020603050405020304" pitchFamily="18" charset="0"/>
                          <a:cs typeface="Times New Roman" panose="02020603050405020304" pitchFamily="18" charset="0"/>
                        </a:rPr>
                        <a:t>L'acier devient alors moins fragile,</a:t>
                      </a:r>
                      <a:r>
                        <a:rPr lang="fr-FR" sz="1800" baseline="0" dirty="0">
                          <a:effectLst/>
                          <a:latin typeface="Times New Roman" panose="02020603050405020304" pitchFamily="18" charset="0"/>
                          <a:cs typeface="Times New Roman" panose="02020603050405020304" pitchFamily="18" charset="0"/>
                        </a:rPr>
                        <a:t> plus ductile.</a:t>
                      </a:r>
                      <a:endParaRPr lang="fr-CA" sz="1800" dirty="0">
                        <a:effectLst/>
                        <a:latin typeface="Times New Roman" panose="02020603050405020304" pitchFamily="18" charset="0"/>
                        <a:ea typeface="Times New Roman"/>
                        <a:cs typeface="Times New Roman" panose="02020603050405020304" pitchFamily="18" charset="0"/>
                      </a:endParaRPr>
                    </a:p>
                  </a:txBody>
                  <a:tcPr marL="68580" marR="68580" marT="0" marB="0">
                    <a:solidFill>
                      <a:schemeClr val="tx2">
                        <a:lumMod val="20000"/>
                        <a:lumOff val="80000"/>
                      </a:schemeClr>
                    </a:solidFill>
                  </a:tcPr>
                </a:tc>
                <a:extLst>
                  <a:ext uri="{0D108BD9-81ED-4DB2-BD59-A6C34878D82A}">
                    <a16:rowId xmlns:a16="http://schemas.microsoft.com/office/drawing/2014/main" xmlns="" val="10003"/>
                  </a:ext>
                </a:extLst>
              </a:tr>
              <a:tr h="1645920">
                <a:tc>
                  <a:txBody>
                    <a:bodyPr/>
                    <a:lstStyle/>
                    <a:p>
                      <a:pPr algn="ctr">
                        <a:spcAft>
                          <a:spcPts val="0"/>
                        </a:spcAft>
                      </a:pPr>
                      <a:r>
                        <a:rPr lang="en-CA" sz="1800" dirty="0">
                          <a:effectLst/>
                          <a:latin typeface="Times New Roman" panose="02020603050405020304" pitchFamily="18" charset="0"/>
                          <a:ea typeface="Times New Roman"/>
                          <a:cs typeface="Times New Roman" panose="02020603050405020304" pitchFamily="18" charset="0"/>
                        </a:rPr>
                        <a:t>Le </a:t>
                      </a:r>
                      <a:r>
                        <a:rPr lang="en-CA" sz="1800" dirty="0" err="1">
                          <a:effectLst/>
                          <a:latin typeface="Times New Roman" panose="02020603050405020304" pitchFamily="18" charset="0"/>
                          <a:ea typeface="Times New Roman"/>
                          <a:cs typeface="Times New Roman" panose="02020603050405020304" pitchFamily="18" charset="0"/>
                        </a:rPr>
                        <a:t>recuit</a:t>
                      </a:r>
                      <a:endParaRPr lang="fr-CA" sz="1800" dirty="0">
                        <a:effectLst/>
                        <a:latin typeface="Times New Roman" panose="02020603050405020304" pitchFamily="18" charset="0"/>
                        <a:ea typeface="Times New Roman"/>
                        <a:cs typeface="Times New Roman" panose="02020603050405020304" pitchFamily="18" charset="0"/>
                      </a:endParaRPr>
                    </a:p>
                  </a:txBody>
                  <a:tcPr marL="68580" marR="68580" marT="0" marB="0">
                    <a:solidFill>
                      <a:schemeClr val="accent1">
                        <a:lumMod val="40000"/>
                        <a:lumOff val="60000"/>
                      </a:schemeClr>
                    </a:solidFill>
                  </a:tcPr>
                </a:tc>
                <a:tc>
                  <a:txBody>
                    <a:bodyPr/>
                    <a:lstStyle/>
                    <a:p>
                      <a:pPr algn="ctr">
                        <a:spcAft>
                          <a:spcPts val="0"/>
                        </a:spcAft>
                      </a:pPr>
                      <a:r>
                        <a:rPr lang="en-CA" sz="1800" dirty="0">
                          <a:effectLst/>
                          <a:latin typeface="Times New Roman" panose="02020603050405020304" pitchFamily="18" charset="0"/>
                          <a:ea typeface="Times New Roman"/>
                          <a:cs typeface="Times New Roman" panose="02020603050405020304" pitchFamily="18" charset="0"/>
                        </a:rPr>
                        <a:t>On</a:t>
                      </a:r>
                      <a:r>
                        <a:rPr lang="en-CA" sz="1800" baseline="0" dirty="0">
                          <a:effectLst/>
                          <a:latin typeface="Times New Roman" panose="02020603050405020304" pitchFamily="18" charset="0"/>
                          <a:ea typeface="Times New Roman"/>
                          <a:cs typeface="Times New Roman" panose="02020603050405020304" pitchFamily="18" charset="0"/>
                        </a:rPr>
                        <a:t> </a:t>
                      </a:r>
                      <a:r>
                        <a:rPr lang="en-CA" sz="1800" baseline="0" dirty="0" err="1">
                          <a:effectLst/>
                          <a:latin typeface="Times New Roman" panose="02020603050405020304" pitchFamily="18" charset="0"/>
                          <a:ea typeface="Times New Roman"/>
                          <a:cs typeface="Times New Roman" panose="02020603050405020304" pitchFamily="18" charset="0"/>
                        </a:rPr>
                        <a:t>réchauffe</a:t>
                      </a:r>
                      <a:r>
                        <a:rPr lang="en-CA" sz="1800" baseline="0" dirty="0">
                          <a:effectLst/>
                          <a:latin typeface="Times New Roman" panose="02020603050405020304" pitchFamily="18" charset="0"/>
                          <a:ea typeface="Times New Roman"/>
                          <a:cs typeface="Times New Roman" panose="02020603050405020304" pitchFamily="18" charset="0"/>
                        </a:rPr>
                        <a:t> </a:t>
                      </a:r>
                      <a:r>
                        <a:rPr lang="en-CA" sz="1800" baseline="0" dirty="0" err="1">
                          <a:effectLst/>
                          <a:latin typeface="Times New Roman" panose="02020603050405020304" pitchFamily="18" charset="0"/>
                          <a:ea typeface="Times New Roman"/>
                          <a:cs typeface="Times New Roman" panose="02020603050405020304" pitchFamily="18" charset="0"/>
                        </a:rPr>
                        <a:t>l’alliage</a:t>
                      </a:r>
                      <a:r>
                        <a:rPr lang="en-CA" sz="1800" baseline="0" dirty="0">
                          <a:effectLst/>
                          <a:latin typeface="Times New Roman" panose="02020603050405020304" pitchFamily="18" charset="0"/>
                          <a:ea typeface="Times New Roman"/>
                          <a:cs typeface="Times New Roman" panose="02020603050405020304" pitchFamily="18" charset="0"/>
                        </a:rPr>
                        <a:t> et on le laisse </a:t>
                      </a:r>
                      <a:r>
                        <a:rPr lang="en-CA" sz="1800" baseline="0" dirty="0" err="1">
                          <a:effectLst/>
                          <a:latin typeface="Times New Roman" panose="02020603050405020304" pitchFamily="18" charset="0"/>
                          <a:ea typeface="Times New Roman"/>
                          <a:cs typeface="Times New Roman" panose="02020603050405020304" pitchFamily="18" charset="0"/>
                        </a:rPr>
                        <a:t>refroidir</a:t>
                      </a:r>
                      <a:r>
                        <a:rPr lang="en-CA" sz="1800" baseline="0" dirty="0">
                          <a:effectLst/>
                          <a:latin typeface="Times New Roman" panose="02020603050405020304" pitchFamily="18" charset="0"/>
                          <a:ea typeface="Times New Roman"/>
                          <a:cs typeface="Times New Roman" panose="02020603050405020304" pitchFamily="18" charset="0"/>
                        </a:rPr>
                        <a:t> </a:t>
                      </a:r>
                      <a:r>
                        <a:rPr lang="en-CA" sz="1800" baseline="0" dirty="0" err="1">
                          <a:effectLst/>
                          <a:latin typeface="Times New Roman" panose="02020603050405020304" pitchFamily="18" charset="0"/>
                          <a:ea typeface="Times New Roman"/>
                          <a:cs typeface="Times New Roman" panose="02020603050405020304" pitchFamily="18" charset="0"/>
                        </a:rPr>
                        <a:t>lentement</a:t>
                      </a:r>
                      <a:r>
                        <a:rPr lang="en-CA" sz="1800" baseline="0" dirty="0">
                          <a:effectLst/>
                          <a:latin typeface="Times New Roman" panose="02020603050405020304" pitchFamily="18" charset="0"/>
                          <a:ea typeface="Times New Roman"/>
                          <a:cs typeface="Times New Roman" panose="02020603050405020304" pitchFamily="18" charset="0"/>
                        </a:rPr>
                        <a:t>. Les </a:t>
                      </a:r>
                      <a:r>
                        <a:rPr lang="en-CA" sz="1800" baseline="0" dirty="0" err="1">
                          <a:effectLst/>
                          <a:latin typeface="Times New Roman" panose="02020603050405020304" pitchFamily="18" charset="0"/>
                          <a:ea typeface="Times New Roman"/>
                          <a:cs typeface="Times New Roman" panose="02020603050405020304" pitchFamily="18" charset="0"/>
                        </a:rPr>
                        <a:t>températures</a:t>
                      </a:r>
                      <a:r>
                        <a:rPr lang="en-CA" sz="1800" baseline="0" dirty="0">
                          <a:effectLst/>
                          <a:latin typeface="Times New Roman" panose="02020603050405020304" pitchFamily="18" charset="0"/>
                          <a:ea typeface="Times New Roman"/>
                          <a:cs typeface="Times New Roman" panose="02020603050405020304" pitchFamily="18" charset="0"/>
                        </a:rPr>
                        <a:t> </a:t>
                      </a:r>
                      <a:r>
                        <a:rPr lang="en-CA" sz="1800" baseline="0" dirty="0" err="1">
                          <a:effectLst/>
                          <a:latin typeface="Times New Roman" panose="02020603050405020304" pitchFamily="18" charset="0"/>
                          <a:ea typeface="Times New Roman"/>
                          <a:cs typeface="Times New Roman" panose="02020603050405020304" pitchFamily="18" charset="0"/>
                        </a:rPr>
                        <a:t>atteintes</a:t>
                      </a:r>
                      <a:r>
                        <a:rPr lang="en-CA" sz="1800" baseline="0" dirty="0">
                          <a:effectLst/>
                          <a:latin typeface="Times New Roman" panose="02020603050405020304" pitchFamily="18" charset="0"/>
                          <a:ea typeface="Times New Roman"/>
                          <a:cs typeface="Times New Roman" panose="02020603050405020304" pitchFamily="18" charset="0"/>
                        </a:rPr>
                        <a:t> et les conditions de </a:t>
                      </a:r>
                      <a:r>
                        <a:rPr lang="en-CA" sz="1800" baseline="0" dirty="0" err="1">
                          <a:effectLst/>
                          <a:latin typeface="Times New Roman" panose="02020603050405020304" pitchFamily="18" charset="0"/>
                          <a:ea typeface="Times New Roman"/>
                          <a:cs typeface="Times New Roman" panose="02020603050405020304" pitchFamily="18" charset="0"/>
                        </a:rPr>
                        <a:t>refroidissement</a:t>
                      </a:r>
                      <a:r>
                        <a:rPr lang="en-CA" sz="1800" baseline="0" dirty="0">
                          <a:effectLst/>
                          <a:latin typeface="Times New Roman" panose="02020603050405020304" pitchFamily="18" charset="0"/>
                          <a:ea typeface="Times New Roman"/>
                          <a:cs typeface="Times New Roman" panose="02020603050405020304" pitchFamily="18" charset="0"/>
                        </a:rPr>
                        <a:t> </a:t>
                      </a:r>
                      <a:r>
                        <a:rPr lang="en-CA" sz="1800" baseline="0" dirty="0" err="1">
                          <a:effectLst/>
                          <a:latin typeface="Times New Roman" panose="02020603050405020304" pitchFamily="18" charset="0"/>
                          <a:ea typeface="Times New Roman"/>
                          <a:cs typeface="Times New Roman" panose="02020603050405020304" pitchFamily="18" charset="0"/>
                        </a:rPr>
                        <a:t>varient</a:t>
                      </a:r>
                      <a:endParaRPr lang="en-CA" sz="18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ctr">
                        <a:spcAft>
                          <a:spcPts val="0"/>
                        </a:spcAft>
                      </a:pPr>
                      <a:r>
                        <a:rPr lang="en-CA" sz="1800" dirty="0">
                          <a:effectLst/>
                          <a:latin typeface="Times New Roman" panose="02020603050405020304" pitchFamily="18" charset="0"/>
                          <a:ea typeface="Times New Roman"/>
                          <a:cs typeface="Times New Roman" panose="02020603050405020304" pitchFamily="18" charset="0"/>
                        </a:rPr>
                        <a:t>-</a:t>
                      </a:r>
                      <a:r>
                        <a:rPr lang="en-CA" sz="1800" dirty="0" err="1">
                          <a:effectLst/>
                          <a:latin typeface="Times New Roman" panose="02020603050405020304" pitchFamily="18" charset="0"/>
                          <a:ea typeface="Times New Roman"/>
                          <a:cs typeface="Times New Roman" panose="02020603050405020304" pitchFamily="18" charset="0"/>
                        </a:rPr>
                        <a:t>Alliage</a:t>
                      </a:r>
                      <a:r>
                        <a:rPr lang="en-CA" sz="1800" baseline="0" dirty="0">
                          <a:effectLst/>
                          <a:latin typeface="Times New Roman" panose="02020603050405020304" pitchFamily="18" charset="0"/>
                          <a:ea typeface="Times New Roman"/>
                          <a:cs typeface="Times New Roman" panose="02020603050405020304" pitchFamily="18" charset="0"/>
                        </a:rPr>
                        <a:t> </a:t>
                      </a:r>
                      <a:r>
                        <a:rPr lang="en-CA" sz="1800" baseline="0" dirty="0" err="1">
                          <a:effectLst/>
                          <a:latin typeface="Times New Roman" panose="02020603050405020304" pitchFamily="18" charset="0"/>
                          <a:ea typeface="Times New Roman"/>
                          <a:cs typeface="Times New Roman" panose="02020603050405020304" pitchFamily="18" charset="0"/>
                        </a:rPr>
                        <a:t>moins</a:t>
                      </a:r>
                      <a:r>
                        <a:rPr lang="en-CA" sz="1800" baseline="0" dirty="0">
                          <a:effectLst/>
                          <a:latin typeface="Times New Roman" panose="02020603050405020304" pitchFamily="18" charset="0"/>
                          <a:ea typeface="Times New Roman"/>
                          <a:cs typeface="Times New Roman" panose="02020603050405020304" pitchFamily="18" charset="0"/>
                        </a:rPr>
                        <a:t> dur</a:t>
                      </a:r>
                    </a:p>
                    <a:p>
                      <a:pPr algn="ctr">
                        <a:spcAft>
                          <a:spcPts val="0"/>
                        </a:spcAft>
                      </a:pPr>
                      <a:r>
                        <a:rPr lang="en-CA" sz="1800" baseline="0" dirty="0">
                          <a:effectLst/>
                          <a:latin typeface="Times New Roman" panose="02020603050405020304" pitchFamily="18" charset="0"/>
                          <a:ea typeface="Times New Roman"/>
                          <a:cs typeface="Times New Roman" panose="02020603050405020304" pitchFamily="18" charset="0"/>
                        </a:rPr>
                        <a:t>-Effacer les traces de fabrication (</a:t>
                      </a:r>
                      <a:r>
                        <a:rPr lang="en-CA" sz="1800" baseline="0" dirty="0" err="1">
                          <a:effectLst/>
                          <a:latin typeface="Times New Roman" panose="02020603050405020304" pitchFamily="18" charset="0"/>
                          <a:ea typeface="Times New Roman"/>
                          <a:cs typeface="Times New Roman" panose="02020603050405020304" pitchFamily="18" charset="0"/>
                        </a:rPr>
                        <a:t>soudures</a:t>
                      </a:r>
                      <a:r>
                        <a:rPr lang="en-CA" sz="1800" baseline="0" dirty="0">
                          <a:effectLst/>
                          <a:latin typeface="Times New Roman" panose="02020603050405020304" pitchFamily="18" charset="0"/>
                          <a:ea typeface="Times New Roman"/>
                          <a:cs typeface="Times New Roman" panose="02020603050405020304" pitchFamily="18" charset="0"/>
                        </a:rPr>
                        <a:t>, </a:t>
                      </a:r>
                      <a:r>
                        <a:rPr lang="en-CA" sz="1800" baseline="0" dirty="0" err="1">
                          <a:effectLst/>
                          <a:latin typeface="Times New Roman" panose="02020603050405020304" pitchFamily="18" charset="0"/>
                          <a:ea typeface="Times New Roman"/>
                          <a:cs typeface="Times New Roman" panose="02020603050405020304" pitchFamily="18" charset="0"/>
                        </a:rPr>
                        <a:t>cambrage</a:t>
                      </a:r>
                      <a:r>
                        <a:rPr lang="en-CA" sz="1800" baseline="0" dirty="0">
                          <a:effectLst/>
                          <a:latin typeface="Times New Roman" panose="02020603050405020304" pitchFamily="18" charset="0"/>
                          <a:ea typeface="Times New Roman"/>
                          <a:cs typeface="Times New Roman" panose="02020603050405020304" pitchFamily="18" charset="0"/>
                        </a:rPr>
                        <a:t>)</a:t>
                      </a:r>
                    </a:p>
                    <a:p>
                      <a:pPr algn="ctr">
                        <a:spcAft>
                          <a:spcPts val="0"/>
                        </a:spcAft>
                      </a:pPr>
                      <a:r>
                        <a:rPr lang="en-CA" sz="1800" baseline="0" dirty="0">
                          <a:effectLst/>
                          <a:latin typeface="Times New Roman" panose="02020603050405020304" pitchFamily="18" charset="0"/>
                          <a:ea typeface="Times New Roman"/>
                          <a:cs typeface="Times New Roman" panose="02020603050405020304" pitchFamily="18" charset="0"/>
                        </a:rPr>
                        <a:t>-</a:t>
                      </a:r>
                      <a:r>
                        <a:rPr lang="en-CA" sz="1800" baseline="0" dirty="0" err="1">
                          <a:effectLst/>
                          <a:latin typeface="Times New Roman" panose="02020603050405020304" pitchFamily="18" charset="0"/>
                          <a:ea typeface="Times New Roman"/>
                          <a:cs typeface="Times New Roman" panose="02020603050405020304" pitchFamily="18" charset="0"/>
                        </a:rPr>
                        <a:t>Supprimer</a:t>
                      </a:r>
                      <a:r>
                        <a:rPr lang="en-CA" sz="1800" baseline="0" dirty="0">
                          <a:effectLst/>
                          <a:latin typeface="Times New Roman" panose="02020603050405020304" pitchFamily="18" charset="0"/>
                          <a:ea typeface="Times New Roman"/>
                          <a:cs typeface="Times New Roman" panose="02020603050405020304" pitchFamily="18" charset="0"/>
                        </a:rPr>
                        <a:t> les </a:t>
                      </a:r>
                      <a:r>
                        <a:rPr lang="en-CA" sz="1800" baseline="0" dirty="0" err="1">
                          <a:effectLst/>
                          <a:latin typeface="Times New Roman" panose="02020603050405020304" pitchFamily="18" charset="0"/>
                          <a:ea typeface="Times New Roman"/>
                          <a:cs typeface="Times New Roman" panose="02020603050405020304" pitchFamily="18" charset="0"/>
                        </a:rPr>
                        <a:t>effets</a:t>
                      </a:r>
                      <a:r>
                        <a:rPr lang="en-CA" sz="1800" baseline="0" dirty="0">
                          <a:effectLst/>
                          <a:latin typeface="Times New Roman" panose="02020603050405020304" pitchFamily="18" charset="0"/>
                          <a:ea typeface="Times New Roman"/>
                          <a:cs typeface="Times New Roman" panose="02020603050405020304" pitchFamily="18" charset="0"/>
                        </a:rPr>
                        <a:t> des </a:t>
                      </a:r>
                      <a:r>
                        <a:rPr lang="en-CA" sz="1800" baseline="0" dirty="0" err="1">
                          <a:effectLst/>
                          <a:latin typeface="Times New Roman" panose="02020603050405020304" pitchFamily="18" charset="0"/>
                          <a:ea typeface="Times New Roman"/>
                          <a:cs typeface="Times New Roman" panose="02020603050405020304" pitchFamily="18" charset="0"/>
                        </a:rPr>
                        <a:t>trempes</a:t>
                      </a:r>
                      <a:r>
                        <a:rPr lang="en-CA" sz="1800" baseline="0" dirty="0">
                          <a:effectLst/>
                          <a:latin typeface="Times New Roman" panose="02020603050405020304" pitchFamily="18" charset="0"/>
                          <a:ea typeface="Times New Roman"/>
                          <a:cs typeface="Times New Roman" panose="02020603050405020304" pitchFamily="18" charset="0"/>
                        </a:rPr>
                        <a:t> </a:t>
                      </a:r>
                      <a:r>
                        <a:rPr lang="en-CA" sz="1800" baseline="0" dirty="0" err="1">
                          <a:effectLst/>
                          <a:latin typeface="Times New Roman" panose="02020603050405020304" pitchFamily="18" charset="0"/>
                          <a:ea typeface="Times New Roman"/>
                          <a:cs typeface="Times New Roman" panose="02020603050405020304" pitchFamily="18" charset="0"/>
                        </a:rPr>
                        <a:t>antérieures</a:t>
                      </a:r>
                      <a:endParaRPr lang="en-CA" sz="1800" dirty="0">
                        <a:effectLst/>
                        <a:latin typeface="Times New Roman" panose="02020603050405020304" pitchFamily="18" charset="0"/>
                        <a:ea typeface="Times New Roman"/>
                        <a:cs typeface="Times New Roman" panose="02020603050405020304" pitchFamily="18" charset="0"/>
                      </a:endParaRPr>
                    </a:p>
                  </a:txBody>
                  <a:tcPr marL="68580" marR="68580" marT="0" marB="0">
                    <a:solidFill>
                      <a:schemeClr val="tx2">
                        <a:lumMod val="20000"/>
                        <a:lumOff val="80000"/>
                      </a:schemeClr>
                    </a:solidFill>
                  </a:tcPr>
                </a:tc>
                <a:extLst>
                  <a:ext uri="{0D108BD9-81ED-4DB2-BD59-A6C34878D82A}">
                    <a16:rowId xmlns:a16="http://schemas.microsoft.com/office/drawing/2014/main" xmlns="" val="10004"/>
                  </a:ext>
                </a:extLst>
              </a:tr>
            </a:tbl>
          </a:graphicData>
        </a:graphic>
      </p:graphicFrame>
      <p:pic>
        <p:nvPicPr>
          <p:cNvPr id="2" name="Picture 1" descr="23.jpg"/>
          <p:cNvPicPr>
            <a:picLocks noChangeAspect="1"/>
          </p:cNvPicPr>
          <p:nvPr/>
        </p:nvPicPr>
        <p:blipFill>
          <a:blip r:embed="rId2"/>
          <a:stretch>
            <a:fillRect/>
          </a:stretch>
        </p:blipFill>
        <p:spPr>
          <a:xfrm>
            <a:off x="9039224" y="95250"/>
            <a:ext cx="2743200" cy="1683589"/>
          </a:xfrm>
          <a:prstGeom prst="rect">
            <a:avLst/>
          </a:prstGeom>
        </p:spPr>
      </p:pic>
      <p:pic>
        <p:nvPicPr>
          <p:cNvPr id="3" name="Picture 2" descr="26lyp-trempe.jpg"/>
          <p:cNvPicPr>
            <a:picLocks noChangeAspect="1"/>
          </p:cNvPicPr>
          <p:nvPr/>
        </p:nvPicPr>
        <p:blipFill>
          <a:blip r:embed="rId3"/>
          <a:stretch>
            <a:fillRect/>
          </a:stretch>
        </p:blipFill>
        <p:spPr>
          <a:xfrm>
            <a:off x="9039225" y="1743075"/>
            <a:ext cx="2743200" cy="1581660"/>
          </a:xfrm>
          <a:prstGeom prst="rect">
            <a:avLst/>
          </a:prstGeom>
        </p:spPr>
      </p:pic>
      <p:pic>
        <p:nvPicPr>
          <p:cNvPr id="4" name="Picture 3" descr="Realisationfourthermique.jpg"/>
          <p:cNvPicPr>
            <a:picLocks noChangeAspect="1"/>
          </p:cNvPicPr>
          <p:nvPr/>
        </p:nvPicPr>
        <p:blipFill>
          <a:blip r:embed="rId4"/>
          <a:stretch>
            <a:fillRect/>
          </a:stretch>
        </p:blipFill>
        <p:spPr>
          <a:xfrm>
            <a:off x="9039225" y="3339113"/>
            <a:ext cx="2743200" cy="1529750"/>
          </a:xfrm>
          <a:prstGeom prst="rect">
            <a:avLst/>
          </a:prstGeom>
        </p:spPr>
      </p:pic>
      <p:pic>
        <p:nvPicPr>
          <p:cNvPr id="5" name="Picture 4" descr="683013757-esch-sur-alzette-refroidir-recuit-braise.jpg"/>
          <p:cNvPicPr>
            <a:picLocks noChangeAspect="1"/>
          </p:cNvPicPr>
          <p:nvPr/>
        </p:nvPicPr>
        <p:blipFill>
          <a:blip r:embed="rId5"/>
          <a:stretch>
            <a:fillRect/>
          </a:stretch>
        </p:blipFill>
        <p:spPr>
          <a:xfrm>
            <a:off x="9077325" y="4931433"/>
            <a:ext cx="2743200" cy="1543050"/>
          </a:xfrm>
          <a:prstGeom prst="rect">
            <a:avLst/>
          </a:prstGeom>
        </p:spPr>
      </p:pic>
    </p:spTree>
    <p:extLst>
      <p:ext uri="{BB962C8B-B14F-4D97-AF65-F5344CB8AC3E}">
        <p14:creationId xmlns:p14="http://schemas.microsoft.com/office/powerpoint/2010/main" val="33418831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27452" y="2576138"/>
            <a:ext cx="8596668" cy="1320800"/>
          </a:xfrm>
        </p:spPr>
        <p:txBody>
          <a:bodyPr/>
          <a:lstStyle/>
          <a:p>
            <a:endParaRPr lang="fr-CA" dirty="0"/>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9600" y="116632"/>
            <a:ext cx="7646640" cy="6700856"/>
          </a:xfrm>
        </p:spPr>
      </p:pic>
      <p:sp>
        <p:nvSpPr>
          <p:cNvPr id="5" name="ZoneTexte 4"/>
          <p:cNvSpPr txBox="1"/>
          <p:nvPr/>
        </p:nvSpPr>
        <p:spPr>
          <a:xfrm>
            <a:off x="8112224" y="0"/>
            <a:ext cx="4223792" cy="6124754"/>
          </a:xfrm>
          <a:prstGeom prst="rect">
            <a:avLst/>
          </a:prstGeom>
          <a:noFill/>
        </p:spPr>
        <p:txBody>
          <a:bodyPr wrap="square" rtlCol="0">
            <a:spAutoFit/>
          </a:bodyPr>
          <a:lstStyle/>
          <a:p>
            <a:pPr algn="ctr"/>
            <a:r>
              <a:rPr lang="fr-CA" sz="2800" b="1" u="sng" dirty="0">
                <a:latin typeface="Times New Roman" panose="02020603050405020304" pitchFamily="18" charset="0"/>
                <a:cs typeface="Times New Roman" panose="02020603050405020304" pitchFamily="18" charset="0"/>
              </a:rPr>
              <a:t>Rôles des traitements thermique:</a:t>
            </a:r>
          </a:p>
          <a:p>
            <a:pPr algn="ctr"/>
            <a:endParaRPr lang="fr-CA" sz="2800" b="1" dirty="0">
              <a:latin typeface="Times New Roman" panose="02020603050405020304" pitchFamily="18" charset="0"/>
              <a:cs typeface="Times New Roman" panose="02020603050405020304" pitchFamily="18" charset="0"/>
            </a:endParaRPr>
          </a:p>
          <a:p>
            <a:pPr algn="ctr"/>
            <a:r>
              <a:rPr lang="fr-CA" sz="2800" b="1" dirty="0">
                <a:latin typeface="Times New Roman" panose="02020603050405020304" pitchFamily="18" charset="0"/>
                <a:cs typeface="Times New Roman" panose="02020603050405020304" pitchFamily="18" charset="0"/>
              </a:rPr>
              <a:t>1- Relaxation des contraintes</a:t>
            </a:r>
          </a:p>
          <a:p>
            <a:pPr algn="ctr"/>
            <a:endParaRPr lang="fr-CA" sz="2800" b="1" dirty="0">
              <a:latin typeface="Times New Roman" panose="02020603050405020304" pitchFamily="18" charset="0"/>
              <a:cs typeface="Times New Roman" panose="02020603050405020304" pitchFamily="18" charset="0"/>
            </a:endParaRPr>
          </a:p>
          <a:p>
            <a:pPr algn="ctr"/>
            <a:r>
              <a:rPr lang="fr-CA" sz="2800" b="1" dirty="0">
                <a:latin typeface="Times New Roman" panose="02020603050405020304" pitchFamily="18" charset="0"/>
                <a:cs typeface="Times New Roman" panose="02020603050405020304" pitchFamily="18" charset="0"/>
              </a:rPr>
              <a:t>2- Obtention de la dureté voulue</a:t>
            </a:r>
          </a:p>
          <a:p>
            <a:pPr algn="ctr"/>
            <a:endParaRPr lang="fr-CA" sz="2800" b="1" dirty="0">
              <a:latin typeface="Times New Roman" panose="02020603050405020304" pitchFamily="18" charset="0"/>
              <a:cs typeface="Times New Roman" panose="02020603050405020304" pitchFamily="18" charset="0"/>
            </a:endParaRPr>
          </a:p>
          <a:p>
            <a:pPr algn="ctr"/>
            <a:r>
              <a:rPr lang="fr-CA" sz="2800" b="1" dirty="0">
                <a:latin typeface="Times New Roman" panose="02020603050405020304" pitchFamily="18" charset="0"/>
                <a:cs typeface="Times New Roman" panose="02020603050405020304" pitchFamily="18" charset="0"/>
              </a:rPr>
              <a:t>3- Augmentation de la résistance à la traction</a:t>
            </a:r>
          </a:p>
          <a:p>
            <a:pPr algn="ctr"/>
            <a:endParaRPr lang="fr-CA" sz="2800" b="1" dirty="0">
              <a:latin typeface="Times New Roman" panose="02020603050405020304" pitchFamily="18" charset="0"/>
              <a:cs typeface="Times New Roman" panose="02020603050405020304" pitchFamily="18" charset="0"/>
            </a:endParaRPr>
          </a:p>
          <a:p>
            <a:pPr algn="ctr"/>
            <a:r>
              <a:rPr lang="fr-CA" sz="2800" b="1" dirty="0">
                <a:latin typeface="Times New Roman" panose="02020603050405020304" pitchFamily="18" charset="0"/>
                <a:cs typeface="Times New Roman" panose="02020603050405020304" pitchFamily="18" charset="0"/>
              </a:rPr>
              <a:t>4- Diminution de la fragilité.</a:t>
            </a:r>
          </a:p>
        </p:txBody>
      </p:sp>
    </p:spTree>
    <p:extLst>
      <p:ext uri="{BB962C8B-B14F-4D97-AF65-F5344CB8AC3E}">
        <p14:creationId xmlns:p14="http://schemas.microsoft.com/office/powerpoint/2010/main" val="13515912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1424" y="28636"/>
            <a:ext cx="8229600" cy="1143000"/>
          </a:xfrm>
        </p:spPr>
        <p:txBody>
          <a:bodyPr>
            <a:normAutofit/>
          </a:bodyPr>
          <a:lstStyle/>
          <a:p>
            <a:pPr algn="ctr"/>
            <a:r>
              <a:rPr lang="en-CA" sz="5400" b="1" dirty="0">
                <a:latin typeface="Times New Roman" panose="02020603050405020304" pitchFamily="18" charset="0"/>
                <a:cs typeface="Times New Roman" panose="02020603050405020304" pitchFamily="18" charset="0"/>
              </a:rPr>
              <a:t>Les </a:t>
            </a:r>
            <a:r>
              <a:rPr lang="en-CA" sz="5400" b="1" dirty="0" err="1">
                <a:latin typeface="Times New Roman" panose="02020603050405020304" pitchFamily="18" charset="0"/>
                <a:cs typeface="Times New Roman" panose="02020603050405020304" pitchFamily="18" charset="0"/>
              </a:rPr>
              <a:t>matières</a:t>
            </a:r>
            <a:r>
              <a:rPr lang="en-CA" sz="5400" b="1" dirty="0">
                <a:latin typeface="Times New Roman" panose="02020603050405020304" pitchFamily="18" charset="0"/>
                <a:cs typeface="Times New Roman" panose="02020603050405020304" pitchFamily="18" charset="0"/>
              </a:rPr>
              <a:t> </a:t>
            </a:r>
            <a:r>
              <a:rPr lang="en-CA" sz="5400" b="1" dirty="0" err="1">
                <a:latin typeface="Times New Roman" panose="02020603050405020304" pitchFamily="18" charset="0"/>
                <a:cs typeface="Times New Roman" panose="02020603050405020304" pitchFamily="18" charset="0"/>
              </a:rPr>
              <a:t>plastiques</a:t>
            </a:r>
            <a:endParaRPr lang="fr-CA" sz="54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79376" y="1298291"/>
            <a:ext cx="6624736" cy="5401859"/>
          </a:xfrm>
        </p:spPr>
        <p:txBody>
          <a:bodyPr>
            <a:noAutofit/>
          </a:bodyPr>
          <a:lstStyle/>
          <a:p>
            <a:pPr algn="ctr">
              <a:lnSpc>
                <a:spcPct val="150000"/>
              </a:lnSpc>
            </a:pPr>
            <a:r>
              <a:rPr lang="en-CA" sz="2800" b="1" dirty="0">
                <a:latin typeface="Times New Roman" panose="02020603050405020304" pitchFamily="18" charset="0"/>
                <a:cs typeface="Times New Roman" panose="02020603050405020304" pitchFamily="18" charset="0"/>
              </a:rPr>
              <a:t>Un </a:t>
            </a:r>
            <a:r>
              <a:rPr lang="en-CA" sz="2800" b="1" dirty="0" err="1">
                <a:latin typeface="Times New Roman" panose="02020603050405020304" pitchFamily="18" charset="0"/>
                <a:cs typeface="Times New Roman" panose="02020603050405020304" pitchFamily="18" charset="0"/>
              </a:rPr>
              <a:t>plastique</a:t>
            </a:r>
            <a:r>
              <a:rPr lang="en-CA" sz="2800" b="1" dirty="0">
                <a:latin typeface="Times New Roman" panose="02020603050405020304" pitchFamily="18" charset="0"/>
                <a:cs typeface="Times New Roman" panose="02020603050405020304" pitchFamily="18" charset="0"/>
              </a:rPr>
              <a:t> </a:t>
            </a:r>
            <a:r>
              <a:rPr lang="en-CA" sz="2800" b="1" dirty="0" err="1">
                <a:latin typeface="Times New Roman" panose="02020603050405020304" pitchFamily="18" charset="0"/>
                <a:cs typeface="Times New Roman" panose="02020603050405020304" pitchFamily="18" charset="0"/>
              </a:rPr>
              <a:t>est</a:t>
            </a:r>
            <a:r>
              <a:rPr lang="en-CA" sz="2800" b="1" dirty="0">
                <a:latin typeface="Times New Roman" panose="02020603050405020304" pitchFamily="18" charset="0"/>
                <a:cs typeface="Times New Roman" panose="02020603050405020304" pitchFamily="18" charset="0"/>
              </a:rPr>
              <a:t> un </a:t>
            </a:r>
            <a:r>
              <a:rPr lang="en-CA" sz="2800" b="1" dirty="0" err="1">
                <a:latin typeface="Times New Roman" panose="02020603050405020304" pitchFamily="18" charset="0"/>
                <a:cs typeface="Times New Roman" panose="02020603050405020304" pitchFamily="18" charset="0"/>
              </a:rPr>
              <a:t>matériau</a:t>
            </a:r>
            <a:r>
              <a:rPr lang="en-CA" sz="2800" b="1" dirty="0">
                <a:latin typeface="Times New Roman" panose="02020603050405020304" pitchFamily="18" charset="0"/>
                <a:cs typeface="Times New Roman" panose="02020603050405020304" pitchFamily="18" charset="0"/>
              </a:rPr>
              <a:t> fait de </a:t>
            </a:r>
            <a:r>
              <a:rPr lang="en-CA" sz="2800" b="1" dirty="0" err="1">
                <a:latin typeface="Times New Roman" panose="02020603050405020304" pitchFamily="18" charset="0"/>
                <a:cs typeface="Times New Roman" panose="02020603050405020304" pitchFamily="18" charset="0"/>
              </a:rPr>
              <a:t>polymères</a:t>
            </a:r>
            <a:r>
              <a:rPr lang="en-CA" sz="2800" b="1" dirty="0">
                <a:latin typeface="Times New Roman" panose="02020603050405020304" pitchFamily="18" charset="0"/>
                <a:cs typeface="Times New Roman" panose="02020603050405020304" pitchFamily="18" charset="0"/>
              </a:rPr>
              <a:t> (</a:t>
            </a:r>
            <a:r>
              <a:rPr lang="en-CA" sz="2800" b="1" dirty="0" err="1">
                <a:latin typeface="Times New Roman" panose="02020603050405020304" pitchFamily="18" charset="0"/>
                <a:cs typeface="Times New Roman" panose="02020603050405020304" pitchFamily="18" charset="0"/>
              </a:rPr>
              <a:t>série</a:t>
            </a:r>
            <a:r>
              <a:rPr lang="en-CA" sz="2800" b="1" dirty="0">
                <a:latin typeface="Times New Roman" panose="02020603050405020304" pitchFamily="18" charset="0"/>
                <a:cs typeface="Times New Roman" panose="02020603050405020304" pitchFamily="18" charset="0"/>
              </a:rPr>
              <a:t> de </a:t>
            </a:r>
            <a:r>
              <a:rPr lang="en-CA" sz="2800" b="1" dirty="0" err="1">
                <a:latin typeface="Times New Roman" panose="02020603050405020304" pitchFamily="18" charset="0"/>
                <a:cs typeface="Times New Roman" panose="02020603050405020304" pitchFamily="18" charset="0"/>
              </a:rPr>
              <a:t>monomères</a:t>
            </a:r>
            <a:r>
              <a:rPr lang="en-CA" sz="2800" b="1" dirty="0">
                <a:latin typeface="Times New Roman" panose="02020603050405020304" pitchFamily="18" charset="0"/>
                <a:cs typeface="Times New Roman" panose="02020603050405020304" pitchFamily="18" charset="0"/>
              </a:rPr>
              <a:t> </a:t>
            </a:r>
            <a:r>
              <a:rPr lang="en-CA" sz="2800" b="1" dirty="0" err="1">
                <a:latin typeface="Times New Roman" panose="02020603050405020304" pitchFamily="18" charset="0"/>
                <a:cs typeface="Times New Roman" panose="02020603050405020304" pitchFamily="18" charset="0"/>
              </a:rPr>
              <a:t>résidus</a:t>
            </a:r>
            <a:r>
              <a:rPr lang="en-CA" sz="2800" b="1" dirty="0">
                <a:latin typeface="Times New Roman" panose="02020603050405020304" pitchFamily="18" charset="0"/>
                <a:cs typeface="Times New Roman" panose="02020603050405020304" pitchFamily="18" charset="0"/>
              </a:rPr>
              <a:t> du </a:t>
            </a:r>
            <a:r>
              <a:rPr lang="en-CA" sz="2800" b="1" dirty="0" err="1">
                <a:latin typeface="Times New Roman" panose="02020603050405020304" pitchFamily="18" charset="0"/>
                <a:cs typeface="Times New Roman" panose="02020603050405020304" pitchFamily="18" charset="0"/>
              </a:rPr>
              <a:t>pétrole</a:t>
            </a:r>
            <a:r>
              <a:rPr lang="en-CA" sz="2800" b="1" dirty="0">
                <a:latin typeface="Times New Roman" panose="02020603050405020304" pitchFamily="18" charset="0"/>
                <a:cs typeface="Times New Roman" panose="02020603050405020304" pitchFamily="18" charset="0"/>
              </a:rPr>
              <a:t>) </a:t>
            </a:r>
            <a:r>
              <a:rPr lang="en-CA" sz="2800" b="1" dirty="0" err="1">
                <a:latin typeface="Times New Roman" panose="02020603050405020304" pitchFamily="18" charset="0"/>
                <a:cs typeface="Times New Roman" panose="02020603050405020304" pitchFamily="18" charset="0"/>
              </a:rPr>
              <a:t>auxquels</a:t>
            </a:r>
            <a:r>
              <a:rPr lang="en-CA" sz="2800" b="1" dirty="0">
                <a:latin typeface="Times New Roman" panose="02020603050405020304" pitchFamily="18" charset="0"/>
                <a:cs typeface="Times New Roman" panose="02020603050405020304" pitchFamily="18" charset="0"/>
              </a:rPr>
              <a:t> on </a:t>
            </a:r>
            <a:r>
              <a:rPr lang="en-CA" sz="2800" b="1" dirty="0" err="1">
                <a:latin typeface="Times New Roman" panose="02020603050405020304" pitchFamily="18" charset="0"/>
                <a:cs typeface="Times New Roman" panose="02020603050405020304" pitchFamily="18" charset="0"/>
              </a:rPr>
              <a:t>peut</a:t>
            </a:r>
            <a:r>
              <a:rPr lang="en-CA" sz="2800" b="1" dirty="0">
                <a:latin typeface="Times New Roman" panose="02020603050405020304" pitchFamily="18" charset="0"/>
                <a:cs typeface="Times New Roman" panose="02020603050405020304" pitchFamily="18" charset="0"/>
              </a:rPr>
              <a:t> </a:t>
            </a:r>
            <a:r>
              <a:rPr lang="en-CA" sz="2800" b="1" dirty="0" err="1">
                <a:latin typeface="Times New Roman" panose="02020603050405020304" pitchFamily="18" charset="0"/>
                <a:cs typeface="Times New Roman" panose="02020603050405020304" pitchFamily="18" charset="0"/>
              </a:rPr>
              <a:t>ajouter</a:t>
            </a:r>
            <a:r>
              <a:rPr lang="en-CA" sz="2800" b="1" dirty="0">
                <a:latin typeface="Times New Roman" panose="02020603050405020304" pitchFamily="18" charset="0"/>
                <a:cs typeface="Times New Roman" panose="02020603050405020304" pitchFamily="18" charset="0"/>
              </a:rPr>
              <a:t> </a:t>
            </a:r>
            <a:r>
              <a:rPr lang="en-CA" sz="2800" b="1" dirty="0" err="1">
                <a:latin typeface="Times New Roman" panose="02020603050405020304" pitchFamily="18" charset="0"/>
                <a:cs typeface="Times New Roman" panose="02020603050405020304" pitchFamily="18" charset="0"/>
              </a:rPr>
              <a:t>d’autres</a:t>
            </a:r>
            <a:r>
              <a:rPr lang="en-CA" sz="2800" b="1" dirty="0">
                <a:latin typeface="Times New Roman" panose="02020603050405020304" pitchFamily="18" charset="0"/>
                <a:cs typeface="Times New Roman" panose="02020603050405020304" pitchFamily="18" charset="0"/>
              </a:rPr>
              <a:t> substances pour </a:t>
            </a:r>
            <a:r>
              <a:rPr lang="en-CA" sz="2800" b="1" dirty="0" err="1">
                <a:latin typeface="Times New Roman" panose="02020603050405020304" pitchFamily="18" charset="0"/>
                <a:cs typeface="Times New Roman" panose="02020603050405020304" pitchFamily="18" charset="0"/>
              </a:rPr>
              <a:t>obtenir</a:t>
            </a:r>
            <a:r>
              <a:rPr lang="en-CA" sz="2800" b="1" dirty="0">
                <a:latin typeface="Times New Roman" panose="02020603050405020304" pitchFamily="18" charset="0"/>
                <a:cs typeface="Times New Roman" panose="02020603050405020304" pitchFamily="18" charset="0"/>
              </a:rPr>
              <a:t> des </a:t>
            </a:r>
            <a:r>
              <a:rPr lang="en-CA" sz="2800" b="1" dirty="0" err="1">
                <a:latin typeface="Times New Roman" panose="02020603050405020304" pitchFamily="18" charset="0"/>
                <a:cs typeface="Times New Roman" panose="02020603050405020304" pitchFamily="18" charset="0"/>
              </a:rPr>
              <a:t>propriétés</a:t>
            </a:r>
            <a:r>
              <a:rPr lang="en-CA" sz="2800" b="1" dirty="0">
                <a:latin typeface="Times New Roman" panose="02020603050405020304" pitchFamily="18" charset="0"/>
                <a:cs typeface="Times New Roman" panose="02020603050405020304" pitchFamily="18" charset="0"/>
              </a:rPr>
              <a:t> </a:t>
            </a:r>
            <a:r>
              <a:rPr lang="en-CA" sz="2800" b="1" dirty="0" err="1">
                <a:latin typeface="Times New Roman" panose="02020603050405020304" pitchFamily="18" charset="0"/>
                <a:cs typeface="Times New Roman" panose="02020603050405020304" pitchFamily="18" charset="0"/>
              </a:rPr>
              <a:t>variées</a:t>
            </a:r>
            <a:r>
              <a:rPr lang="en-CA" sz="2800" b="1" dirty="0" smtClean="0">
                <a:latin typeface="Times New Roman" panose="02020603050405020304" pitchFamily="18" charset="0"/>
                <a:cs typeface="Times New Roman" panose="02020603050405020304" pitchFamily="18" charset="0"/>
              </a:rPr>
              <a:t>.</a:t>
            </a:r>
            <a:endParaRPr lang="en-CA" sz="2800" b="1" dirty="0">
              <a:latin typeface="Times New Roman" panose="02020603050405020304" pitchFamily="18" charset="0"/>
              <a:cs typeface="Times New Roman" panose="02020603050405020304" pitchFamily="18" charset="0"/>
            </a:endParaRPr>
          </a:p>
        </p:txBody>
      </p:sp>
      <p:pic>
        <p:nvPicPr>
          <p:cNvPr id="7170" name="Picture 2" descr="https://figures.boundless.com/31414/large/monomer%20and%20polymer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2144" y="1700808"/>
            <a:ext cx="4316760" cy="2298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40543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88640"/>
            <a:ext cx="6912768" cy="4616648"/>
          </a:xfrm>
          <a:prstGeom prst="rect">
            <a:avLst/>
          </a:prstGeom>
        </p:spPr>
        <p:txBody>
          <a:bodyPr wrap="square">
            <a:spAutoFit/>
          </a:bodyPr>
          <a:lstStyle/>
          <a:p>
            <a:pPr algn="ctr">
              <a:lnSpc>
                <a:spcPct val="150000"/>
              </a:lnSpc>
            </a:pPr>
            <a:r>
              <a:rPr lang="en-CA" sz="2800" b="1" dirty="0">
                <a:solidFill>
                  <a:srgbClr val="0070C0"/>
                </a:solidFill>
                <a:latin typeface="Times New Roman" panose="02020603050405020304" pitchFamily="18" charset="0"/>
                <a:cs typeface="Times New Roman" panose="02020603050405020304" pitchFamily="18" charset="0"/>
              </a:rPr>
              <a:t>Un </a:t>
            </a:r>
            <a:r>
              <a:rPr lang="en-CA" sz="2800" b="1" dirty="0" err="1">
                <a:solidFill>
                  <a:srgbClr val="FF0000"/>
                </a:solidFill>
                <a:latin typeface="Times New Roman" panose="02020603050405020304" pitchFamily="18" charset="0"/>
                <a:cs typeface="Times New Roman" panose="02020603050405020304" pitchFamily="18" charset="0"/>
              </a:rPr>
              <a:t>thermoplastique</a:t>
            </a:r>
            <a:r>
              <a:rPr lang="en-CA" sz="2800" b="1" dirty="0">
                <a:solidFill>
                  <a:srgbClr val="FF0000"/>
                </a:solidFill>
                <a:latin typeface="Times New Roman" panose="02020603050405020304" pitchFamily="18" charset="0"/>
                <a:cs typeface="Times New Roman" panose="02020603050405020304" pitchFamily="18" charset="0"/>
              </a:rPr>
              <a:t> </a:t>
            </a:r>
            <a:r>
              <a:rPr lang="en-CA" sz="2800" b="1" dirty="0" err="1">
                <a:solidFill>
                  <a:srgbClr val="0070C0"/>
                </a:solidFill>
                <a:latin typeface="Times New Roman" panose="02020603050405020304" pitchFamily="18" charset="0"/>
                <a:cs typeface="Times New Roman" panose="02020603050405020304" pitchFamily="18" charset="0"/>
              </a:rPr>
              <a:t>est</a:t>
            </a:r>
            <a:r>
              <a:rPr lang="en-CA" sz="2800" b="1" dirty="0">
                <a:solidFill>
                  <a:srgbClr val="0070C0"/>
                </a:solidFill>
                <a:latin typeface="Times New Roman" panose="02020603050405020304" pitchFamily="18" charset="0"/>
                <a:cs typeface="Times New Roman" panose="02020603050405020304" pitchFamily="18" charset="0"/>
              </a:rPr>
              <a:t> un </a:t>
            </a:r>
            <a:r>
              <a:rPr lang="en-CA" sz="2800" b="1" dirty="0" err="1">
                <a:solidFill>
                  <a:srgbClr val="0070C0"/>
                </a:solidFill>
                <a:latin typeface="Times New Roman" panose="02020603050405020304" pitchFamily="18" charset="0"/>
                <a:cs typeface="Times New Roman" panose="02020603050405020304" pitchFamily="18" charset="0"/>
              </a:rPr>
              <a:t>plastique</a:t>
            </a:r>
            <a:r>
              <a:rPr lang="en-CA" sz="2800" b="1" dirty="0">
                <a:solidFill>
                  <a:srgbClr val="0070C0"/>
                </a:solidFill>
                <a:latin typeface="Times New Roman" panose="02020603050405020304" pitchFamily="18" charset="0"/>
                <a:cs typeface="Times New Roman" panose="02020603050405020304" pitchFamily="18" charset="0"/>
              </a:rPr>
              <a:t> qui, sous </a:t>
            </a:r>
            <a:r>
              <a:rPr lang="en-CA" sz="2800" b="1" dirty="0" err="1">
                <a:solidFill>
                  <a:srgbClr val="0070C0"/>
                </a:solidFill>
                <a:latin typeface="Times New Roman" panose="02020603050405020304" pitchFamily="18" charset="0"/>
                <a:cs typeface="Times New Roman" panose="02020603050405020304" pitchFamily="18" charset="0"/>
              </a:rPr>
              <a:t>l’effet</a:t>
            </a:r>
            <a:r>
              <a:rPr lang="en-CA" sz="2800" b="1" dirty="0">
                <a:solidFill>
                  <a:srgbClr val="0070C0"/>
                </a:solidFill>
                <a:latin typeface="Times New Roman" panose="02020603050405020304" pitchFamily="18" charset="0"/>
                <a:cs typeface="Times New Roman" panose="02020603050405020304" pitchFamily="18" charset="0"/>
              </a:rPr>
              <a:t> de la </a:t>
            </a:r>
            <a:r>
              <a:rPr lang="en-CA" sz="2800" b="1" dirty="0" err="1">
                <a:solidFill>
                  <a:srgbClr val="0070C0"/>
                </a:solidFill>
                <a:latin typeface="Times New Roman" panose="02020603050405020304" pitchFamily="18" charset="0"/>
                <a:cs typeface="Times New Roman" panose="02020603050405020304" pitchFamily="18" charset="0"/>
              </a:rPr>
              <a:t>chaleur</a:t>
            </a:r>
            <a:r>
              <a:rPr lang="en-CA" sz="2800" b="1" dirty="0">
                <a:solidFill>
                  <a:srgbClr val="0070C0"/>
                </a:solidFill>
                <a:latin typeface="Times New Roman" panose="02020603050405020304" pitchFamily="18" charset="0"/>
                <a:cs typeface="Times New Roman" panose="02020603050405020304" pitchFamily="18" charset="0"/>
              </a:rPr>
              <a:t>, </a:t>
            </a:r>
            <a:r>
              <a:rPr lang="en-CA" sz="2800" b="1" dirty="0" err="1">
                <a:solidFill>
                  <a:srgbClr val="0070C0"/>
                </a:solidFill>
                <a:latin typeface="Times New Roman" panose="02020603050405020304" pitchFamily="18" charset="0"/>
                <a:cs typeface="Times New Roman" panose="02020603050405020304" pitchFamily="18" charset="0"/>
              </a:rPr>
              <a:t>ramollit</a:t>
            </a:r>
            <a:r>
              <a:rPr lang="en-CA" sz="2800" b="1" dirty="0">
                <a:solidFill>
                  <a:srgbClr val="0070C0"/>
                </a:solidFill>
                <a:latin typeface="Times New Roman" panose="02020603050405020304" pitchFamily="18" charset="0"/>
                <a:cs typeface="Times New Roman" panose="02020603050405020304" pitchFamily="18" charset="0"/>
              </a:rPr>
              <a:t> </a:t>
            </a:r>
            <a:r>
              <a:rPr lang="en-CA" sz="2800" b="1" dirty="0" err="1">
                <a:solidFill>
                  <a:srgbClr val="0070C0"/>
                </a:solidFill>
                <a:latin typeface="Times New Roman" panose="02020603050405020304" pitchFamily="18" charset="0"/>
                <a:cs typeface="Times New Roman" panose="02020603050405020304" pitchFamily="18" charset="0"/>
              </a:rPr>
              <a:t>suffisamment</a:t>
            </a:r>
            <a:r>
              <a:rPr lang="en-CA" sz="2800" b="1" dirty="0">
                <a:solidFill>
                  <a:srgbClr val="0070C0"/>
                </a:solidFill>
                <a:latin typeface="Times New Roman" panose="02020603050405020304" pitchFamily="18" charset="0"/>
                <a:cs typeface="Times New Roman" panose="02020603050405020304" pitchFamily="18" charset="0"/>
              </a:rPr>
              <a:t> pour </a:t>
            </a:r>
            <a:r>
              <a:rPr lang="en-CA" sz="2800" b="1" dirty="0" err="1">
                <a:solidFill>
                  <a:srgbClr val="0070C0"/>
                </a:solidFill>
                <a:latin typeface="Times New Roman" panose="02020603050405020304" pitchFamily="18" charset="0"/>
                <a:cs typeface="Times New Roman" panose="02020603050405020304" pitchFamily="18" charset="0"/>
              </a:rPr>
              <a:t>pouvoir</a:t>
            </a:r>
            <a:r>
              <a:rPr lang="en-CA" sz="2800" b="1" dirty="0">
                <a:solidFill>
                  <a:srgbClr val="0070C0"/>
                </a:solidFill>
                <a:latin typeface="Times New Roman" panose="02020603050405020304" pitchFamily="18" charset="0"/>
                <a:cs typeface="Times New Roman" panose="02020603050405020304" pitchFamily="18" charset="0"/>
              </a:rPr>
              <a:t> </a:t>
            </a:r>
            <a:r>
              <a:rPr lang="en-CA" sz="2800" b="1" dirty="0" err="1">
                <a:solidFill>
                  <a:srgbClr val="0070C0"/>
                </a:solidFill>
                <a:latin typeface="Times New Roman" panose="02020603050405020304" pitchFamily="18" charset="0"/>
                <a:cs typeface="Times New Roman" panose="02020603050405020304" pitchFamily="18" charset="0"/>
              </a:rPr>
              <a:t>être</a:t>
            </a:r>
            <a:r>
              <a:rPr lang="en-CA" sz="2800" b="1" dirty="0">
                <a:solidFill>
                  <a:srgbClr val="0070C0"/>
                </a:solidFill>
                <a:latin typeface="Times New Roman" panose="02020603050405020304" pitchFamily="18" charset="0"/>
                <a:cs typeface="Times New Roman" panose="02020603050405020304" pitchFamily="18" charset="0"/>
              </a:rPr>
              <a:t> </a:t>
            </a:r>
            <a:r>
              <a:rPr lang="en-CA" sz="2800" b="1" dirty="0" err="1">
                <a:solidFill>
                  <a:srgbClr val="0070C0"/>
                </a:solidFill>
                <a:latin typeface="Times New Roman" panose="02020603050405020304" pitchFamily="18" charset="0"/>
                <a:cs typeface="Times New Roman" panose="02020603050405020304" pitchFamily="18" charset="0"/>
              </a:rPr>
              <a:t>modelé</a:t>
            </a:r>
            <a:r>
              <a:rPr lang="en-CA" sz="2800" b="1" dirty="0">
                <a:solidFill>
                  <a:srgbClr val="0070C0"/>
                </a:solidFill>
                <a:latin typeface="Times New Roman" panose="02020603050405020304" pitchFamily="18" charset="0"/>
                <a:cs typeface="Times New Roman" panose="02020603050405020304" pitchFamily="18" charset="0"/>
              </a:rPr>
              <a:t> et qui </a:t>
            </a:r>
            <a:r>
              <a:rPr lang="en-CA" sz="2800" b="1" dirty="0" err="1">
                <a:solidFill>
                  <a:srgbClr val="0070C0"/>
                </a:solidFill>
                <a:latin typeface="Times New Roman" panose="02020603050405020304" pitchFamily="18" charset="0"/>
                <a:cs typeface="Times New Roman" panose="02020603050405020304" pitchFamily="18" charset="0"/>
              </a:rPr>
              <a:t>durcit</a:t>
            </a:r>
            <a:r>
              <a:rPr lang="en-CA" sz="2800" b="1" dirty="0">
                <a:solidFill>
                  <a:srgbClr val="0070C0"/>
                </a:solidFill>
                <a:latin typeface="Times New Roman" panose="02020603050405020304" pitchFamily="18" charset="0"/>
                <a:cs typeface="Times New Roman" panose="02020603050405020304" pitchFamily="18" charset="0"/>
              </a:rPr>
              <a:t> </a:t>
            </a:r>
            <a:r>
              <a:rPr lang="en-CA" sz="2800" b="1" dirty="0" err="1">
                <a:solidFill>
                  <a:srgbClr val="0070C0"/>
                </a:solidFill>
                <a:latin typeface="Times New Roman" panose="02020603050405020304" pitchFamily="18" charset="0"/>
                <a:cs typeface="Times New Roman" panose="02020603050405020304" pitchFamily="18" charset="0"/>
              </a:rPr>
              <a:t>suffisamment</a:t>
            </a:r>
            <a:r>
              <a:rPr lang="en-CA" sz="2800" b="1" dirty="0">
                <a:solidFill>
                  <a:srgbClr val="0070C0"/>
                </a:solidFill>
                <a:latin typeface="Times New Roman" panose="02020603050405020304" pitchFamily="18" charset="0"/>
                <a:cs typeface="Times New Roman" panose="02020603050405020304" pitchFamily="18" charset="0"/>
              </a:rPr>
              <a:t> </a:t>
            </a:r>
            <a:r>
              <a:rPr lang="en-CA" sz="2800" b="1" dirty="0" err="1">
                <a:solidFill>
                  <a:srgbClr val="0070C0"/>
                </a:solidFill>
                <a:latin typeface="Times New Roman" panose="02020603050405020304" pitchFamily="18" charset="0"/>
                <a:cs typeface="Times New Roman" panose="02020603050405020304" pitchFamily="18" charset="0"/>
              </a:rPr>
              <a:t>lors</a:t>
            </a:r>
            <a:r>
              <a:rPr lang="en-CA" sz="2800" b="1" dirty="0">
                <a:solidFill>
                  <a:srgbClr val="0070C0"/>
                </a:solidFill>
                <a:latin typeface="Times New Roman" panose="02020603050405020304" pitchFamily="18" charset="0"/>
                <a:cs typeface="Times New Roman" panose="02020603050405020304" pitchFamily="18" charset="0"/>
              </a:rPr>
              <a:t> de son </a:t>
            </a:r>
            <a:r>
              <a:rPr lang="en-CA" sz="2800" b="1" dirty="0" err="1">
                <a:solidFill>
                  <a:srgbClr val="0070C0"/>
                </a:solidFill>
                <a:latin typeface="Times New Roman" panose="02020603050405020304" pitchFamily="18" charset="0"/>
                <a:cs typeface="Times New Roman" panose="02020603050405020304" pitchFamily="18" charset="0"/>
              </a:rPr>
              <a:t>refroidissement</a:t>
            </a:r>
            <a:r>
              <a:rPr lang="en-CA" sz="2800" b="1" dirty="0">
                <a:solidFill>
                  <a:srgbClr val="0070C0"/>
                </a:solidFill>
                <a:latin typeface="Times New Roman" panose="02020603050405020304" pitchFamily="18" charset="0"/>
                <a:cs typeface="Times New Roman" panose="02020603050405020304" pitchFamily="18" charset="0"/>
              </a:rPr>
              <a:t> pour </a:t>
            </a:r>
            <a:r>
              <a:rPr lang="en-CA" sz="2800" b="1" dirty="0" err="1">
                <a:solidFill>
                  <a:srgbClr val="0070C0"/>
                </a:solidFill>
                <a:latin typeface="Times New Roman" panose="02020603050405020304" pitchFamily="18" charset="0"/>
                <a:cs typeface="Times New Roman" panose="02020603050405020304" pitchFamily="18" charset="0"/>
              </a:rPr>
              <a:t>garder</a:t>
            </a:r>
            <a:r>
              <a:rPr lang="en-CA" sz="2800" b="1" dirty="0">
                <a:solidFill>
                  <a:srgbClr val="0070C0"/>
                </a:solidFill>
                <a:latin typeface="Times New Roman" panose="02020603050405020304" pitchFamily="18" charset="0"/>
                <a:cs typeface="Times New Roman" panose="02020603050405020304" pitchFamily="18" charset="0"/>
              </a:rPr>
              <a:t> </a:t>
            </a:r>
            <a:r>
              <a:rPr lang="en-CA" sz="2800" b="1" dirty="0" err="1">
                <a:solidFill>
                  <a:srgbClr val="0070C0"/>
                </a:solidFill>
                <a:latin typeface="Times New Roman" panose="02020603050405020304" pitchFamily="18" charset="0"/>
                <a:cs typeface="Times New Roman" panose="02020603050405020304" pitchFamily="18" charset="0"/>
              </a:rPr>
              <a:t>sa</a:t>
            </a:r>
            <a:r>
              <a:rPr lang="en-CA" sz="2800" b="1" dirty="0">
                <a:solidFill>
                  <a:srgbClr val="0070C0"/>
                </a:solidFill>
                <a:latin typeface="Times New Roman" panose="02020603050405020304" pitchFamily="18" charset="0"/>
                <a:cs typeface="Times New Roman" panose="02020603050405020304" pitchFamily="18" charset="0"/>
              </a:rPr>
              <a:t> </a:t>
            </a:r>
            <a:r>
              <a:rPr lang="en-CA" sz="2800" b="1" dirty="0" err="1">
                <a:solidFill>
                  <a:srgbClr val="0070C0"/>
                </a:solidFill>
                <a:latin typeface="Times New Roman" panose="02020603050405020304" pitchFamily="18" charset="0"/>
                <a:cs typeface="Times New Roman" panose="02020603050405020304" pitchFamily="18" charset="0"/>
              </a:rPr>
              <a:t>forme</a:t>
            </a:r>
            <a:r>
              <a:rPr lang="en-CA" sz="2800" b="1" dirty="0">
                <a:solidFill>
                  <a:srgbClr val="0070C0"/>
                </a:solidFill>
                <a:latin typeface="Times New Roman" panose="02020603050405020304" pitchFamily="18" charset="0"/>
                <a:cs typeface="Times New Roman" panose="02020603050405020304" pitchFamily="18" charset="0"/>
              </a:rPr>
              <a:t>. (</a:t>
            </a:r>
            <a:r>
              <a:rPr lang="en-CA" sz="2800" b="1" dirty="0" err="1">
                <a:solidFill>
                  <a:srgbClr val="0070C0"/>
                </a:solidFill>
                <a:latin typeface="Times New Roman" panose="02020603050405020304" pitchFamily="18" charset="0"/>
                <a:cs typeface="Times New Roman" panose="02020603050405020304" pitchFamily="18" charset="0"/>
              </a:rPr>
              <a:t>Polystyrène</a:t>
            </a:r>
            <a:r>
              <a:rPr lang="en-CA" sz="2800" b="1" dirty="0">
                <a:solidFill>
                  <a:srgbClr val="0070C0"/>
                </a:solidFill>
                <a:latin typeface="Times New Roman" panose="02020603050405020304" pitchFamily="18" charset="0"/>
                <a:cs typeface="Times New Roman" panose="02020603050405020304" pitchFamily="18" charset="0"/>
              </a:rPr>
              <a:t>, PVC, </a:t>
            </a:r>
            <a:r>
              <a:rPr lang="en-CA" sz="2800" b="1" dirty="0" err="1">
                <a:solidFill>
                  <a:srgbClr val="0070C0"/>
                </a:solidFill>
                <a:latin typeface="Times New Roman" panose="02020603050405020304" pitchFamily="18" charset="0"/>
                <a:cs typeface="Times New Roman" panose="02020603050405020304" pitchFamily="18" charset="0"/>
              </a:rPr>
              <a:t>Polypropylène</a:t>
            </a:r>
            <a:r>
              <a:rPr lang="en-CA" sz="2800" b="1" dirty="0">
                <a:solidFill>
                  <a:srgbClr val="0070C0"/>
                </a:solidFill>
                <a:latin typeface="Times New Roman" panose="02020603050405020304" pitchFamily="18" charset="0"/>
                <a:cs typeface="Times New Roman" panose="02020603050405020304" pitchFamily="18" charset="0"/>
              </a:rPr>
              <a:t>, ABS, Nylon).</a:t>
            </a:r>
            <a:endParaRPr lang="fr-CA" sz="2800" b="1" dirty="0">
              <a:solidFill>
                <a:srgbClr val="0070C0"/>
              </a:solidFill>
              <a:latin typeface="Times New Roman" panose="02020603050405020304" pitchFamily="18" charset="0"/>
              <a:cs typeface="Times New Roman" panose="02020603050405020304" pitchFamily="18" charset="0"/>
            </a:endParaRPr>
          </a:p>
        </p:txBody>
      </p:sp>
      <p:pic>
        <p:nvPicPr>
          <p:cNvPr id="4" name="Picture 4" descr="http://www.bouvard-inpa.com/userfiles/medias/01img_schema_injec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3447" y="1210332"/>
            <a:ext cx="4968553" cy="2429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95469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tpepetrole09.free.fr/photo/petrole%20utilisations%20martinefruit.unblog.f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763" y="-1588"/>
            <a:ext cx="11222037" cy="6538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72734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valorplast.com/wp-content/uploads/2013/10/tour-distillation-39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392" y="332656"/>
            <a:ext cx="4824536" cy="612068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447928" y="-19036"/>
            <a:ext cx="6624735" cy="7017306"/>
          </a:xfrm>
          <a:prstGeom prst="rect">
            <a:avLst/>
          </a:prstGeom>
        </p:spPr>
        <p:txBody>
          <a:bodyPr wrap="square">
            <a:spAutoFit/>
          </a:bodyPr>
          <a:lstStyle/>
          <a:p>
            <a:pPr algn="ctr">
              <a:lnSpc>
                <a:spcPct val="150000"/>
              </a:lnSpc>
            </a:pPr>
            <a:r>
              <a:rPr lang="fr-FR" sz="2000" b="1" dirty="0"/>
              <a:t>La première étape consiste à séparer les constituants du pétrole, grâce au procédé de distillation fractionnée, car les constituants du pétrole ont des masses différentes et donc des points d’ébullition différents</a:t>
            </a:r>
            <a:r>
              <a:rPr lang="fr-FR" sz="2000" b="1" dirty="0" smtClean="0"/>
              <a:t>.</a:t>
            </a:r>
            <a:r>
              <a:rPr lang="fr-FR" sz="2000" b="1" dirty="0"/>
              <a:t/>
            </a:r>
            <a:br>
              <a:rPr lang="fr-FR" sz="2000" b="1" dirty="0"/>
            </a:br>
            <a:r>
              <a:rPr lang="fr-FR" sz="2000" b="1" dirty="0"/>
              <a:t>Sous l’action de la chaleur, les molécules se transforment en gaz et s’élèvent dans la tour de distillation. </a:t>
            </a:r>
          </a:p>
          <a:p>
            <a:pPr algn="ctr">
              <a:lnSpc>
                <a:spcPct val="150000"/>
              </a:lnSpc>
            </a:pPr>
            <a:r>
              <a:rPr lang="fr-FR" sz="2000" b="1" dirty="0" smtClean="0"/>
              <a:t>Le </a:t>
            </a:r>
            <a:r>
              <a:rPr lang="fr-FR" sz="2000" b="1" dirty="0"/>
              <a:t>naphta se condense entre 180°C et 40°C. Il doit ensuite être transformé, lors de la phase de craquage (chauffage puis refroidissement </a:t>
            </a:r>
            <a:r>
              <a:rPr lang="fr-FR" sz="2000" b="1" dirty="0" smtClean="0"/>
              <a:t>brutal) en petites </a:t>
            </a:r>
            <a:r>
              <a:rPr lang="fr-FR" sz="2000" b="1" dirty="0"/>
              <a:t>molécules (solides ou liquides), qui contiennent entre 2 et 7 atomes de carbone </a:t>
            </a:r>
            <a:r>
              <a:rPr lang="fr-FR" sz="2000" b="1" dirty="0" smtClean="0"/>
              <a:t>qui sont </a:t>
            </a:r>
            <a:r>
              <a:rPr lang="fr-FR" sz="2000" b="1" dirty="0"/>
              <a:t>les </a:t>
            </a:r>
            <a:r>
              <a:rPr lang="fr-FR" sz="2000" b="1" dirty="0">
                <a:solidFill>
                  <a:srgbClr val="FF0000"/>
                </a:solidFill>
              </a:rPr>
              <a:t>monomères</a:t>
            </a:r>
            <a:r>
              <a:rPr lang="fr-FR" sz="2000" b="1" dirty="0"/>
              <a:t>, produits chimiques de base pour fabriquer les matières plastiques</a:t>
            </a:r>
            <a:r>
              <a:rPr lang="fr-FR" sz="2000" b="1" dirty="0" smtClean="0"/>
              <a:t>.</a:t>
            </a:r>
            <a:endParaRPr lang="fr-FR" sz="2000" b="1" dirty="0"/>
          </a:p>
        </p:txBody>
      </p:sp>
    </p:spTree>
    <p:extLst>
      <p:ext uri="{BB962C8B-B14F-4D97-AF65-F5344CB8AC3E}">
        <p14:creationId xmlns:p14="http://schemas.microsoft.com/office/powerpoint/2010/main" val="40402364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83332" y="75372"/>
            <a:ext cx="6120680" cy="1143000"/>
          </a:xfrm>
        </p:spPr>
        <p:txBody>
          <a:bodyPr/>
          <a:lstStyle/>
          <a:p>
            <a:r>
              <a:rPr lang="fr-CA" b="1" dirty="0"/>
              <a:t>L’extrusion du plastique:</a:t>
            </a:r>
          </a:p>
        </p:txBody>
      </p:sp>
      <p:sp>
        <p:nvSpPr>
          <p:cNvPr id="3" name="Espace réservé du contenu 2"/>
          <p:cNvSpPr>
            <a:spLocks noGrp="1"/>
          </p:cNvSpPr>
          <p:nvPr>
            <p:ph idx="1"/>
          </p:nvPr>
        </p:nvSpPr>
        <p:spPr>
          <a:xfrm>
            <a:off x="677334" y="2160589"/>
            <a:ext cx="2970394" cy="3880773"/>
          </a:xfrm>
        </p:spPr>
        <p:txBody>
          <a:bodyPr/>
          <a:lstStyle/>
          <a:p>
            <a:endParaRPr lang="fr-CA" dirty="0"/>
          </a:p>
        </p:txBody>
      </p:sp>
      <p:pic>
        <p:nvPicPr>
          <p:cNvPr id="5" name="Image 4"/>
          <p:cNvPicPr>
            <a:picLocks noChangeAspect="1"/>
          </p:cNvPicPr>
          <p:nvPr/>
        </p:nvPicPr>
        <p:blipFill>
          <a:blip r:embed="rId2"/>
          <a:stretch>
            <a:fillRect/>
          </a:stretch>
        </p:blipFill>
        <p:spPr>
          <a:xfrm>
            <a:off x="479378" y="620688"/>
            <a:ext cx="7128791" cy="5573218"/>
          </a:xfrm>
          <a:prstGeom prst="rect">
            <a:avLst/>
          </a:prstGeom>
        </p:spPr>
      </p:pic>
      <p:sp>
        <p:nvSpPr>
          <p:cNvPr id="6" name="Rectangle 5"/>
          <p:cNvSpPr/>
          <p:nvPr/>
        </p:nvSpPr>
        <p:spPr>
          <a:xfrm>
            <a:off x="7608169" y="195888"/>
            <a:ext cx="4583832" cy="6463308"/>
          </a:xfrm>
          <a:prstGeom prst="rect">
            <a:avLst/>
          </a:prstGeom>
        </p:spPr>
        <p:txBody>
          <a:bodyPr wrap="square">
            <a:spAutoFit/>
          </a:bodyPr>
          <a:lstStyle/>
          <a:p>
            <a:pPr algn="ctr"/>
            <a:r>
              <a:rPr lang="fr-FR" b="1" dirty="0"/>
              <a:t>L’extrusion est un procédé de transformation en continu. </a:t>
            </a:r>
            <a:r>
              <a:rPr lang="fr-FR" b="1" dirty="0" smtClean="0"/>
              <a:t>Le </a:t>
            </a:r>
            <a:r>
              <a:rPr lang="fr-FR" b="1" dirty="0"/>
              <a:t>granulé entre dans un tube chauffé muni d’une vis sans fin. </a:t>
            </a:r>
            <a:endParaRPr lang="fr-FR" b="1" dirty="0" smtClean="0"/>
          </a:p>
          <a:p>
            <a:pPr algn="ctr"/>
            <a:endParaRPr lang="fr-FR" b="1" dirty="0"/>
          </a:p>
          <a:p>
            <a:pPr algn="ctr"/>
            <a:r>
              <a:rPr lang="fr-FR" b="1" dirty="0" smtClean="0"/>
              <a:t>La </a:t>
            </a:r>
            <a:r>
              <a:rPr lang="fr-FR" b="1" dirty="0"/>
              <a:t>matière molle homogénéisée est poussée, comprimée, puis passe à travers une filière pour être mise à la forme souhaitée. C’est une sorte de « machine à spaghettis » qui permet obtenir des produits semi-finis de formes diverses. </a:t>
            </a:r>
            <a:endParaRPr lang="fr-FR" b="1" dirty="0" smtClean="0"/>
          </a:p>
          <a:p>
            <a:pPr algn="ctr"/>
            <a:r>
              <a:rPr lang="fr-FR" b="1" dirty="0" smtClean="0"/>
              <a:t>On </a:t>
            </a:r>
            <a:r>
              <a:rPr lang="fr-FR" b="1" dirty="0"/>
              <a:t>fabrique avec cette technique de transformation des produits de grande longueur comme des profilés pour les portes et les fenêtres, des canalisations, des câbles, des fibres optiques, des tubes, des grillages, des plaques et des feuilles plastique</a:t>
            </a:r>
            <a:r>
              <a:rPr lang="fr-FR" b="1" dirty="0" smtClean="0"/>
              <a:t>…</a:t>
            </a:r>
          </a:p>
          <a:p>
            <a:pPr algn="ctr"/>
            <a:endParaRPr lang="fr-FR" b="1" dirty="0" smtClean="0"/>
          </a:p>
          <a:p>
            <a:pPr algn="ctr"/>
            <a:r>
              <a:rPr lang="fr-FR" b="1" dirty="0" smtClean="0"/>
              <a:t> </a:t>
            </a:r>
            <a:r>
              <a:rPr lang="fr-FR" b="1" dirty="0"/>
              <a:t>Le tube ou le profilé sort en </a:t>
            </a:r>
            <a:r>
              <a:rPr lang="fr-FR" b="1" dirty="0" smtClean="0"/>
              <a:t>continu</a:t>
            </a:r>
            <a:r>
              <a:rPr lang="fr-FR" b="1" dirty="0"/>
              <a:t>, il est refroidi pour être ensuite coupé à la longueur voulue. </a:t>
            </a:r>
          </a:p>
        </p:txBody>
      </p:sp>
      <p:sp>
        <p:nvSpPr>
          <p:cNvPr id="7" name="Rectangle 6"/>
          <p:cNvSpPr/>
          <p:nvPr/>
        </p:nvSpPr>
        <p:spPr>
          <a:xfrm>
            <a:off x="191344" y="6199804"/>
            <a:ext cx="7176120" cy="646331"/>
          </a:xfrm>
          <a:prstGeom prst="rect">
            <a:avLst/>
          </a:prstGeom>
        </p:spPr>
        <p:txBody>
          <a:bodyPr wrap="square">
            <a:spAutoFit/>
          </a:bodyPr>
          <a:lstStyle/>
          <a:p>
            <a:pPr algn="ctr"/>
            <a:r>
              <a:rPr lang="fr-FR" b="1" dirty="0"/>
              <a:t>En </a:t>
            </a:r>
            <a:r>
              <a:rPr lang="fr-FR" b="1" dirty="0">
                <a:hlinkClick r:id="rId3" tooltip="Plasturgie"/>
              </a:rPr>
              <a:t>plasturgie</a:t>
            </a:r>
            <a:r>
              <a:rPr lang="fr-FR" b="1" dirty="0"/>
              <a:t>, les produits en </a:t>
            </a:r>
            <a:r>
              <a:rPr lang="fr-FR" b="1" dirty="0">
                <a:hlinkClick r:id="rId4" tooltip="Matière plastique"/>
              </a:rPr>
              <a:t>matière plastique</a:t>
            </a:r>
            <a:r>
              <a:rPr lang="fr-FR" b="1" dirty="0"/>
              <a:t> sont souvent fabriqués par </a:t>
            </a:r>
            <a:r>
              <a:rPr lang="fr-FR" b="1" dirty="0">
                <a:hlinkClick r:id="rId5" tooltip="Extrusion"/>
              </a:rPr>
              <a:t>extrusion</a:t>
            </a:r>
            <a:endParaRPr lang="fr-FR" b="1" dirty="0"/>
          </a:p>
        </p:txBody>
      </p:sp>
    </p:spTree>
    <p:extLst>
      <p:ext uri="{BB962C8B-B14F-4D97-AF65-F5344CB8AC3E}">
        <p14:creationId xmlns:p14="http://schemas.microsoft.com/office/powerpoint/2010/main" val="40760485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4" y="116632"/>
            <a:ext cx="10972800" cy="1143000"/>
          </a:xfrm>
        </p:spPr>
        <p:txBody>
          <a:bodyPr/>
          <a:lstStyle/>
          <a:p>
            <a:r>
              <a:rPr lang="en-CA" sz="3200" dirty="0">
                <a:solidFill>
                  <a:srgbClr val="FF0000"/>
                </a:solidFill>
                <a:latin typeface="Arial" panose="020B0604020202020204" pitchFamily="34" charset="0"/>
                <a:cs typeface="Arial" panose="020B0604020202020204" pitchFamily="34" charset="0"/>
              </a:rPr>
              <a:t>Un thermodurcissable</a:t>
            </a:r>
            <a:r>
              <a:rPr lang="en-CA" dirty="0">
                <a:latin typeface="Arial" panose="020B0604020202020204" pitchFamily="34" charset="0"/>
                <a:cs typeface="Arial" panose="020B0604020202020204" pitchFamily="34" charset="0"/>
              </a:rPr>
              <a:t>:</a:t>
            </a:r>
          </a:p>
        </p:txBody>
      </p:sp>
      <p:sp>
        <p:nvSpPr>
          <p:cNvPr id="3" name="Content Placeholder 2"/>
          <p:cNvSpPr>
            <a:spLocks noGrp="1"/>
          </p:cNvSpPr>
          <p:nvPr>
            <p:ph idx="1"/>
          </p:nvPr>
        </p:nvSpPr>
        <p:spPr>
          <a:xfrm>
            <a:off x="72716" y="790575"/>
            <a:ext cx="8107672" cy="5040313"/>
          </a:xfrm>
        </p:spPr>
        <p:txBody>
          <a:bodyPr vert="horz" lIns="91440" tIns="45720" rIns="91440" bIns="45720" rtlCol="0" anchor="t">
            <a:normAutofit fontScale="92500" lnSpcReduction="10000"/>
          </a:bodyPr>
          <a:lstStyle/>
          <a:p>
            <a:r>
              <a:rPr lang="en-CA" sz="2800" b="1" dirty="0"/>
              <a:t>Est </a:t>
            </a:r>
            <a:r>
              <a:rPr lang="en-CA" sz="2800" b="1" dirty="0" err="1"/>
              <a:t>une</a:t>
            </a:r>
            <a:r>
              <a:rPr lang="en-CA" sz="2800" b="1" dirty="0"/>
              <a:t> </a:t>
            </a:r>
            <a:r>
              <a:rPr lang="en-CA" sz="2800" b="1" dirty="0" err="1"/>
              <a:t>matière</a:t>
            </a:r>
            <a:r>
              <a:rPr lang="en-CA" sz="2800" b="1" dirty="0"/>
              <a:t> </a:t>
            </a:r>
            <a:r>
              <a:rPr lang="en-CA" sz="2800" b="1" dirty="0" err="1"/>
              <a:t>plastique</a:t>
            </a:r>
            <a:r>
              <a:rPr lang="en-CA" sz="2800" b="1" dirty="0"/>
              <a:t> qui </a:t>
            </a:r>
            <a:r>
              <a:rPr lang="en-CA" sz="2800" b="1" dirty="0" err="1"/>
              <a:t>reste</a:t>
            </a:r>
            <a:r>
              <a:rPr lang="en-CA" sz="2800" b="1" dirty="0"/>
              <a:t> dur </a:t>
            </a:r>
            <a:r>
              <a:rPr lang="en-CA" sz="2800" b="1" dirty="0" err="1"/>
              <a:t>en</a:t>
            </a:r>
            <a:r>
              <a:rPr lang="en-CA" sz="2800" b="1" dirty="0"/>
              <a:t> permanence, </a:t>
            </a:r>
            <a:r>
              <a:rPr lang="en-CA" sz="2800" b="1" dirty="0" err="1"/>
              <a:t>même</a:t>
            </a:r>
            <a:r>
              <a:rPr lang="en-CA" sz="2800" b="1" dirty="0"/>
              <a:t> sous </a:t>
            </a:r>
            <a:r>
              <a:rPr lang="en-CA" sz="2800" b="1" dirty="0" err="1"/>
              <a:t>l’effet</a:t>
            </a:r>
            <a:r>
              <a:rPr lang="en-CA" sz="2800" b="1" dirty="0"/>
              <a:t> de la </a:t>
            </a:r>
            <a:r>
              <a:rPr lang="en-CA" sz="2800" b="1" dirty="0" err="1"/>
              <a:t>chaleur</a:t>
            </a:r>
            <a:r>
              <a:rPr lang="en-CA" sz="2800" b="1" dirty="0"/>
              <a:t>.</a:t>
            </a:r>
          </a:p>
          <a:p>
            <a:r>
              <a:rPr lang="en-CA" sz="2800" b="1" dirty="0" err="1"/>
              <a:t>Exemples</a:t>
            </a:r>
            <a:r>
              <a:rPr lang="en-CA" sz="2800" b="1" dirty="0"/>
              <a:t>: </a:t>
            </a:r>
            <a:r>
              <a:rPr lang="en-CA" sz="2800" b="1" dirty="0" err="1"/>
              <a:t>Bakélite</a:t>
            </a:r>
            <a:r>
              <a:rPr lang="en-CA" sz="2800" b="1" dirty="0"/>
              <a:t>, Polyester, </a:t>
            </a:r>
            <a:r>
              <a:rPr lang="en-CA" sz="2800" b="1" dirty="0" err="1"/>
              <a:t>Mélamine</a:t>
            </a:r>
            <a:r>
              <a:rPr lang="en-CA" sz="2800" b="1" dirty="0"/>
              <a:t>.</a:t>
            </a:r>
          </a:p>
          <a:p>
            <a:endParaRPr lang="en-CA" sz="2800" b="1" dirty="0">
              <a:solidFill>
                <a:srgbClr val="000000"/>
              </a:solidFill>
            </a:endParaRPr>
          </a:p>
          <a:p>
            <a:pPr marL="0" indent="0">
              <a:buNone/>
            </a:pPr>
            <a:r>
              <a:rPr lang="en-CA" sz="2800" b="1" dirty="0">
                <a:solidFill>
                  <a:srgbClr val="FF0000"/>
                </a:solidFill>
              </a:rPr>
              <a:t>Les </a:t>
            </a:r>
            <a:r>
              <a:rPr lang="en-CA" sz="2800" b="1" dirty="0" err="1">
                <a:solidFill>
                  <a:srgbClr val="FF0000"/>
                </a:solidFill>
              </a:rPr>
              <a:t>élastomères</a:t>
            </a:r>
            <a:r>
              <a:rPr lang="en-CA" sz="2800" b="1" dirty="0">
                <a:solidFill>
                  <a:srgbClr val="FF0000"/>
                </a:solidFill>
              </a:rPr>
              <a:t>: </a:t>
            </a:r>
            <a:endParaRPr lang="en-CA" sz="2800" b="1" dirty="0">
              <a:solidFill>
                <a:schemeClr val="tx1"/>
              </a:solidFill>
            </a:endParaRPr>
          </a:p>
          <a:p>
            <a:pPr marL="0" indent="0">
              <a:buNone/>
            </a:pPr>
            <a:r>
              <a:rPr lang="en-CA" sz="2800" b="1" dirty="0">
                <a:solidFill>
                  <a:srgbClr val="404040"/>
                </a:solidFill>
              </a:rPr>
              <a:t>Ce</a:t>
            </a:r>
            <a:r>
              <a:rPr lang="en-CA" sz="2800" b="1" dirty="0"/>
              <a:t> </a:t>
            </a:r>
            <a:r>
              <a:rPr lang="en-CA" sz="2800" b="1" dirty="0" err="1"/>
              <a:t>sont</a:t>
            </a:r>
            <a:r>
              <a:rPr lang="en-CA" sz="2800" b="1" dirty="0"/>
              <a:t> les </a:t>
            </a:r>
            <a:r>
              <a:rPr lang="en-CA" sz="2800" b="1" dirty="0" err="1"/>
              <a:t>plastiques</a:t>
            </a:r>
            <a:r>
              <a:rPr lang="en-CA" sz="2800" b="1" dirty="0"/>
              <a:t> avec des </a:t>
            </a:r>
            <a:r>
              <a:rPr lang="en-CA" sz="2800" b="1" dirty="0" err="1"/>
              <a:t>propriétés</a:t>
            </a:r>
            <a:r>
              <a:rPr lang="en-CA" sz="2800" b="1" dirty="0"/>
              <a:t> </a:t>
            </a:r>
            <a:r>
              <a:rPr lang="en-CA" sz="2800" b="1" dirty="0" err="1"/>
              <a:t>élastiques</a:t>
            </a:r>
            <a:r>
              <a:rPr lang="en-CA" sz="2800" b="1" dirty="0"/>
              <a:t> (</a:t>
            </a:r>
            <a:r>
              <a:rPr lang="en-CA" sz="2800" b="1" dirty="0" err="1"/>
              <a:t>Néoprène</a:t>
            </a:r>
            <a:r>
              <a:rPr lang="en-CA" sz="2800" b="1" dirty="0"/>
              <a:t>, silicone, caoutchouc synth.)</a:t>
            </a:r>
            <a:endParaRPr lang="en-CA" sz="2800" b="1" dirty="0">
              <a:solidFill>
                <a:schemeClr val="tx1"/>
              </a:solidFill>
            </a:endParaRPr>
          </a:p>
          <a:p>
            <a:pPr marL="0" indent="0">
              <a:buNone/>
            </a:pPr>
            <a:endParaRPr lang="en-CA" dirty="0"/>
          </a:p>
          <a:p>
            <a:pPr marL="0" indent="0">
              <a:buNone/>
            </a:pPr>
            <a:r>
              <a:rPr lang="en-CA" sz="2800" b="1" dirty="0">
                <a:solidFill>
                  <a:srgbClr val="FF0000"/>
                </a:solidFill>
              </a:rPr>
              <a:t>Vulcanisation: </a:t>
            </a:r>
          </a:p>
          <a:p>
            <a:pPr marL="0" indent="0">
              <a:buNone/>
            </a:pPr>
            <a:r>
              <a:rPr lang="en-CA" sz="2800" b="1" dirty="0"/>
              <a:t>        </a:t>
            </a:r>
            <a:r>
              <a:rPr lang="en-CA" sz="2800" b="1" dirty="0" err="1"/>
              <a:t>C'est</a:t>
            </a:r>
            <a:r>
              <a:rPr lang="en-CA" sz="2800" b="1" dirty="0"/>
              <a:t> un </a:t>
            </a:r>
            <a:r>
              <a:rPr lang="en-CA" sz="2800" b="1" dirty="0" err="1"/>
              <a:t>ajout</a:t>
            </a:r>
            <a:r>
              <a:rPr lang="en-CA" sz="2800" b="1" dirty="0"/>
              <a:t> de </a:t>
            </a:r>
            <a:r>
              <a:rPr lang="en-CA" sz="2800" b="1" dirty="0" err="1"/>
              <a:t>souffre</a:t>
            </a:r>
            <a:r>
              <a:rPr lang="en-CA" sz="2800" b="1" dirty="0"/>
              <a:t> pour + de  </a:t>
            </a:r>
            <a:endParaRPr lang="en-CA" sz="2800" b="1" dirty="0">
              <a:solidFill>
                <a:srgbClr val="000000"/>
              </a:solidFill>
            </a:endParaRPr>
          </a:p>
          <a:p>
            <a:pPr marL="0" indent="0">
              <a:buNone/>
            </a:pPr>
            <a:r>
              <a:rPr lang="en-CA" sz="2800" b="1" dirty="0"/>
              <a:t>              résistance (Sur les </a:t>
            </a:r>
            <a:r>
              <a:rPr lang="en-CA" sz="2800" b="1" dirty="0" err="1"/>
              <a:t>pneus</a:t>
            </a:r>
            <a:r>
              <a:rPr lang="en-CA" sz="2800" dirty="0"/>
              <a:t>).</a:t>
            </a:r>
            <a:endParaRPr lang="en-CA" sz="2800" b="1" dirty="0">
              <a:solidFill>
                <a:schemeClr val="tx1"/>
              </a:solidFill>
            </a:endParaRPr>
          </a:p>
        </p:txBody>
      </p:sp>
      <p:pic>
        <p:nvPicPr>
          <p:cNvPr id="2050" name="Picture 2" descr="http://alloprof.biz/ImagesDesFiches/bv3/s1550i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60496" y="28575"/>
            <a:ext cx="3347379" cy="21336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technologie.ws/wp-content/uploads/2011/01/bekelit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5238" y="2170113"/>
            <a:ext cx="3306762" cy="241506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fvstomedias1.blob.core.windows.net/img/167762/10-sans1_n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13993" y="4585509"/>
            <a:ext cx="3276600" cy="2282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53243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extLst>
              <p:ext uri="{D42A27DB-BD31-4B8C-83A1-F6EECF244321}">
                <p14:modId xmlns:p14="http://schemas.microsoft.com/office/powerpoint/2010/main" val="3538950435"/>
              </p:ext>
            </p:extLst>
          </p:nvPr>
        </p:nvGraphicFramePr>
        <p:xfrm>
          <a:off x="545150" y="260648"/>
          <a:ext cx="7715301" cy="6356444"/>
        </p:xfrm>
        <a:graphic>
          <a:graphicData uri="http://schemas.openxmlformats.org/drawingml/2006/table">
            <a:tbl>
              <a:tblPr firstRow="1" bandRow="1">
                <a:tableStyleId>{5C22544A-7EE6-4342-B048-85BDC9FD1C3A}</a:tableStyleId>
              </a:tblPr>
              <a:tblGrid>
                <a:gridCol w="2571767">
                  <a:extLst>
                    <a:ext uri="{9D8B030D-6E8A-4147-A177-3AD203B41FA5}">
                      <a16:colId xmlns:a16="http://schemas.microsoft.com/office/drawing/2014/main" xmlns="" val="519214452"/>
                    </a:ext>
                  </a:extLst>
                </a:gridCol>
                <a:gridCol w="2571767">
                  <a:extLst>
                    <a:ext uri="{9D8B030D-6E8A-4147-A177-3AD203B41FA5}">
                      <a16:colId xmlns:a16="http://schemas.microsoft.com/office/drawing/2014/main" xmlns="" val="4168035489"/>
                    </a:ext>
                  </a:extLst>
                </a:gridCol>
                <a:gridCol w="2571767">
                  <a:extLst>
                    <a:ext uri="{9D8B030D-6E8A-4147-A177-3AD203B41FA5}">
                      <a16:colId xmlns:a16="http://schemas.microsoft.com/office/drawing/2014/main" xmlns="" val="145643870"/>
                    </a:ext>
                  </a:extLst>
                </a:gridCol>
              </a:tblGrid>
              <a:tr h="831326">
                <a:tc>
                  <a:txBody>
                    <a:bodyPr/>
                    <a:lstStyle/>
                    <a:p>
                      <a:pPr algn="ctr"/>
                      <a:r>
                        <a:rPr lang="en-US" dirty="0"/>
                        <a:t>Cause de degradation</a:t>
                      </a:r>
                    </a:p>
                    <a:p>
                      <a:pPr algn="ctr"/>
                      <a:endParaRPr lang="en-US" dirty="0"/>
                    </a:p>
                  </a:txBody>
                  <a:tcPr/>
                </a:tc>
                <a:tc>
                  <a:txBody>
                    <a:bodyPr/>
                    <a:lstStyle/>
                    <a:p>
                      <a:pPr algn="ctr"/>
                      <a:r>
                        <a:rPr lang="en-US" dirty="0"/>
                        <a:t>Description</a:t>
                      </a:r>
                      <a:endParaRPr lang="en-US"/>
                    </a:p>
                  </a:txBody>
                  <a:tcPr/>
                </a:tc>
                <a:tc>
                  <a:txBody>
                    <a:bodyPr/>
                    <a:lstStyle/>
                    <a:p>
                      <a:pPr algn="ctr"/>
                      <a:r>
                        <a:rPr lang="en-US" dirty="0"/>
                        <a:t>Exemple de protection</a:t>
                      </a:r>
                      <a:endParaRPr lang="en-US"/>
                    </a:p>
                  </a:txBody>
                  <a:tcPr/>
                </a:tc>
                <a:extLst>
                  <a:ext uri="{0D108BD9-81ED-4DB2-BD59-A6C34878D82A}">
                    <a16:rowId xmlns:a16="http://schemas.microsoft.com/office/drawing/2014/main" xmlns="" val="1620512196"/>
                  </a:ext>
                </a:extLst>
              </a:tr>
              <a:tr h="2250974">
                <a:tc>
                  <a:txBody>
                    <a:bodyPr/>
                    <a:lstStyle/>
                    <a:p>
                      <a:pPr algn="ctr"/>
                      <a:r>
                        <a:rPr lang="en-US" sz="2400" b="1" dirty="0">
                          <a:solidFill>
                            <a:srgbClr val="FF0000"/>
                          </a:solidFill>
                        </a:rPr>
                        <a:t>Penetration de liquide</a:t>
                      </a:r>
                    </a:p>
                  </a:txBody>
                  <a:tcPr/>
                </a:tc>
                <a:tc>
                  <a:txBody>
                    <a:bodyPr/>
                    <a:lstStyle/>
                    <a:p>
                      <a:pPr algn="ctr"/>
                      <a:r>
                        <a:rPr lang="en-US" b="1" dirty="0"/>
                        <a:t>Des substances </a:t>
                      </a:r>
                      <a:r>
                        <a:rPr lang="en-US" b="1" dirty="0" err="1" smtClean="0"/>
                        <a:t>comme</a:t>
                      </a:r>
                      <a:r>
                        <a:rPr lang="en-US" b="1" dirty="0" smtClean="0"/>
                        <a:t> </a:t>
                      </a:r>
                      <a:r>
                        <a:rPr lang="en-US" b="1" dirty="0" err="1"/>
                        <a:t>l'eau</a:t>
                      </a:r>
                      <a:r>
                        <a:rPr lang="en-US" b="1" dirty="0" smtClean="0"/>
                        <a:t>, de </a:t>
                      </a:r>
                      <a:r>
                        <a:rPr lang="en-US" b="1" dirty="0"/>
                        <a:t>l'acide ou autres solutions </a:t>
                      </a:r>
                      <a:r>
                        <a:rPr lang="en-US" b="1" dirty="0" err="1" smtClean="0"/>
                        <a:t>peuvent</a:t>
                      </a:r>
                      <a:r>
                        <a:rPr lang="en-US" b="1" dirty="0" smtClean="0"/>
                        <a:t> </a:t>
                      </a:r>
                      <a:r>
                        <a:rPr lang="en-US" b="1" dirty="0"/>
                        <a:t>penetrer les matieres plastiques.</a:t>
                      </a:r>
                    </a:p>
                    <a:p>
                      <a:pPr algn="ctr"/>
                      <a:endParaRPr lang="en-US" b="1" dirty="0"/>
                    </a:p>
                  </a:txBody>
                  <a:tcPr/>
                </a:tc>
                <a:tc>
                  <a:txBody>
                    <a:bodyPr/>
                    <a:lstStyle/>
                    <a:p>
                      <a:pPr algn="ctr"/>
                      <a:r>
                        <a:rPr lang="en-US" b="1" dirty="0"/>
                        <a:t>Revetement impermeable.</a:t>
                      </a:r>
                    </a:p>
                  </a:txBody>
                  <a:tcPr/>
                </a:tc>
                <a:extLst>
                  <a:ext uri="{0D108BD9-81ED-4DB2-BD59-A6C34878D82A}">
                    <a16:rowId xmlns:a16="http://schemas.microsoft.com/office/drawing/2014/main" xmlns="" val="2675149256"/>
                  </a:ext>
                </a:extLst>
              </a:tr>
              <a:tr h="1944023">
                <a:tc>
                  <a:txBody>
                    <a:bodyPr/>
                    <a:lstStyle/>
                    <a:p>
                      <a:pPr algn="ctr"/>
                      <a:r>
                        <a:rPr lang="en-US" sz="2400" b="1" dirty="0" err="1">
                          <a:solidFill>
                            <a:srgbClr val="FF0000"/>
                          </a:solidFill>
                        </a:rPr>
                        <a:t>Oxydation</a:t>
                      </a:r>
                      <a:endParaRPr lang="en-US" sz="2400" b="1" dirty="0">
                        <a:solidFill>
                          <a:srgbClr val="FF0000"/>
                        </a:solidFill>
                      </a:endParaRPr>
                    </a:p>
                  </a:txBody>
                  <a:tcPr/>
                </a:tc>
                <a:tc>
                  <a:txBody>
                    <a:bodyPr/>
                    <a:lstStyle/>
                    <a:p>
                      <a:pPr algn="ctr"/>
                      <a:r>
                        <a:rPr lang="en-US" b="1" dirty="0"/>
                        <a:t>Le dioxygene et d'autres gaz peuvent reagir avec les polymers contenus dans certaines matieres plastiques</a:t>
                      </a:r>
                      <a:endParaRPr lang="en-US" b="1"/>
                    </a:p>
                  </a:txBody>
                  <a:tcPr/>
                </a:tc>
                <a:tc>
                  <a:txBody>
                    <a:bodyPr/>
                    <a:lstStyle/>
                    <a:p>
                      <a:pPr algn="ctr"/>
                      <a:r>
                        <a:rPr lang="en-US" b="1" dirty="0"/>
                        <a:t>Ajout d'antioxydants comme le noir de carbone. </a:t>
                      </a:r>
                      <a:endParaRPr lang="en-US" b="1"/>
                    </a:p>
                  </a:txBody>
                  <a:tcPr/>
                </a:tc>
                <a:extLst>
                  <a:ext uri="{0D108BD9-81ED-4DB2-BD59-A6C34878D82A}">
                    <a16:rowId xmlns:a16="http://schemas.microsoft.com/office/drawing/2014/main" xmlns="" val="334676011"/>
                  </a:ext>
                </a:extLst>
              </a:tr>
              <a:tr h="1330121">
                <a:tc>
                  <a:txBody>
                    <a:bodyPr/>
                    <a:lstStyle/>
                    <a:p>
                      <a:pPr algn="ctr"/>
                      <a:r>
                        <a:rPr lang="en-US" sz="2400" b="1" dirty="0">
                          <a:solidFill>
                            <a:srgbClr val="FF0000"/>
                          </a:solidFill>
                        </a:rPr>
                        <a:t>Rayons ultra-violet</a:t>
                      </a:r>
                    </a:p>
                  </a:txBody>
                  <a:tcPr/>
                </a:tc>
                <a:tc>
                  <a:txBody>
                    <a:bodyPr/>
                    <a:lstStyle/>
                    <a:p>
                      <a:pPr algn="ctr"/>
                      <a:r>
                        <a:rPr lang="en-US" b="1" dirty="0"/>
                        <a:t>Les rayons UV peuvent alterer les polymers des matieres plastiques</a:t>
                      </a:r>
                      <a:endParaRPr lang="en-US" b="1"/>
                    </a:p>
                  </a:txBody>
                  <a:tcPr/>
                </a:tc>
                <a:tc>
                  <a:txBody>
                    <a:bodyPr/>
                    <a:lstStyle/>
                    <a:p>
                      <a:pPr algn="ctr"/>
                      <a:r>
                        <a:rPr lang="en-US" b="1" dirty="0"/>
                        <a:t>Ajout de pigments qui peuvent absorber les rayons </a:t>
                      </a:r>
                      <a:r>
                        <a:rPr lang="en-US" b="1" dirty="0" err="1"/>
                        <a:t>utra</a:t>
                      </a:r>
                      <a:r>
                        <a:rPr lang="en-US" b="1" dirty="0"/>
                        <a:t>-violets.</a:t>
                      </a:r>
                    </a:p>
                  </a:txBody>
                  <a:tcPr/>
                </a:tc>
                <a:extLst>
                  <a:ext uri="{0D108BD9-81ED-4DB2-BD59-A6C34878D82A}">
                    <a16:rowId xmlns:a16="http://schemas.microsoft.com/office/drawing/2014/main" xmlns="" val="2872351921"/>
                  </a:ext>
                </a:extLst>
              </a:tr>
            </a:tbl>
          </a:graphicData>
        </a:graphic>
      </p:graphicFrame>
      <p:pic>
        <p:nvPicPr>
          <p:cNvPr id="3" name="Image 2"/>
          <p:cNvPicPr>
            <a:picLocks noChangeAspect="1"/>
          </p:cNvPicPr>
          <p:nvPr/>
        </p:nvPicPr>
        <p:blipFill>
          <a:blip r:embed="rId3"/>
          <a:stretch>
            <a:fillRect/>
          </a:stretch>
        </p:blipFill>
        <p:spPr>
          <a:xfrm>
            <a:off x="10200456" y="2708920"/>
            <a:ext cx="1912645" cy="1989990"/>
          </a:xfrm>
          <a:prstGeom prst="rect">
            <a:avLst/>
          </a:prstGeom>
        </p:spPr>
      </p:pic>
      <p:pic>
        <p:nvPicPr>
          <p:cNvPr id="4" name="Image 3"/>
          <p:cNvPicPr>
            <a:picLocks noChangeAspect="1"/>
          </p:cNvPicPr>
          <p:nvPr/>
        </p:nvPicPr>
        <p:blipFill>
          <a:blip r:embed="rId4"/>
          <a:stretch>
            <a:fillRect/>
          </a:stretch>
        </p:blipFill>
        <p:spPr>
          <a:xfrm>
            <a:off x="8494432" y="4731412"/>
            <a:ext cx="3633405" cy="2165126"/>
          </a:xfrm>
          <a:prstGeom prst="rect">
            <a:avLst/>
          </a:prstGeom>
        </p:spPr>
      </p:pic>
      <p:pic>
        <p:nvPicPr>
          <p:cNvPr id="5" name="Image 4"/>
          <p:cNvPicPr>
            <a:picLocks noChangeAspect="1"/>
          </p:cNvPicPr>
          <p:nvPr/>
        </p:nvPicPr>
        <p:blipFill>
          <a:blip r:embed="rId5"/>
          <a:stretch>
            <a:fillRect/>
          </a:stretch>
        </p:blipFill>
        <p:spPr>
          <a:xfrm>
            <a:off x="8260451" y="2723882"/>
            <a:ext cx="1942024" cy="1926330"/>
          </a:xfrm>
          <a:prstGeom prst="rect">
            <a:avLst/>
          </a:prstGeom>
        </p:spPr>
      </p:pic>
      <p:sp>
        <p:nvSpPr>
          <p:cNvPr id="11" name="AutoShape 2" descr="data:image/png;base64,%20iVBORw0KGgoAAAANSUhEUgAAAM0AAAEjCAYAAAHmgrW5AAAAAXNSR0IArs4c6QAAAARnQU1BAACxjwv8YQUAAAAJcEhZcwAADsMAAA7DAcdvqGQAAP+lSURBVHhe7L0HnJxXdT78zMxO2Zntva921Xu3JctyxY0OtqmBFBISAvxDIBAgjXxAIAUICRBCDTVgWgAb9yLbkqzee9ve++yUnZnd+Z7nvLPqvdjOjxzp3Wlvuff0c++554KQvpTDBRePLL53nfabK10/dV56ybKV6UAgcNpvdpzxxZmHy5P2wJ3+s09/Of3g2mfTP3ryN+kPfOIv+D1/c3vTy1felg5mh9Jer+fs1/NwZd6cH9zA8/sOIGsiCw898iMkwmEc4OetL+xCMjaCzq6ezInnvh1vcREw4UZqbBwj8QhcLhfG4lFs27oBb/qj+9HZ15c5SXDuNp/lQaQCb3YcXB5Uz5iDnpERhGNxZAdzkJUdQN9EBF1d7XjnH/9u5sTzw/EHuXjDzTsP4sHHn8WfffSv7HN1zRQ+dgLtB/diYnwcHo8HpZU1yMsrhNvjhcflI4k8k3fIvJ4d7EFutwdr1jyHp9Y+jTe/5g78+NvfwvRpU9He1oR0mvTmw5J80BhRl52dzyvGcedNtyPLH0BBbki3IJyf1PagiQkPEqSDJz3BFgL9/Z143b2vP97GCb5JjsX4UN3OA0+WD0sWLObjgfy8Arzhd97onHgecOfm5fElid6+fuSXVODee9+E8STvOD5xShv/8t3vxkSKDWHTfL4QsihGpfkheL1ZqKypyJx1bnCHSWSJwzg/FIbysGLFCnh9LoTycvCRv/gz5yw+sbe1BVEywwQfUFxRRRr68JvHHkTdlGrk5+Y6550HDHVqeZY7C950Av5QCB//q4/Bn52D0aEB/uIgUI2JpVMYZ0+9Ad6Ysun2+PCPX/13hLJDcLl13rkZ4jjXvfXeVyMSHgG7g1AwhD27NqOsspy/OAhMk+UjQyPo6ujGWGLCFNFb730zSkpqkCKjzFk8j2ddxIPS6SSJ60JOdi57k40Hf/Y/yKucgk999L2ZE4CP/9EfYNq0aaisKCVq80RG3LL8OkRGY3jdG1/Nk8QeZ4fjD1JrYrFhjPR1UU5yEUu5UFBUjg3PP575OY2JsQT+53sP4F///tMYjmfBn+VGICsL4dEwCotK8cY3vcE59yxw0oPS+O53foqOXc8gPdqLT/zthykzPowRRV5hxDA4gezKfLztfX+C669bQQ70IjeUg+aWJhzbdwyLVy5kc8+OvpMeBGzZ9By+9G/fZ696EQx48fjjP8d4PIa///DvHldL1y1fSQ2Rhf7BIfgCPmRledFKjjx04BC8fF9WVWrnnQ6nPCgSjeLzX/sKapbdgVAoiEW1VfD7iki3gGkIwXe+8hWkkik+IAuJZAKtHW0I5RSgsDDExmXj9//4907VlRk45UGCCZ6UTakM5BZhItqPnt4B+KNt+PP3v81+P7J3F4oLCxEMZhNJHmT7Q4hHxjDY24+APxsl5SXHG3UynPGgrFCZ4X487UYu0edOxfHl721AXZE0CNDX1YVYIkEWH+MNXfDznPhIFMeGW/DZT/4jvJSt9//F++zck+GMBz3y6NMYJBdFEykKYj76I3Ec6xuiMI/hb/72I0hEwkjwIfE4TUZ2kH1y4VWvuwtjA2OoJqrdxEh5teTvVDjjQd/59pcQCOQgh3Iy7MrCK6+fjo/9wd0Yp9nARMJ4amR4BMPDYYQKSpHl9aKuoRZ/9dm/wp+8513ERJr0ndToJ+CMBwl6enp4wyyMpTyYumQZeuITCJXWwzVO3LPFo9SPkUgEqYk0GWLMUCmF2zbUZaoobX7LqSCr9Qnn7QlYOH8RidsNF41aPBpBUUk19u3Zg/yyCgQpN9/7xrew/PbbiCaajHQMY2NjNIJATnE+cqn3kjT71628DmueeDZzx3P06B8+/fcoKipEdnkjbY8ff/GJz6GwIBcVFdVYuWwewoN9CJDoyfEU/DkVZnl7+oeQjMbRTVsm6c4vEfOc6NlZHzQxkcLhphaMDg7C7c8hGtN4aM0uHFr/OILFJDSvzyssQHFxMYJ5xSY3HrdMoh/VVbVIu8ep5U9F31kfpK9rqurhpbeTTGfxvmls37EdJTXTsH/7Dvb4b3BgxzakUjQbbJSLvZM78Kdvfw/GIlEcbTuKEGXqY5/4WOZ+53zQBL7y5X9HuOcI/HREBBLCj3zy80gPtaOyqg6fp80ap3lQu70+H9Hn3Co55sG0xulo7+lGYVkhseFoiXM8CGg+dpCyEoMnvxxTpzZkviVrh+rw1MOP4Mtf+gIm+HAdfrlg1H+CP3nHHyGX2qKVnCuV9J4//xP7/pwPEiGCpdNpHSYwf4GMmgM/+u73MHfRYuzfv58yQ+rxQb7sAjOMAn3ubO6lhvDiSFMzqutk9l3nfpAu8/g9iA0PYSFvfMJ6TuCjH/9rfOnL3yAXVhrHjaXGaUqorjLnfPyDHyVDeDEwGkdjYyMffp4eyYPPyi5Bb3M7CkrJWUaNE+BKj1NIx9BYO4UulxxKimSmLTrzW5/5PBnEjV88+qR9c17UfeyD78XCObVIkXGJpVNAN3v417/C+s0b6H752E+HXifDt//l3/DAV75l78/9IN2Yus1X3oCZU6c5dz4Nvv3ZzyKZSmDHzq1IkNXPB+d+UObGb3vNnXjtXXc7H06C488lW8+aM58Bhy/zxdnhPKi7OAi4QyjJz6M/SBb3TTr8Z4IQdBakXDyIdc9mUU+HK37QpYAedFGH4lgim5yffcr3bG3a5fanV9x4R7qivDLtlYY96ffMOfbmvGAnuQvw+NbNZOmvI5Icx0BrB37y7R+hun467VIaQ70dCEdGnQvOAhfFDK/9vQ/g+T2bkBMAikj4//n2d9Hd3ks3K4f+eDtamw6d9yGCi3rQhz/yXnNG+ob6kKSD78tyYcXqBXjr+3+HvoMecEGknPmgM50/N1oGexiRxxGl7+3zeTHoGsN3HvghfHJYzjj/7GAP0s3nzl+Ob3zvx/iDP/8wbxZEbd1U80alROOjUVOeOlx0Du649RVgDMDwJoD66XWTKu68YA/69a8ew79/7RtoOrgTm9Y8zgd40N5yxCyo4G/e/14k6ICkUkm4fQEsXbjYIsRQIIRb7rnNzrkQ2IP8OSGMxqIMEfOwZ9t2zF04G3e/+h47QdB58LD52ZLLsoopxMAEXnnj7XSLg/TLgxdBIT7Izwign5FcjH5aRW21aeCps5Zi8fwTxk5+WiTzoEAon63zYP7sOdbKgoICBBk0XwjcY0THV778FfpvMURTbhq1D5tf3dfdlTmFD+IToqMj1NRORJdF9KUmxvHl73yVLJ6LO193ovfnAkPds08+iKDfhTyGKmV0pw4cOoS6+nrcTidxEj7+h+9Ggn7cuMYifH66wnRIvAGEx2LYumnTWbj1VLAHgRcnGRtlB4II5eZg9fxqLFi6CIvmNdrPgrHBAbrKvejq7EJBoUy4l2grZHiZjYL8QlRUn3BgzgbOgwjNrZ1IMIb15ubjJz/9H3zozz+IoIs+m8s5RRY0Pz+f7vJCo4mCtnvvfhW8/FlB28xZU+28c8HxB33sLz+ABMP/4uIyaoIPo7mpC16/DzXFeZQTaVJg4yNP4suf/Rw+8vZ3oLSsmjYvi8yT5O+M5gPUT+eB4w+SGinPSeLBb30eRXTmP/SR/4e8ojLMqCk7zr4/+OoXcMMb7sa//eQXKC+vZEMCyAk6HJcVcCMnP8fRwGeB4w+Sq/Sa+96LQ9u3I1RSikLKRzEZYmBghL863CYhLSkoJlO40NfXT9+NfaV4FBWV4O5X3Yn3f/i9NtBxNjj+INHg5jvuxAc+88+8OJtxqh/f+I//wIypFfjYh/7YuEq3SJPzBKXlNRigzzfCWMnPiGNiPEnmyKdrVmC/nw4noQ549PGHadoULLow0NeLwokIbp6Zj1KyvoJj4aU4vwi5NA+FRYoisqjJ/bRFw/j0Jz4Fvz+IP/nAu3nWKbc1OOUbjTrKhPooI6V1M9B6pB8PrO3FwN4X8P/e807TEDG6V2MKlhnpBQI++t3ySHswOhxDNv27/DwNHJ6plE59NDVALMGTJjwYpzWuqSiAL9ePLfuOIV89Iv7jMZoLsvZoJEbHng2jO1xXWg4fFaziqkB2Dh9z5oNODS3Z4ltfQdmgr5aMD2PW1BIU5RRgwZQAYv4yPPXcBpRW16C4rMxCybHwgIWVMxbMxIqbFyGZZDBG0zI4MEDt3565qQOn9YiysnEz3ETduNuPgRgjOV8Kewbp8k4k8ZnPfhLf+Md/wPBomNo+ziCA5/Ea9bKwvAxVleUW/r/lnW/J3PAEnEY1F777rS9jL6O7xIQfY4z2mobTRvzq6fRG4yPGfcMjYYxobM+Xzx64aUJSSMTH0ElTr1tqDJYn2h0n4bQHEbukU011FWKMyr25JZg5fSpyK2fi8Oa1CBSUIIe269mHfmn3iZPTPQwpxRyBrCDZO49mJMu4bsHCuZl7OnDagxz4wr9+gfqLcSkJHEsm8bef/Cxy8gpo0kfw0Q9/AGsfesiEtKKkhBo8aAO4f3DfHyIyOoqmriYqZz/ecdrA+1kfdGDfLuzZtYnBKW/iyzaD94nPfQ2x5oMora21c2QuNBaeo9ETageB352LxXOXYCQybPbqZDjrgyYmJpBbXW1oHB4ctu8S7FnJ9EV47uFH8fef/BszgrpZFuNVn4f2yZeFP37buzE8MIimjnbKlB+/867fsWsFZ32QIJhTj3DrAcanJ4aa//wv/xrpRJTcVYVwfy9D/wkjfBZdsKrqSp6RpqWmyLOBLbRbCxbPN+YRnPNBT/zqVygunYq84urMNwTe4Il123Bg117kuseoH51IIkU0Tps93U557+//CVavXI1eKuPc/FwaUke7n/NBW7ZuogAOmYGbBMl7V083PvdvX8b7fv/dKMzLwThR6qGOmz131vGTvvS5L5ne23fwKP76//srNuc8D4pR6jdt3Yf8irLMNycgzR7ohrK+U+sb4Sd6y6tOTBs8/+RzSFNj9FOz5xcWWwPP+SDhfilxnDbf+kxQK3ft24ve4UGjg8/vd37IwDf/9Uv4wRe/hvf87rvt8zkfpGZ85MMfRbBCo74OQU8GDWC4qXh37NjKT37E6JufD879IIMU/vDe1/NVnT8NxASRFK6/4UaMjsVp/BxZOhdc4EHnh3/4s/fB5/ZiakMDsnPO/yDh5CzNvThwEMq/DAqkxtPpU7XByXBFD7oUuMYP8uOut/4B2loO4q8+/Wl2PIV/+fTfYeOjTxmNTwW6a3klaJw2k1w8gZ7OVlryMCYoJhG63RMTOv/Czb1qHZJbOOF24SP//G3cc/cNCCo45N2feOpXjIhGsH3HZsbTUdyy8kb0043fuH4X+jr7ze3o6uiAazyGRCKJWGbO8nLhKlLIhaf3N8E3Eac3zo+SsokEnmZAlE6NIZSdjf/84leJ8SQNzgSCjFmmzp6Gx375MK/UWODVacYFpFX9vTCYp0ypjUUHMcTwvS8cRh9t+gA9GM0f+Lx+qvEDGHKNIsIooqAxB/e+83VonDsFS268zrzSqwUX6FAaCxevwgc+9NHM55PBTQtcgjkLltC40amnpR0YGkKYtkuG0IwhzXxxaaWNS9RPYeRIbynGgLt3OIr2rh4E6TXNXTL7qvGI4IQ3nCHGE48/jz/50Idxwy23or62DmVTatFMg3rXbbeQ13voviXZ2AkE/FmkSBi93Z30iGUdJlA9rRF1bLgGVxja8LxxeBlojAz3sfsTuH7JMryweRM89MTmzJxH4xzCON322ql12L9rf6ZjF8cV54ITFOLNnnjqOX6TpvDG0XT0MGrKC/Hz//oqtj7+GzzxyEP4wz/5Q/z5Bz9gsxGxeCJz4Qn497/5WyfjgR2U259KjtNrZxBTSEeABl8d/cj7PohkIk5lQAoznsyjz1taUozSypJMV66MXESl+xPBYB68oXy88f77GfvHEOaRpql0MX58YcNGm4Pr7xtAAl5UlObj5tWrsXbtuswtHLDGsNGljGWqpk6FT+MFVHP65/PlMELrZTiUopPuwqrl16O9owvVFdXO0BllqHHGNGxet/kK6aMgwJX+hEaskmNR3HH364z3haQcOnzDdDRWXH89nnn8ESPlzfzdlYogGh5GYXEhjh5tcu5yHNLYsm4t7nrz/XzrZozEr/RHUTs9sxSfoWhRPuD8eTOxdMF8GxpNya0eTyCXUciRA0edW10muE3Fqgf8//tveyNZJk3n0gcXO1Ocl4ucgJdK4YOMIouwbdtmVNVNRUFuPmYzXDo7pPH4L3+FKNkuTvnQaJzcvVxGNy76+y5SXmz4oY9+BK943Svxk1/+zEZ8CkJ5aO/syNzj8uGMEHna9Lmoqy4j62n0lOzAgDHIhixfuIAabSEqayuQiI7Yb8uvp5Bv2MLLDCsZcGHfls24+81vs7HKCQ24Ua7cPF9DIOOJiFGtsLgMffEIRpNjaKilM80QbuvmbZSvBIPTZOZelw6ndoiw7vmn8fo3KCEoSrWcy0A0F6O0LxL0f2LU9csHfgZfIIhlq67HQMthm/5qbdPM7gkQp4VHY5gyYzpaWtsQGYmgtKgU/lA2oiODDEtilJ9yLJo1j1owgOrSCgZTUbS0tOH2u29Hf2+YUd+gc7NLhLPYoTTe9973IphfjHh4CBPEWEFRJQPmHLz1bW+n5gKeeeoxpH2lNi63Yu5JwZkBrT579NyDjNYxjoGedryw9ik88OPv4iuf/hT2HDlClmYsnKKCIEfMo6r3ealZwxEbsJ8+rQErVi7nfU6m+sXDWQ1rf28bWpqakRjuQmB8gDJDWSKGp09txIc/+mfw5pUiqDEmqtxNW7ZidmkOnBneDFhbJvDRd7wD//Uv/4rtmzeivacLVQvmYPa8lZjSMJMs6yd1vexcgPYsip5eJRq6EAmnsGfHdvzdP/2NbnLJIO44KypClJtX33A9+kj6kaF+/NEH/hih2mkY6m7FaHgMwepauIc68PADP6RMubCIWP2nL3/H5OnkG/7wufWkasJmlahx2AE/Wo/thUc+Hz0JJfXIif3BD35oY8zT+IyGGXVIe8bRS+f1i//4b7zfxVPrrBQSRBJjWLdrF9585xx84jMfxbyVdyLFBwZpr3L9Xow0H8UY7dIE3ZnOliaU5nvw6ntuIYpO0Era7diB/QwDIhijoCul0O31oqSsxthS7UyR9RJk6yi16qw5s0jxTSgsykc2ndkiGvY/+/gHiPVzNvMMOEMpnAxjE16880//HC7GKeFoHIFgAZJkw3S0D67kKH79wAPIyy3F3TfNR2l5KYoKi9A4aza2bt3h3ICNPnrwKG559T3wZZFFSZ3sbD8KcgrQ03UMIyN0VhlSyJ1qa+mC35WNhroK5BWE6Fqx81Q4frpYM2mzNtHoXgyct0PKEL3nnnsQ8nsszS5BHy4aHyPm05StCHauewFNbUN47Ela+P5mzJmaTw1YgPlLF2Pjpu3GKG4K+r1v+R0bHtIYsNiLlgDdHU30EtzwUxaDoQAe+dVjGBuNYOPmDaBLguamFkynlnQzHPb5snDkCBEwGOYdz89+F6DlBI619CGWmLCx4iwKcpqWOOXy0bOIIzIRRJjW3xX04akDQ/jxT55GTnCCLJmFVTdQU/HZAx1tiNMLmBifQJIegibsInFeQ9ZUdoNAzkR1ZTn8uR4sunkJHnzoEawnsmwW0Z2FUE4e/ch38Xbnzj+chPNSiLi0RJLb77yT1j2A9m6yBRvvnoghi550HWObrt4YRiMR5NNe3bagEnmVlVTW2ZgxZzaefOpZ0zp3vOE+KoakGc0kFYMlvDLcGGd0qokqpYUuXb4InmQKNy66AXn5uXjnu95piHBRRgVuOrMb122kLI7Z53NBRjTPAfxVyumHP38U8fgICrJzEM0aQ6yvC+PhQYyP9iI51IsoGyJWrK2tRE9/2PLxUsTuV7/+fXS0taOgshof+/wX4KW3IK0W8JLVyG4DXVQsiZhRLovUkgceors17mJHUsonGrcsUTmwqVQCA91D+ORffzLTuLPD+VnOVBHw1jfeheH+QbLfMfQ2d5FaORiikgiPe5AKFiJUWkXlFsLBpi7UzliIxHiSDXfjD955vzHJQGc7+nnEYnGGHXR3YmOmZPxUDspRyqI9SpFiSdN4MVMGaZ8LqXTC0vI0bqzpw6LSQsyaN8vk0GnZmXABljsBjz76KObNXYC2poM0hEnklBRRHpKIR8LsGPC17/4MN1y3BL1d7RhLe6jtFiDJ315x++144uk1eJ7Xz7l+OTs7QWpTs5EqCjdCdH7FivK245RLqXHNeyYZagTZGQWQpSXlNoCinLAFixfi8Ycy6bhngYtW8OkJPpSGcMWNN6OoOI8NIgbdXmqvbJuF6u4ZxN//yzeQk1+GYDqG5x/6H5TVT6P6deNDH/oAMefCVz/1SRvVbWRUq6O8vAqBghp4yIZKwxbESL3u1gH43D6b7a9rrMexzkMoLFCYz+iKbPl3n/07UunsTb/oDgm++PnPYFADIJ1N8KazkFtcDlcgn3QWoU1J42Of+gIN4gw2IBvf+uzfw1dYirKyYtzyipswQeXhYkQ8DrJWSvmsVA7kH03ou6jSvV6GF5Slj/2/j2DL+p0IebORjCVRXlaO/Uf3oay0hE9II6cwl6G+MxdyOlw0y4lrhZTZsxfRXnTQwA4iWDmF6ljBYQJPPbWG5ziLTX7zxDOoqp2ClYvnYsNzz6J+1lzMmz0LpaVF+P53f4iVt97OczWvwLtS63jpgYxR6aiDE2S5Zx5fw+h1E8IjMSxbeR076kX3QD/aGC/V0eUaHhrEdfT2n/jNE2rYKfJ0CR0ikAgb1j+HlXffA28iDE8ghGBBKUZ6O7D/wEFEafUnT9x34BB2HW3FW998L7Zv2oTOnj4sX7GCXkIQlTNnk4WdcWOhQKo5ORaBm/I1TtnZumGbzQ4eozHdtnk7Vt+8GqXFBTjKUOTwkSY0TJli6vvOe+7AEw87nZqES2K5SciaCGH+6ldkGuVDfmkZZkx35m4mQaF8b28fPvjxT2Px4sUIUevt3LwZixcuxuEt65Hko1PUojbkRRQHQgXwaI0KWa6mseb4PY4ePIL3/t77GHCm0VBdw6jXhw3bdtiEh+aM/uELn7JzJ+HSO8SHP/rIo7TgfsyeMh3xpOx3FubPP3Um0gGeTJb64Mf/P/z4109h9rLVdJ88GO0fgotuldSxGq1XN+UlQaFXTuv8BQsy1zsgyr/7bX+E4nwGiXyuVpvs2nvA1Lc7y4X3/Nl7eJbDeJfeIaJz97Z12Lp7H37xq59gy5rfMBItxLQZmUmvk4GNFZtKNvrIlh/403fjve9+F/7ji19EeUUFwraYBMhlvKUVD7lscBZdoikNdWyY08BJ0Kc/eusf2kysKY8sPw40tWPTjr1onKmUFikl5zzn3SWALrrzNW/C9cuXoK6mCjGp2Hg//vxPlG1//ts5zXThPx/8NQZHhkydd/f3YRqpLZdqqLvZ/MSPv//jdubpMDnPKcrm0KvQWEV4aNiQJrgslhM8+uAvMGfJcuzZtAbDrcfIKsoPZWcyv58L1F0pgr957/vR39eHefPm4dYbVyObXjcdDF6vZT7SVWcHkzlRnjCq2X8GoJOdEejxl0ShExeQKfhwqWkNhclzpijwBP45zx2FQS3yUDbNPzOeio6OWhxVWVWK9tYuDHcfpvM6hr/5f3/tXHCJcMkUOtHWjEBnvpBg67sLocdwKSzz3bf/+V9QXVOH/t4urF3LUH0iZabg0tnmBFzJtVcM+ze9gHfdeRt2bdqBWdNm0QPPQnlJGXZtOXRcVi4VLpnlXu5wTTukRU7y3OR2pmiA9VePs/m60548SQ+la+XR/2ucOp2OrQ+Dfd1oa2vKBIfJky85A65pZ/IrZuD+33snshiO3/eme/GzB76D733lqxil93Dqk+VB+1BbP51ObBmGBnrQ399tq/RisajFVid391xwFWVncpDJg2lL7sT3ntqAXz35ICo1JZTqY+jdT7elH2/9vTehvK6a2k1nuxDMKcKCJTfSw1iC4YEuHNi1EZ2tR/m+D8Ojw5mOCNSJ8+P9qlBGN9GRXzMD3/zJL1FW4KKP50c8MYhHHv0FPNRY67ZvRZE/hBlzZqGzoxeP/PoZFNHSK98tOtJn9kNLsRT0XS5cmnd9TtCipgk8tnYrckLjpJACNBeaO45heLAHfrom659+zsarI8NRHD3Qip62FowQ+8EA0Nc/wOh0jJ71ybidZKuLh6vCZi73BOatuAkBD4WbMq4VWRqdGRoassQzupyYUl+HSN8wdmzYgrbmw5i7aA68IS+FuzNjrwQnU+XSGeaqdEZDT2945+8ilopgbJwdSSYwGo/Z4jm3/QN2kM3i41HMvn423v9X78ei1cuw+o5bLDK9WnCRnTn/A9WehuoqjFJ96tDi/lgiSVee6pi/UVdhzAuEvUnsObwPu3Zut0UTpQy/5RlcLbhgZxyLTPY5A4P6rIMSwvgjwUYNj0XNFgjGSRVNiHm9PqQpPzm5+bZSKkKK7dq7j1Lm5H3nl5w9Mfly4AKd8eKv/vYzyKPWObUvusyDxulz0TB1GtKUjy0vvEB/MeEEYhq+5QUaopXrrpGBG1auzLxn5BnMRVaWj7YFFvdfLTilM5NDPv/1/Z/j+z/5Bf7noYex+Mbr8ccf+gu8811/bA3U2uhp02cgGAyh6chexvMHkSIVHvvFT5FKkYJ06dUZ5c56qMXc7JCoOosWXaOryhkMBHP4nQY9fKhinCQ4ne6XA07r+TA98L773op1G7ajYe5M7N27G1/+yhexfvNGjIYHceTQAVrnClrkCFqaj9K9CB/XQvKHmw/stZEeTWKlNOykRcj8IpiTZw3XePPtq2+1jrroWGqGW+6KqCMP4WqAdUYNcLn8eN/73oNIZAydXV2Wlj6tuhxP/+wBPP6rX2Hf7t3sVBheNsz8JCdH/zgIs+OphI1kjvNIpZTqMkFZKWQHHGotmsvYn5Z/Ik1/zeuFj1TzebNw/Y0rMne4MjjOZu/+0//H6I+NTKcoxGwpDdgLdNWbjx1Ff08H/vg9f4Q/+9Cf47VveJ1R8hSbQPaRMG94fp1Nx2tmQMcE7xUIBK0zol6W14O7b30FL50gi7EjpIzf58f02ZQ7u8OVwXE2u+OVr4aLPC4EZXlc8Ps9fGaK1nnQnL0v/usX+Xkcs+bMtgDtbHj8xXe+a505DvK/PPQGeF/NDwkWzppryJL10cSvLbYPkNeU43+FIAZGQXEZDuw5gGh8FJGREVps3twXwPyFyxEMZdPH0vREAgPDo2zIOEpLinipPKEToKb0tjbRydfQEvtBGZHwawRGSkMKQcrYS+osnTOXEWbaJqWyswOkTgALli0kTq+sQ+5QwIdhuttrn3uKNsDBXpDykkUWWLh4AULBIFuWtnnMwoJSQ+Ddd9/B1p/seihCEYE9iMditCdJuDOr1jXiHwzlWcPVWPnWtbXV7ABZTxkilCXJ5+LlixxevQJwR8lC4oCHfvVTCrbqlXgQHhxAdm4OJrwhvOrVr6GQOhgrryqz2iclRQXGaifA+V25bc8//oS5NEl5vzxHvqPXT7nROBg7qyoHWjK+bPF8LFwwj5TKQig7B74gjesV9sbWqDrAh5MVYmyQlg6VFZYgN+BHdQWpoRwAnqHqL0WF1E78VFfvDLM6cIJKv/rh9zBBVnQWw4kSpJrsDmVHsjlBda1RytcxWHtu41pUVFSwo1TVbEhOHrngCiCjzdTUcTTTfgTYgSx6walojG5KFnLy8/GBD34AWT4KLPlbbDGeGMNdt996Vh4P9/WSGmwZBSdFxBi2iSQ/2dXFDtEJwNDgCMYog9/6znfo2uxmiEAfjmyptVtXApnOONrpe9/8GlLKHKSPpaUagUDAFqkEAtm468472aGALcrz+v0oKi7KsNqpHZKh1HpJ2RodNjTFjjlW3/ldGqxmSgOCxQVo7e0xgzpGWcs+XpdJcCaiLgTH7Ywu3rdnm+l/VZ1K0TBm5+SQ4bOQFwphydzZ5G9FJhMoKKI2I9+XlTmrC05+rAzl479+0KYWx6gGtbw4SfvlD+Q6lCRplADhI1Jkd7VIQ9ePUFNm+cWKuov+XDqVjnfGcEzvdpxaS1PlevA4fS2RXq68cjff+843YfrM6Sii664O3/fG1/CqU5lDzXjs5z9DnN7AyPAwBvuHLKvDKZ9BR5OKQT7Z6uUrkcMOVpRXGgLGEuOMUnNQqPVqPiLxMuAkypC7qdZUa0rGcyIRQ44/GwGqVWVcpNgIVWd7/WvuxwSx6WcDCjOrH04WHXVsnLF8FllR7n57VyfG+RSN/Huzcy1EGJtIYmbjVNy6YhVPppfNgECTvco+vPWO1ZgxY5pzs0uEkzrjQPOxQ1TV5Hv6VtHICL3jHCsppXw2zYQVF+RgzTNrUVxVRSUxhDLy/Rn+AD/GqN4b6qfg7jtegfmN0+Hxu5GXk21WPzEmeZpAVWUFEnRcJVdKMMohW8+dMwdh+oBn0S0XhDM6Y2aNWkdebSo+Ro3mZUdyMTxMz4ANiI5GEYkmkKYyIL0QylIwdip/K3/6h1//Go4c2Y+v0vP+h898Gg9885t44Mc/xLjLZw6mJ83rqCBks+S7jdNVyqVtS40n+ayhzJ0uDc7ojIzct77+dYz2dZLtonCTl73ZfltE+Oa3v8PYbc6S62hglbiQhWx+31h1arahjHDvsXa07KKqnwghFz60HjyIjpZuVFVP4b34EDe9DMqRJmpldxToiDIjQ1HUT60itTI3uwSQg3XqUBPpe5QB12tfcxcbOk5XJJeeQIC8naD7n8S02fMxfdl1GB/qJouM4tDe/Siim9OqUcqTIBIJY9eWDTjcfAixrATKpzUSCcswnYHd6FC/Oa1Z1JTKrW5v70BrcyumNjYimBViBFtHB7ePyuPSckHPZDNhhB1SKZzUSDe+92+fwfM/+g/amCyUltaiurwIzft30w4FaOdImVw/+jLDrSezubRdmuzz8S98AX/+sU/gD9/1HrzxtW9AVUU5smm/tOxF7CUns1fpkuxUfkE+Dh44iLLqMrz+/skCaSff9fxwVjbT5Z/++F/hZw88hcOHOvDwLx5DblEhvYEgshku59Ab8JaUYiwZh4sef3ioF1425mRFIJy872N/hbq6emq9PAvaRmj5W5ta6LclLTnITxbT06qpTGSgI9ExtLQes9+UlJ6TJyN68fx2RmfsYqrdNZt34ZHn1mJ0oAurb14MlzQQHUUPvWVPPIwhGkXVhywtKMfSRdPwp+9+O9t16oOfeORRWvYxG3LV1KGb6tpLz0KPNRYjdWzcjK/ihng4jlmzZphHILy86z3vcjB7kXBmZ9QXvsg6f/gPXoGP/OWf4s1//GEgt4T2wkOseVBaWIyDG9fT7WGc78nG8mWLkZ9LuToNifs3rzcVL29C9kWNl/esoSel6GuBt1KO+7oHSIVsdLZ2Yun1SynICty88Id8KCs/c1XmueAslDkB81/xZnir5mAwRuGnElBef8DL2CY2iKr8bJQ3TkFrdzdKi/ORzUDnnrvPdD6DpIbyZya/V+wvD0DjCANDAxhiSDE6Ooqujl6MhofJXgqztaTeb6ul3/q7Z67vPhecpzMuDMeSyOcN8wuKMJ6csBKk4zSkbArIE2jatAMjvb2MRTyUIwZz82aaAZwENd9P9a1EBqlgyYJkQ8WgzJtm7JSmSlYY7fPm0JsexKH9+yzeUaKefLgQwwIb0bkIdjtPZ9J45OGnMBYdMTbx0AVRVmOcRi8yGiZ1RhAZDmPxjDIk2w/CmxxGLj35D33QyaZwnq2SGHm26EIL4eXqS4vJQOrRys5VvRQVLMilnyaFsG7NC9iwfiNtURZDER8dVD9eex99QI0nXKBD52Wzx598kmfQsNGoBegRxFNj8OeVIi+fLgztSLCkDut2teNfvvI0wj2HUehzIS/AJ1IRTNJHYwcaQFfYrXBaQ1BuyoxHrORng716ZaeoGEaJEOXkNB9qgc9iHw+C2dkM3xfyTqKkc89zwXk7I7K7vEFaDD/CoxEbblXid5rYHaNbEyO/z5g6BfNuuRkP/GwbMNpFT9iHd/zOm4w2erbWb8trmCDrKK6Ru+Jy0+oL0eQdsWUJYyOVK6iYXY3mjjbs2b0fza0txl4q2eJm2C70XIjTztsZB8gWjAIluAqsJLghso1W8iaI5U0HjuLxp9agI5VF7CfoRMZRWiKZIPDpzUeOEKMMJeisahhX8iE1LbdfnVEDassrMNDXhVkzZ1jH3XyOkoPUeS1+lbwtWbHkQoS5cGdUnkKJpVrWojhe4QA5BjWVjDTjDKjIMiqzEaD28bKBPvpqBXnkf6pWYXLzC2stJ1qqWYeMpxqnwY0sqnrpCxfPVU3Wo5sOG3u55O9Nm0IKComUG/qGWhkyORZ+Ljjvr9Ignpx8q3kH2gUf+Xd8XItbkyiqnYmSfLr1FOCG0kJMqwhRvJQqTG+a161efSMb6sIzv/6VTfEp4lSlizG+qiKdBgFt1JPYl0JYet1C/OkfvgtvvveNeM97/4jf8TfpCSLIQ7asrK41Cp8Pzt9VXrtz506n6AhvmozEjDrsFuIeP972tnsxry4H977yRrz21tk8h8aQLRiltlu2bBExy3CYDqMam6AiEBuK1bRMTMvCNJMgSJHUZfU12NVxDNfdswI10yoxQWVhK68oN5IrP0ORCy2QvQCbZeEbX/2qsYmP9sEjHqfmUc3mrOw8NHV2401vvw8h2qGjwxTsvCpSIWWJPgX5jtxILiZI2chYLDMewEiTn1XjR+X6nGIb1HZ8RjZZVV76QGQY5VWVhkxRjtzIzlPzsUPng/N2Jk2G6Gw/igj9q/EkfSdi1uen00hMxeMJZAWLEaNAD4WHrM5jcdUUK/M8ykBOi2FzQiHjjCcfftgiSesIKTTOTtHSGhubzqPcSdDFWppxC+XmoneghyG7UzHJlRZVUnjLW99kn88FF6AMgQ9sOnIY3XQqh/r6rMrIONlsYDgCF933OI1ZMLeAMX8QmzZupjDTONLQpamC/+Cdb7cG//q7/2UrEYXlhKr7GAtpKCTLQnE9w2SHXyrTViU9NSBSUJCbaYM0nB/zlsy1c+0r5+UUuHBniNrP/fNn0NPTjehIGN3t7dQ2AaSzaOSo5frDY3hm427e3E2NloU0KRAspUtPQ1tUmGf8rmlCrWIUm4m6Y0kliQPZoQx1SByt+E2S/TzUctJ4im1aaHNEXTVT5yni1TSIOiIWPh0u3BmCWGFwYNCGjrqam8yKaxFycpwdCGbjufVbUFzbSOoEGDEeo+NZgsLKOjqfbixYNM/i6G/+y7+YUxkOj1r1KK06nKBrpOUwKhik4kIxUk8uTpIKQdOJ/mwaTBJOBlZeg1Tz/W+/32nUWeCiOiOG+PnPHkB9wxRUMdg60txuNWu9VAoKAxSOfOjjn7JhKU3Bbl/7FFIuCitt0n1vfC2x4cJASzPKy8pQmEc/jTKhod6xpMadNe+pGQKNqRFpQxGE6NCqWHJBYQE6ejrIbs6MtFT1/EXzz0oVwUV2xo3OjhZiLoniykrMmFJHbUSbw4bnsFNqDDmDrkgf7YwfAT41RYMaKiyBl+/Nkyb75BDrxaSaFjiUFZeiqKQM/iARQKdSvppqrHzpX/+dSoLKgJ0RJEmxMBWM5nfkNSh8V8Xus0nNRXVm0m3U6txDe3dhsI9hMm1EboFC5xSKS1QTbBxf//aPUFTVQAH24Llf/IDBFT1iestvecu9bMg4nn70ERtM15zmOA/ZEH8gaFpM1BMblTDwa6GjmUMfUCt2Gxoa0NHXiaLiQhLayR14w5veoNPPgIukjAMHDx1ClB6ATy5M2BFi1aBXpoXcExUW+dQ/fhEuYnv6lAa0HDxMLzsf1y/XIlXg6Uce4V/6acSwECR1LPeIhisTwLlRzM78499+ColoEm4+IEgOSKQT6OxutxBCSFl6nZaSnclsF9kZXejGf//gv8xJHB5st0ooiVTabMLiRYuMBXT/gaFByksQXlJl+9qnqan4CKJxCRVBX2uzdWCC140zOEqnVQ7Q48QuCqnZodLKUn7nwmO/eRq5RIRm4kLBXMuJ1mfytvlsuu3pcAmUSdOz7UH1lClIRocQG+yi3Qtah0pLTlSYV6f+/h/+CYVV0zCltgSbnl+Hmvp6vDVj8BR5Ks9fcuTkO1HlykmlrGl8oSCfIQZ/+8UPf0pZoS9HOW2sradN8zAsaEaA/qHCiDe/4y3W6ZPhkjojDKc9udRgSXrMwzbnIjksLHJqW0+CHvK9nzyIqsoyJBgHbd+ynWo7G7/7e29HN+MUgXWIPVFOZpZPxtFJ2FbkqZvq31e+8BX6ZPxMLafS1n2kujxuTSUuXipuUIxzoguX0BkCL96/YydGSA15y0nxvAK2jMM4CXrI9h3bkNN4naXbHzt8yKZFZjJe+fF3v2N2R/k0cjh1rpxO+WdiNS3pMsQRtm/easl2sUjcBh1V+/4I7Vw+VbWGi9/zZ3/CM0VbBy6tM4SNzzyNshmz6XzGkFdQYiHvZNXQ0+H9f/p+zF55C/LJGls2bkJpaRkqSzXtLo3mNJiOtuXYaN7UIkvKjygjBaHBjo9/6OP83ot6hgBW/Kevnx3XHFIKtQ2nroa65M4cPLib2iwP1dNnouvYYbhzS2nMnLSsM8GNNU+uMR5HUoVJUnj1XXeIMDZspVkFgcbonPJ0WtSvTjodlbEe7Bug5xFFKJDNu7Hn7HBLR5eNQ0jF33jzDZlzL6MzClJK8woYs5C96FzKjtgK3QymT4U0nnluPabOXYjpcxbg0J495p4ko6PWKFHCXHx1zht07nHaffTdh/70zxjUjaMgN4/G04ee3n6EIxEaTz/uefUrM2deRmfkFPoYv1SW5yKXsYdu0d8/uSHR6SBbksJHP/Y3ONDUiZoZ8+milJNaT5OaUs2OOpee9fjk1tAoniUAIwGwd89+LFu8iArAZ/FUJ6mjafyTe3DJndHDonT/B4fG0Hx0uyXWpRVSCs5ilR0Yx399/Sv44P97P97+ljejad8BFBcVIZtOKu0v1btT0o/Sw+Ps8veFT30OO/cespBBk2FDjHqV16MerLppBa8+Wa9dJOiRa9etwzNrnsbuHdvJMhHk0gdTTYDjrH5OcOxLX08PPWOGD/39FruU0E5VVtfxcief5nQw3ccHP/TTX1mjNZ6mL3YfOIbm9g7c+opb7dGXThmqn1888AMEKSuFJTVoOdIKD+MM1RfQgy4G4rGI7eoxf85c1FVWwef1mDJwOM5Dip1Wk5c/iB23v7ARP/zyfyJHAyvsYIIsnKIN+sF//bedpKdfEJ+ngi5x4zNf+DeU5IYwQf6Nkk2++9V/xbbNmSIJ5wNenk1Z++t//zKNrg/hoSELpVesWIWDO55jY1L4l7/9R/R09V6wZUVlJRjoOTFjdxlsJps9gVBxGQL0YrPGwzaDnF+gXSouAnhSjMZPYjbCyLWmph43rLoBwyND1nZtC5Uvwb4IOLkjgktnMzZGE0T//Ld/jWMMa7dv2GijnLNnz7w4EvMksaNcoYqKckypr7XxaPlgmmSSLcktDDkO6iXCpV9BkEptbTqI7fsOo2bZjZY4uva5ddbIiwFR9yDdorb2NrywcYMV1OpnWA6Ps6tRASkjZXCpoKdf0lXOBQ4OlBXrGEt2Q+/1q30+P+jqOhrR1//hH1gWyMxZ06lQ8nHswC5Eh9qxY9NW/Px7P7/kDl06m9lf2QJHzTqgTunl4h6uq5v27rRF3vMWzrGSsG1trUjTICobRDXxL60bDlwWm10tUJWusbEU1jzzLHp6uugBKEOdNoT+zemxysXAS9qZv/vzD9FVceGV99yJVcuvs8Wo+YWk1lxNJ2ZOugS4ZJm5WqAHC/teysqnv/qftv/TwFAPppaW4C2vvheJeFTM65x8kfCSdcYB+VOO4pBScZHD0rToJlWX0bKXuDNXF15Smbna8L+WMpqdUw5hOi0vWzTRNFsWyqbNwqp77sGsGdPw8E9+hO1rn+GJ/M2xHTwI5+21fpx81TKCHKu9rZBfOQwaA08mxhAJD9qkWoref5JR9LjqjqScJNuTt1W7EuS+rIgjFKsx1iCZGvmCGX2gFFHZ2zQCqJq+CHe9/l7ctHoFSsryGHgew+7dW7Fg0VLMmzOfdEpi/fpnsffQTozTlPV19eGF5zagp7nVOiy949wrA3J8+SyPL4TikjISotgyloXs6OgQIiPDtnRIicCWfUaPTtGH5s+0fnByfOZU0JMEZ/vt4kB3uPyrrzYYkpRdPc6gWkPs8glCmL9qNe79nXdg9ry5KMvPJXmI3KxxKvMY9u/fjgP79zJOVYp4FIOjUcxbtBDrGBPnebNQU11r5U413dXLSOnx3zyN0f5haI2Vxnk0N5Gb60ycREcGLEs0SkJgnDEuI3tNTmqaeZIQLyayXlbEOc5rlBqPrxD//I3vYOGSOfCTW72qFscTUh5yqnsCvoksdPW2Y+PG50xSlCmhkkbt7e145plnECDnV1AVqc6tUkr6ewfR3d2H3u5+DPaTCEPDGFPiG7leZZY1FTHO0DkWjyEajZ+HEFcuERcLLzviyM3xhgrw9V//BnMrqpBwa5Wh87uFHzxJeTbi6COH9uDosf0mZYpW0+R2VfP6zW8etlVb5aWVRjRxfoQSlYhrKp+IT4/b8HCSvmBUC5koFZp2eflgwgFZ06uwov4qgTGlC2/90/fjrlfchrTNuEt9OePuOibTb1TNr7Orw4rum8qnDfAwolBawV5G6GkiPE51pulRJf1qkdbMBbOwaMUyXHfTSkydMx0j0VG0N7Xb9ZPy8HKCl5Xr6Qw8e7F01Q1IUu9HJ+JELJFMKYnQKxodiyFMoqiQZoyv1nq30wWbJeW5ba1N6OpuR9KVBHI8yC4LoaKxFLMWTsXiZbNRUVlIIpPonhQ/L0FpTeVxpni5wUtIHD1aCDmBFBuVz/IgRGM9SN0/TJUTpiEfjY/Rbqg8JL2kJKVmTJl52sMw1zLuNEFqWXpUYVm0NXHqg8HxOAbGwuiLjuBYZweeWbsWDz3yKEbDozaT5ddssdeNG25ewaZQJZ5lSuKlhstWazKgTk6AkOwYBc27XHi0RefwUCV54sOWUZZUYLr2LigsxLjLiwXLliKnKJ/uasqpd0W9o/tOTlrps2yOXFpNuTs7vlHdkdCarhweGUFvX58ahAmN8/EeLuVPB0JWJtOGuBj6yFXWHKxSOfs6Tx0CfjnAOYjjIFkDmAYnMXhxicpoBvH77343/u5v/z/8xQc/it/l+/lLlmDOoiWorq7Hvj17MxcQqXKxLFAkcj1elJVXoba+gYQoRpYmoMdUEGgEXZ2t9Kh6EBsdhpfcP3/pEps9zxIhKRmarlHqjeZ2RRTHUAjxTt1SnmxenhyA8tISdHV1YyQ2aoTUP00RlZdWobSomMTRHnNO2qgKtpbRnT5y8JBNxwouxF4vFpxGnMlmiVPVfyEjhH/94tfwyc9+Du96z/uwksZ0+qx6DA0MUdUkEeUdusipjz7xlK0uKy0ttLza4sIidHZ2UsdXITcvz7whlUbQkr3+nm4MDPRakr7qokoa+Eh7vIam2pqbccPttyA7lAMPiePz+Y0wQrRmUJ3F+poxZQf4vQLENL9XNqhGDpTRVldbQ4eh07LeVCdC6eflZRUoIlPk54aM8RTJy9nQc5Ws2Xy42Xp/Kkzi5MWHMyXH1JIbr3v9/Va9/b7734i6KfWIMZYI0w40NR9DIhJDbsiPnVu24N8+/zly3V7kZPtwZN9erFvzDJ5bswaHDh6wlEKlFybio0S+vC4n49R4WZg9HUQcIi2VGMMYEb14+XJKjOIb2gR+1s4NdohApkrZfIeLSKBRCpIIprQSZ1VFQ+0UtHa2YyhMaSSBtZdoaXGpZfd5SSxHM8gLnIAKI/T19mN0WKXBT4aXCXGcZnhQVz8NX/r3LyA83M/I228rmOD22gKFjrZm2oE0cgNeRGLDNLCUIBKr9egh9NDwxiJR5OTkYeXqW/Dq174Wy6+7Hju2b7P8TUukOx+wAUqCEDQfPopVr3iFVVAR8o2YIhDvYVKo8SsXbRL/SXrG6MFpXMsSKYzBgGzamOlTGk2CByPDKCsqRyWJU1CYJ8XtSKDdVuXVs1BSXowD+w5kRowudnrt2sGZksPW/t0/fA75BcoA0SgUgzi+RhMJjI6OmE1wk1gMA/HjH/0A3V1d5gEl6OrGKCEaJpk2vQHTZk5FKCdAQgUwe9ZM7Nm9x/K5BefrdIY2RNCEbWW9dAW9KSGQhDn5OuHfJEhJIGQc/TgWU8QvFSkmkAS54KetaWiYYpuMKQFEVZiL81UkXHebfJrGylLQzrwaBmpvvvINYK4GnEQcNZaHJ4i3veP3battpY9KaOJEkkaAtcA3xfgiwA7LEHcwCDRVMKoVARqZVXxPN3YozGvGMWP6TMuKCQWzUVdXhy1btp6C4NPBfss0QxVUmml7Vt56q20nbRnQ+smkgs+RJJnHSAeB3wmpKcZBQrKIQ35yzuU52WxDI52QQTKRP5CNEhJHFRKUH6xDKbeSniQlsbioFG1NrdQAjKNeYvAUFBR9Ii9Pm2cEbdJeQxwNDTNQUV1mQ+HJuAw2dTl/m0jL48pCnFKi8SxlXh85fMQQZ+NRYkQeyUQK16++DYUlxVR5I+Z1qdhTNjmzqaWVJ8n9nuTaM8HQzz+yUVKHi264gS62c5VNFRiBJg9xmKTEy7+MgSg9Gjk24vHQMkSpOS1mKCspoU0ZRl4BicNYxxwRgtFQ9of/RVCliRzYs1/O4EsKnvFU8hMqhhtTZUXLCk+jf6APd939Gkbnih3kZVGCkuN0U9XJgBlQuaHBnBAaGhvRQg6P0OiavucdpICWr7rZ0ra0lDIWGSVS07bN6x662fLQjJBngNj95B/S9NxacN2NNyKQo81xiUUe9o/nOVIkYvFrtk0bM0i9qmq4vDDFU27GYuqDlccgg9XVVmPu7BkoyMmhndKe+QnRhMR1suRV/zCQHcAQPdCBHqc29UsFHiL0E+Y98YPTbRKnrxuzFywzwy6pmWAHpbsVk6gzLqq3IXo1LqqxANVDQ30NEpSyDjoExJGGuRhIXodp06Yi2+fGcH+/LSxU9paKnu7ZS6N7VjgLxUhFVbNcRvdc42oKShVYqrXEfuYc59CzFelrtFnvndM07E8GI9J9gSxs3bEVv3n0YcZatVR1dRb3aPmcpF3nqr8qglRA1afBU3KiPeKlgDMcAnVXHHfgwAG84d77SJQsc2tVvNgnziJxvHylqkaIUhSn2tKSuqnTpzGwLMDhwweJCKCsshaz58zBOIkSIFEkUTFG86qukZefh6PHzhZTnAlil+72NixeudJsj0ACZKMMRiBKkFFCn5T66iITaVdRZyRB0qjqbG7qQ00HPPDTn1C1NuOJZ57Bug3rLcDVGhMLiOntSZWqnc3HWtBLZ0dVd14qOI04Io3+pulGDyFCezN/3gLT2RNUF246CIrGc1UgkEjQ6rrcvFy7SjuF2CaG1RXYT3c0VFCM61fcgN6eTgRJYFV1196CUn3V1TXYs28/1cqZuzueDmadiOPunj6suOVmpEgMzYrKCcgIRqbVUqfmIPMZ2jWIdlEE0yFtSemPUHWvXb/O0oUrq6qsgnxPfx9GqNYVNPtoT8VZw7RLW7dtt4oOY9Hzb7ZzLeFU4mR6aRzJTh5kUPmKu15NO5NFySFHJlTMymfqQkiJkhNtW3d6QFq5ocBP63JWrVqF3mgCi5cshY8e0HjSWYemIRTFOmO0bUuXL8OGFzYZ0pwHO57e6aBvheC+jnbMWboceYzwXbyHpg8UdDpr3RwpMXdbUk2xNuIkZU+klp37a3A0wXOHx+NI0CaNxmlnqcaqKmoQzM6jlmBb2LkOut3trR1mOxMkkOzVCRADvDhwmuRMghBiLzhy6DDuuuse6uWIIUNIkZR46R6rhpt1mPZGHC6Vl6C+z2Ynb7phObL8QH1DHUoKVOk1YeNj0kByPhQI6gFNNPiTxDk7ZNpC6OjoxKpbbrXVlVoUrPVIaouer2lkc0johXnpuclLS5CZJAnKUfJQrWkoqLi42LYztQxSnpuTk49pDdNRmJtPyZFDkcLRI822i5rsjyBubrUu0EFCZdpzreEU4uiZznMdhEhF9PZ0UcwjWLniOoxRpSk6l9stFaINkbRTaIISJBdXG+176enk5Ifw0b/4EH7545/gu9/8Hnbs2kEC30U1kmOE0Xm9fV2oq6/Hvn0H7T7nBDZEbrEaOtjTg9oZs1FcXmZx1Sg9qrBWj45EnBEI2UZvwMbihEZJulYtaAxQaNaQTZBM1Vg/hao2gJ7eAUypb0R1ZTUdG0o9tUOcIUFTU4t5chpkvf76FQjlarFAoQWwfWz3JLNcaziH5JwKhw/twy233WkDkWR+xj4xEsfJLvUwwHP5KD3kYC0SIKvy9zgef/xJG76XGx4eHML6FzYgSK6tIWJidNXH6WIH6MnV1dVi2w4Vv+WNSYTzA6P31hbc+spXmhQqV7+kuMTuoXWUqlMWpIqVwzBOdZqmtI4pMKWhtyoN9MKkVoX0MrZFIxeqyKCSyNo6M822qqBOU5PjrEgVz50/CxUVpdi3Z59VVxkevrwNSS8HLoo4grzCEsyaM9c4Smn36TS5kZ0WUq1aMHW15lWUxa5hFQ3rtLV1mbZSfBHKDSAruxCNU2fzbkm4NJOZiiA324dmRuRDo1IdZ2PJE99JGrQvTnVdHWqmTCFz5CKf0qiF5lq5G6Nh1x5SA72dcFHKQzl+emF+tlk1QBIWB9moDdupEQ5pBm0IyR/JSF5kubw2F9TS4iwWzMvLg3K3A/5s2jm3bYQ3MjJsv70YcFHEkUHetWML7rxT67fj5i0pdtCqev2WHcixO01Q96v6sdKLqiurcPjgIaqxuBXrGhmJYfqSFZg3ay6DUkpOPGzV+Lo729HR3kGPSTlhRJeQJ1VGUjhkOUma5D7z2Lp2PdY9uw4bX9jIYxOOHjiK7pZOPpfBNFVw886d+Nrn/xktZJCyKQw4C0p5NwalE7R75jA42TZGIN5eowdSVbKffX396Gyn6uLjtPpzCoPs/q5BpBMTOHBoLwketGSRFwMuTBy1UlE5O7Nz+1bccvNN6G49guG+drqZg2Z48/ML4SF3qZ6DxqzSKUoBv5+/dBlmLliAQ4ePYoxe2R//xUfg4jnuiQjGRrUB0jiJvh1RSk0O1dH0hmno7Ok14ogk9tehkIEQKM2n4SZlz4wQkb30rFqbjuDQkX3Yv2crdu3diZaeNvjytFIoG1OmzqS6qzTp0v4SIo7uKcdB++lpTE6enuyeMnd6unvQRaJqzbzWpJQyBhrsHca2LZuwaNlCeq+vwMYNG01dX2sw1DtvzwcnTnvbO/8Ur7zregQnogj609TfPsQSlJ78Io1WYpQ6OzwcY8AXx1BfD7ToMxpPYZASVDpzPipDRNpIO0YHBmjI+/Hs00/Qw4sjOhInMkPY39yGhCTneGQuEp3eRJMxpGl3GpcsRt2MmQx6K626QlF+MeOwEAJBlcrLRk52vtXQRCqKtiMH6cbzOVKr/Kd5HxFH6lIj5ps3b0WUnllPVw+/92DFyhVkNEp93wj27NmOV917jxxz7NiyB7/47587TbmGcFHEkYpJu6Sjs5Ab9OOTH3sfvvXl/7QatEVF5URMBbqonnyI408+8iEE66aQ28JEcAoDQ/02zCOIwIv6qVMRonrpbD5o8z87t2/AALm1pLAWO3cfRP2MaXhuy04+1HEQLP3Vrj4V1PDimgb83Re/wOeX0tNSQXnaDSJVQy4abJXbLu8yzjDg6GFtBa2sTY0WUGr0I+9vSwB0Mz7n0KFD2Lt3v7nT/IibblqN4e5RbNz0Aq67YSmmTKun/YpTYyTx3Jrn8Mxjaww3QqEliFwQk5cGF6fW+GDn2VRh9NjWrlmPgZExRCjaA3Rle+heKthTlb3ps2eitKbRsmBcKmpPaYpGVW2JLncqjr7hARTV1sI9nkDT4f0IUzWl4tqigG64ZxyvfcPdGKRR7uxyqmSeD1bd9UosuP56Sq7iHhUrcoobR2KU3JhTbUYl2iUV8WiYtEhR0p1yibbpKwmqwrB6FRE13bBr5y5KXi6dgCDb40dvZzfjqDhuvnW1Mag8PwW6lVUVyC/MZ6B+kM2U2r9AYy8DLkycDGRGsjBKtTDK4C/oS2PJ9FKsnlOD1UumY/WKuezAKhSVVaOsuh7hhKJ3D1JEkhWNpfHV3kPj5N61G7eiurQMTQd3IjwwiFx/AVroCd1+y1LarxCqGf8caaLqU9FlixZPZUm1QyMD3V3duOM1ryZbEGjjhGD+N9uhWEdzN8cdCz5bY252L36h6e7JDQUsQ4d2VUkhR44csToTJUXF9Ox8tifG6tU3oLS82BIcBXLHXXT7VPFARNq7ex+foonJqys6F00cPdYenflTWlGPT33qr8m5q1E5fyWKGuchr5K6f+p8jE54EKPL7aa7nWIgWJAbJMcl7VoFoNHBPrNN7e3N8KY1DU7lNRbG9dctsQJsKrReVVODgwe1T/O5Bx7l7dVOk6TWkYhEnKlBh3COPaH6sjOJOr6JjA6xHc7Igoq42T7qbKeybpTb0CSXfli1NUMoKypDZ0sX3FkTuPkWR2okHJIQ+ye/gjdVtZXS0hLspzq82iC2vCzwuNOI0QZ1D9PL0QQcO6t5FS19lKuaE9JYFeMhdjpBpOT4XAh4ksinxNUX5WDj049jztTpvI+PtqcTN65axI5qA20vQj4Pqkvy8d73/D5K+HpWlWHfufH8E08gj8GoRiqUg6ZNuKWmdI0kQ9xsAWs246GACmm5bdQgGkvSaUk4B9Whhs80uq7KfAO0l8ODYfT1dGLFsmVmp3SNcrRVPzRbY4n0FjXDq6n4mXNn4obbTlSkuFpw0ZJzOojDllNqCvIZ49Aj89IryskrYgwTxzg5WIeK2vnIvQM9HYiPjiA1NmqDoCPhAUwQKdvXb4I3twzxcDduWzWPHVdUz7goiwjkM1Qccu68+fa+rU3z+g4vOaRy1KyHRHnj234HQW/AynqqSpleVQJBowXZjGG0WYuIF4sM8wiTaLQdVIOSMEmXU9Qf9NK6MNhPyQkV2FBPX083nn9uDR5/9DGrXjtd2/1q5HqyHSSWU1c4jZq6GrRQ8oaHRiSn9numoZcNl00cNbCttRV33H6LGVsVqhACNLSj7UYYbtu8iJqZZxXSUyQUkUEL0d/diVbGPnnFVWhrasH0ykK4I4MYam+nxztIY0x14XN2BRmfiKOe3p9WlLW0tGU6PEmeNEIFhXjlvfebarKkd9oDDc7qVbO1OoREijBGhvoYFI+a0LmJUDkGPjoEarfUoLJE9+05gNryGnS3dTKQLsOtt92KVTesYh/H8MRjj2Ph/AUkvHYXcdRbFhlJoEHXaVOnYdOGTXy2dD8fIi/qCuCyiSP0DIdH8Za3vcPG0FT7UkMlbqoFerG2+YBWAmjoPk7nQBwcJ+f6aIcGSZz2Vkbd2SWIDnRheDSBg/1pbDjUiY1b2lDoBUoLxp1SkN58eP1u1Dc0oLd/0IrgTqo5+0uuf9V99ytOpoTpH+mg9ySQbJzUGoVEQxpEsCM5QqekxlDIVxFeAeno4KjNflaWVdCr7MZEKIXHHn8MmzduNqkoYLC9bfsOLFi4iKp8Ujqc1Cwxg9fvpTvvw+GDR4xw1oArgMwTLgfcRHyM8Q2RzPdWlDetWmeKtik91PHKG1P9MyFCheTzigqJBLqs8SRGElkYo6obI1E7hiL0zpoZdadRWV+JJ7Y24+lnd8NHdRkMspsa9qeKvP+Nr6XK0UZCTsf1os21e3sY7NIuGBFEFBkQcu9kIqLWa6ogncut8udOtTwljIgwkhiRKUuqqbbSiji2M/4K0ompmV6L2UvmoH9k2NR405Fm9Hb34ig9Ol3HP7xWXppT4E62buWqlSgoyjcHQv2+Erhs4ig4FOzcs4cqC0iyt0MjYUoLOZ76WtO7ItRIxNnNYpSqLx4fp34PorggyHNU8TKOYUbkA4yDSioKMcD3B9t6EPPloC+SZHwUwXg8ygBTk2dKv4ri3ntfR2To2SSaGJOSuH8320CvzlJ7SRg5AprfUcFjK2TJoFIl3G1TcCGV16o4rEkgiaj7iNOL8vLR2FBLG0XE8F6V+WXID1JF02FU0XJVIVRcVFZeyj7JrSbTOE0hYejMZAcs9fcVd99uQmPSewVwRTZHvfK4s7HsumWGhCiRoP7KTSWfWnaOEkK85CKNEKtWl5dxTogMnNCe3OEwA7xxhLJDqK8uQysDTw3d59F9nVuTh9qqErjoaIy71fFcm9GsnzLFNvwfZHwkvtShJSI33HwLn+VkfDr2RlKjXd7kYhNRlCDtR2H5BZRIU2cUvUkVqesmaOuVXxcfjWDu9FmID0axad1mPoNOAyW8qKQQ9739PpRVlvAZGRbh9SKM6CBpEtHycvOw9vm1fK7uffkEuoKrJdIaWvHim9//IdWXC+HRMTTU19LLYXzgD8AV0FxJFKO9bexMCsEscmlilJSJQlWRnnziGQwOj6GucSb20UFQHdmcgBslgQSmVhcgv6oWyWAxkq4cJMbdGCOiY5SAWHwCX/ziV6wVTgdc+PQ3voWCklKbFjBVRaRN2hXlqNE/sWSOsdFB2y1CcY2mEZQQIsIINPRjY208t5PeoWZC66fUMxiO2G/lpaUYGQ4jlmBsJDWp1EfZK11AMMYglZKxBL725a/hCOO0K4HLlxxKjTiKDi8GGRPMW7CYTWXDqA4UXdA9IIcyNiDR5BmpoJXGpVSSeYTBn+by62qrMHNqNXKCPtTyfVVlKQpysnDDDcuQFcrFmCsbE54ACaNi2tTsjIH4QsNchHXrN5h3ZqqNLQlTJS5ecb3lJ5j9kZ3KqBXnVa6B1Jkk20nbVU6D2Esene41iVydHaDNCVKKfYxjfDk+2+o2TNWsXDzdTrOrsjf8YwQ6Dvys38Ugu3fsznx5eXAFak2gbrjoyRzGzTffaUUeteWT7I4yWuIpOQYhQ2gWWVfcKy/HSkKRi5WyqxUxHgadGlGQ/UmQiQ8fa0MO3Wx/AXU73eAoOVe7PmX5svk4F+8fR35RKaPyfY564n3bm45hyU03U3U51ZmTRLZUjyYE1U4rqM/vhE/JyQTjKY21qfKzuqE6jkKs44brs2PQ3XSVPV5nOEhreYZGhiyPXNULNZ+lZBKBYhsnNZgMSadHmUitLS3o71ViIm98GXCFxJl8LGOetlYsWrQI4ZER+0YJhAIr9krbM0bXephejzY9M2ywU0ODwxYwCtmquKadqAaHh1BQWGz7U/poZ8rrp9LVlksehYvIzcoikkiokuJCu2d7e6c9R+zazrhryYrrbIMaIxqJo3+TEmE7WNNJcPKuaY9IOMtvs17wGxHP7qXb0QaJQIrNpBbJTPLGxI6aTLQgl06CBlvNbtktHFUqp0SjCY2NjVi/dh3vwyfoHJ1ify8OroA48nqcbklt9fT04tChI5gxbToJEmakPATt0aftiDSqq3L3SuqL0NiKQAn+VsgAUsXX3eTKAQZ5MR7KjhFChUBVnlcO3MLl18NP11wbwGVRysYZP2mVwKxZs3CQtkpV59T3ge4uTPBepXUa9ZbSoTqkbXBWIxAx/CNSyNXWMI/SdkUAywXnP703EDF1Hq9XUqXiGKk9y+yhK6eYSNuVy0mQ8bel8rx3JnJypJDo8Qay6JkWY9eOXUY4gdOqi4MrII4a4oDzLo0BJegxMK2qqbMhey077+1ps/LlcDmbNyr70kVX200ulH1S5D7Bznf2hfHF//geFjLAK8xTsXlyv0aXaWfaW1pRWFlN3Z/PaD4bqiWlXAUfpW/mnDnYsn27DWZqAPsY3eq84hKEVGCYSFZqrThXz3JWIPBrIkreXICIT0+MGXEsSZ+90PcihMYIVchetl4pxGP0COV8yRXXqILG6fqHB8wLVE3RRJwMYHgQHfiOF2o7qcKSEkp3G/q6GTzzN4foFwdXrNZOBjFHR0erTe2qEHGINkhloLUKQDUFJjxZCFJlqQKmVpq55cpSvQyzk5Uk6GOPr8GGzdtRzAi9cfoMqoyYjbPp6CCB8km0vCK6sdT3AaoZbars9bptb+6NG7ccdw4O79iO+mnT4M3JNcdAzCG1JiKIQJrfEfK1VlVpXhr6kRSJUXQLIxaJZOeTsIr6pZqlovWdOqpcCVUx7B/ot5iqpLTY7nvcCaGMqg6+8uWmUZussw2cM5J5kXB1iWP/3Ni/fz/uve9N5mIODA5QJQVtGEeeV3FllensCSGWCNZiLHGY1xfE40+uYb9d2LPvEHppSG9ctcoIKSL4qUqOHthPYgRQQE5OJKnXeX+VRPHTZffw+6NHm+x6TRRoL703/c47KYWFRFwp1WURiuhpSZVqGEZ1b5SpqklAcX+a8Zdab7aJhJt8VSJL07FmFBUUmZ0Z05QDNYJcbhFHmUg9fT22LKaspJzXaXRbWaIksiElbeuZSqiud26nejNwTMKF4KoSR+RxHjqB4XAU8+cvRAENd4L/JshV6kx8NIqCgnzJEjmawSoRr6xLxSBr122gunIchp7eXqxZuwH33PNqfuTZFid50NXWjM6WZlTUNlBTqgYBVQzVTEV5FY4cPUo7NWpTF+HBQSy54QarEShEimjyrMQwioWy+Fm7p+p7lfBXYqTiNgXT/MLiIIEC18cfeYzB6FYsWroM2vRKmFfxiizaHO0TqkVmA4P9UEKikvk1ZSJp4qVmi7SutaSsFK3NzfTe+q1/FwPXgDgOtLa240a6tl000kd270B+MGBcmmDDg0SYCKilF5of0bic9gjZvecAO5nJCyOCElQ3WqU9hzFUKQ1rkvbBy0A2TkQcPHgQU6gu3LRB4XAEQdqz+fPm4YVNmxz3mf3XwOwKjRzIIyMHy3HRD7y1vSorQq/iY63rkV3SeVJpzryPWCiN/s5+vLBmPfbu3ouVq26ANo7kSTRQGtnOsu06IpFRDI2OMI6LI4/qVAmJkiBJkpafKIhtaGjEc2uez6jfC8NVJo5AXeWhWVAa6aVLV2LB9cvRevSgcT9SVDtZAXoySuPVrKRyqLMY50SNs/fs3ufc5ji4sXHTZgQZW0yfMYPXOI6Gtg/Zv+8gqmvqUVZRQeQ6QzKzZk3HCy9sIko9Nux/s3aNDig9l9IjG0d6COH6L8yJPPKfSD8iM2z8Ja9Oas3OY1e02die7XswMjCEtWvW4ebbbreReI35jSfHbFo8P68IvUNasUDvlIFwLiUqlJ1HtayFxLQ//KeFZ5qg27/3AB/jqDbjk3PANSCOw41CgtJab7rlVuw9sAXuMUoEuZNiQsL4MUF1FCW3OUZY214FaIuGsW3bTuc2GZh0Tw8cOIKm5nbcRsQkGTiWU30MDPbRHjTZ/i0VtXWOkeaxYN5s7Nq12xwKDSPNXrDQmiWES3WJSM7NHQKIkxXRKzDV44yzeYokSMEoL6Fa22SXKL/t8Ucex613vMJ219JAaJQSIhdbC8yGR8OUlLRJs2ZmFZQrhNBQkdRrdU0tjh4+bGODJ0OmRafANSCO0zNTHVQNA+EYXvH6N2K4qw1Ixsw1VmxTUFlLFUX9LeNLHR6LRHipm1y/0SRgEuw2maZrN5SnqBbuuvu1vCZBrzDHxsBGw9qepQs1VBtKzggFQ1i54nrs2bsfB/cfxD2vfZ2pF0vkyNzP0jFoaxxKSHZ4jGsk28kKdQJSEsfaB7zw/Hqnazzk3T38q99Qba+2RVfaO0d54nm5+Qyko4hScpLUGhGLv9ym9mKSINoxjTYsWLDIsnyUly1w+udI0slwDYhzMqTR1dGOV77m9dhzYCfyaUBJDQTJbQUVdchhZ0ZHRtkILbSNWG6yimQ7kbtzh5NBRFMc8sTTT2PxdasYXyiFyWtZOPLR9u3bh/KKcuTwPhHGQkuXLkYXYwwNCVVOnW4o8PDGQrtDJik7OgliBuKGpxGpMRKDKnKC5BPxCNpo9YW1L5AAupKnEuFC6WMPPYK5CxewHzlUcV4bO1T2a2dPJ4kxxpgvarZITkGZ9hPmd+qYj97l9dddh0MHDtm0tu51OmEE15g4gglUV9Rg5twFiI1TP1NHy7Vs7+xkYDnFZjLHwoPU9/TacnOxd+9eRt/OEND5QKsW2oYSeMs7fg+xMHU9VWIwO9d2chanVtAOySjX19XhJz//BW65404KCRGgfYKIXEMviSLvTWgxUvFzIhFDlI6E7VwjkeEvSmDZvmk7JZTSbd9MXgE8//SzNs1QwPgrSBWqDFcRT46NhpGitJGqkS/0V1VVmv0yYvD/0mVL0dbZjv7T6uJPwotAHGDr5g1YfeurMJKgaNOQS4110lUuq5lGwxpk9K0NywI2ubZrx24M0g12uOncIGbv6+zBk888h9fd/1ZMREdt1EAltrUyTT5YIWMLeUmNDQ18Xh+KyxmHGNdnbkD8GoH0XkBCKfdbKlMutIigoFWk3L1zNwb6Tl9d7Vy7af0mk/qyqgpzrYO0qdq9XhOOND82vKP0ZKm6ynLGaPLieLVGzxcumG/1GUyqToNrTpzJjpcUl+LG61ZiSuN05OZXoLJqqtkG2QoXuTQVT9io8RDtioLJiwOXRe0PP/QQaurqGexmm0uu1FztsaZ1QvkMNqtrKqEdUvwqtOr22qSfkCNLIwpNtlGCZSTRtAdVm4yNBkv1fUtzC9rpkJwNdP3uHbvoio+jsXGK7WWYR0dABTS0dlUqV/FTnBIke1VSUmJEt9lU/l5DJ2HLxi2Zu52AF0VyhIZgTgHKq6rQ0d6OPtqI5uYmSkoC0+bOo/T40M/vtO5Uu+zvZjxxcSDECs2wBcAebxCrbrkdhWVVKC2v5jNzbTVCmIZ3CqWnm8gKkLOtqiEPTVWLPpPEUYaqAkcNs8jASw0qwFQ+9WD/EA6ec4m+A0cPHbUCsPMoDfLSFHv18jqVddE6Jo1WywbJydAArx6rqXVtPjFA762ro8vuM9meay85OkzBe3Av1c/TTzxIte+hXSjC0EA/isoqzRUe7u+gKxujhJXhmWfW2LUi6qVAZ0cbHnvsETz+6CPYtGkj9tH+bN26DY/85mF879v/heGRKJYzME5SrchLpFyQe0lcOhnOEI6NiJHbqc7ocUmCVChJs06aet+2cTv74yDubKDFx92dXdhAe6h0qim0RT29w3S/HfWmAViZsdFIzJ5XWVZGhvRYEdgZc2dhAz1CJblIrPWUF0Fy6KTySSPUwbff/SrkF+ahnFxTWzuNtqAefdTjzhALMBbVxrQ5eOKJJ0yVWCsvE5Rm29/fZ6lUMdo0gVZiv+Ytb7JkwwIGtfl5+cjJoY3gkUMpU+6dRs6VzTmu0QIadw3VyDGQ9Kx/dr2pwnO2ikT1MIaKjcbwm4cfQ8mUBoymtKKbFpDfi9V4J4yT4qoDpyEgVWocpTSFqJJLSoqxg3GeGEDPeJGIQ+pQPUQY4y274Trk0osqKilgXBGlAfcycBulvfBaxK1WbdmyhXGPathcIuiCky7SW4tnMh+8DHRfed+90CKq4aEBizsGh4bQ091tK9rEEF5fts3bRJV8Egtb2yVPcgqeX7PWiHRO4hD0m8W4lMwX6MlpLHEOVfdYOkXP1G3FNmj1eJ4Lg5TkVkpaeHSEdqcSNdU1eOShR9lWpxMvCnHUaT2u+egBLFl2oy0ZmYgm0T/Ygba2o1Rvg8grKDZPKu1KYRPVgiTtqgI7rCGXV99/H52QHgwxku/q7LZkx0I6DeX0okKhbFtSqOmBWHSEqixs+XIT8uKIzg1rN9jM56VAP5H/wjPPYNtz6zHS049Sao1CagptBB6gZ1leVIRUJIF//6cv4lc/+7Vjbxy1YTg7HyNcVdAce+2URrzngx/BtrVrbFxK09lxRuXLb7gN+WVFFrM88j//gyceezJz1ZWBdZD6RPGk3OtPfuM/aaD9jGM8mDd7jo13yXPSZFqUgWs8lrJVBv3drRjqaTXbkNTAJe/z1c//B5qPtFwa1nTuJBy/Rl+e+GHynST0ZHgRJOcEaFR4aHAAjbPmY+l1c5GK0tRGU5g5axZ8ql9QkA86UVj77DPHPZdTOncF4BjyNOKpCSxYvhxd/d0YpXrTXkotra041nSMktRl+d0q4iqnIZWMkKG0Mk5FlXzYt2c/ehlbTXpTFwPnPlOUyhzyOHWcBi8OcU5qocaatqx/Dt5ANRYsm4vZC6cgGPKjtKTCFksV0lAXknOfXfPcVaGL3SPzR/aj9VgTbrrrHhr8ccpRFkaGwjYBV11VYxUNa2prbJhGgWIqGbWxNvPi6NG1MtZpPdZqfXAQe21Bzb72TzkLOKrVg8LSWly/+gb4c7y0Q3E8++SjGB4c0hnOiVfYPMdDIvCBWril97e/8X7cft9rMUBPbuHChSgmcTTrqZStoZFB2ht5aRNIRIcQHellO+W5jWPj8xvw0E8fEpnZqlNV0LWAl4w4LwVMqqPs3Hz8f1/9Gjr7OxEKau1qGqr4Ho9qaMlt09dFhflETpJeW69lrXoYzO/btQ8/+rZ27Hxx0Pai2pyXC6i8WA6lZeGSpZagnu0PMM4I0GOrQmPjVNTX1yM7O8RYJI6JRMzJYfC6MTI4jO2bt/MOL45a01N+C8GFX37/exjo6WVs5WdAXIsptDWlxQWUnAQ6u1rpKHRa4omPsZEm0eTeFmsncArNJfgDVwS/lZIj3LpoQ55+6DfYtGED6iktXkqKphhC2TkoyC2k5AQQjjDWmhjHlLpaVJSWo7e9G88+TUfFqHPtJefFecrLETKegrhT8b8i9mJK0PU3rsaUxgYUlxRSisbR3daCxx58BM2HjvBMocvJynkx4LeSOCY5PJzsG30gCvj/uGeXQYv9SilxAvYXH01OK/4PXpbwW+oQ/O+A/5WSk8kAYMP1j4qIvbAREP6bgJJI9LuSMWQfnO6ZiiLYiPEFejx5rsBJOXTBFwiioLAERbZ1Za6lEqti/ZhGuIcHMcJDC5WVzDGR1DSDEugvH7n/KwmjRmv0ZEILOJ1PPNLwBPOx8KZbsPoVd2C4uw0PfOvriA50O79rhktwwR5P3o9kdmeRCEUoKimx4R0lPgrx8ahqig5DZflTJE4qFXfKU6Z0iCh2I4PfKsKYRPjyMWvxcqy86SZ0tjdhZGQA9/3O72LWzOk2Ybd752Y8/dRj2L1pG1oOHCQXKxeAl563x/pRa28oHUXFKCwqtUogGqiNRkcxOjIEbaBk42yaQTVCJJHQq6axT7nvlaH2ZUMYNUSH8bW1yplnVOMsr5n/5eZ6gmVYcdsr8crXvAqzZzfy6zi2b9vA31K46aY7UFKQh66ONjzyxIOIJ6KIDUVxYO9BbFm3EWmtPNONeH8hUfc+/mSXD6G8Alu6rvL4KnQRjYYRJTGUy6CVc0rC0KH1OykSQwu/nFRdBxTz2FS33XMSJn+9NDAUOG9fBuAkF7BFziIlIw6JMp72IlQ8BTfdczfuePVdmDa1ETn+LJ4zhoP7tmHf/t2WZlRaUYUbb74Zhw4dxOOP/ga1leU2eBmPxnBg9wG8oJlLqhpzijO99jDiz8svQklJGfJIGNX+1JIUTWVEIsM2g6m0WY1Ca55HCRhaT3qt4eVDGLVEhpvcmIVEJgOT0XlpDV73trfjpjtegbqaauRRT7mzlD6k7cW6sX79GsuvVhpvS2sbGmfORJzI28Yof8nceTaTOjKq6eU4tm7aju3rt9szfMFsFBeXOjOQWhlHwz0y2Gc1qSUJYghxv62q5melMZ2QjWsPLx/CENQYKTAlO6Sz/Lj9De/Em97xe5hSV45s/zi8VBXutI9nscmuJI4cO4CdtCWaiFNl3oGBHmzbs9dKoYwODmHZwiXIKyy0LfBHRyPo6RrE1s27zGsKZQcpCR6rJRAZUaJfDC7lpLERtvUMiWvL80+25C8iSHe8rMCIQplZdccb8IGP/gVmTy1Fns+NAHwyy0hlEXkULOVFDwwOkiguWxyrtTBKFvcSjwd27kVkOGIpsjLSiVgSQ/2jPIaRn5NjNqunqxNtLccQHujl9dogXFtauhDXwuFo1KbHz66xTLSvObyMBjbVYTbHTQWWX4pP/dMXUVmRR5UiY6tcMQchWROSKReiY1E0NR+mmlGxPRe0D4FWkmm7rt3bdtiaGNUFCA8Oo621G33dA7Yotqez3WIO5Z35vVrzqVXTJNyQjDzd3+PUkH3LvD0FxMvXXopeRhIjk0zbMeHCLa97HeoaquG1BDtNHcv4yiVNIaFjXNurOIuqhCMzzPxdiCwvr3AyJylYfW19OLTvKFoON6H12DEM9nTR+Du50qoeqICwu6cHnd29UCnKU91dMsOpX2Tg2ht+wctKlU1WarrjzjutOrskxQo4kIsNSTxsoRK/H7PATotx6UcppiBNPfTUgkR6UQHdXcUeo8MY7O1GJDwEFXf1UF1VN9Rh3rKFmDJzquUiyJuzRVLXXgguCV5WhJGdzS0ux9SpDQzexmh8KSXyinhYTjIJICIoytZePLJGNl9Ct1q1OUU7Ld7V4t5UIs7YI4pxqsJgfjbmLZ2PG++4GatecRPmizAzpiIQCmRMRmZU+WUELy+JIWZLqrRxUIiSIZdZ7qoOqSoShEeCRLH6z3xVOWBJkgV2Oo/q6OjRw1aXjREH3NkeFFYV48bbV+GWO2/C9LnT4c322bqfnLwQqqfUv+wkZRJeVoQRjlS9wpLCZUdoN5Scp2pLY7QNcaovxSiTy/usVhnfiTA2gMlrIoxDsnx027w03jTs4+kEOrpaMNDfTV8vCR/vbQ45VWXjtKkmMY68vLxk5jIJc7ZOXFnHhFihKFfqhdIQ4WF5YJSEMaoxZblQi1GSVN1QAWYW4xANYrITJJDcZiF4jK8R9zjCGMNoKobB6Cj2HzmMzdu2or9/kCczuKRzoKKuZeUl8IdUUUpK8eUlOpdJmLN14lI6JiLo0SeIKSmx71weqiKqK9oX7QyisiMy+AK9OpUxJmxhrFZR2+bgRhhKCAPGYDBIg87reA+tCtM9xhIptLd32E7tMkSSMNkzPx2FiprKS2v6iwRXqMqEWPK6DLDeZV7PDzpHmNCh9wql2AwrsFqKssoqU1lSXWNUYye7rJP313eqsqGl4qqPZpn8JKyIU0Z32VSTkM8XEVN2SXUB+we1zb+WAaqAinPOlAbaGcLFtf3Fg8smjO0WRXWiW0waYIGQc25wiOi4xQ5xlNvVMG02Fi25znaBajpyhCqMdoSSYXU2+TopMQI9y2jFQwGlbQWWeaZGn5Xpr0JBTkZlhkC8PK32apM8fhYxJXFyx4vLSqzg6ckM8HKAyySMvKBx5OYV4S1v/wN8/ov/iaXLV/B7J844N/fJixIe/SivbMDseYsZSNYz3hjCgb3b0dbShOYjh5CIxpBmfGFjIicRXPe1V7Wa71UxyqN6Z3aGiEbnobAYlRUVVnxO55h08bcsr88IonM0KmAM5CFjBP0oLi11bvAygrMMyQgRznCEHaeQLkBVUY3GGXPw13/7d/jIX/wlbrn1FnpALuQUFmDe/KW2U6BKw+tC5x6GRR5uhEJ5qK1vQFVFJQmYRHdXB3q7OxGJhm3ySSBpufWeu+ANBZHF+EQl5LUASUMuehVxVArLODw9Du14qGpP5BQ+0ikSpAmsYySyVJkYSN/n5eSjhKpSWxR72V7FQhp+0c4gmonsaHWqFKqlOhw48e7FhtMIo4aI/xx97WysTcS6fHjfB/4S//gvn8P9b7nf9uosK5MuB72eMPYfO4Lu7l6rg9zA2EBlqzraWng3crjHh9KycpSTi0NEttb3a63l4EAviZEpHJdRVUK69iaYvWQZSiorydm0Bl6vrdt32iM1pqcK4bI/EwwiI5YOaxNYfJ6uCQT8aOUztO/NpE7Izc1HKYPX4vw8SpozRaxaOqojo+XrB/cdcLpOeBkSRr1g66w9+jOB2259Nb793R/gulU3sKNh7Nu/k0HcIRzQdsSUkiS9ovaubtvOsbQwzxYu1VXX2IZ2qolWUlpi41raG1STT0rsniASHc4/YTsMzDNT9F+C+UuXUEpObBhkRFH8wWsmicI/jPDpJGQq06rtsiy6Rl1pamoyT00TXaFQLspKymy4xkfCaH5ecywag5Pb3dbSirjWMJ4CLx1hMvyUAQkH2yL8SCK++K9fxT//y2dpHD0MzRhbkDOjMUbkCXo6YzH8/Cc/xpFD+9DZ3oIwJQGM1o8dPoIHH/yVDaeoqkQbCdbf12MI0KqvLAZ+UjtnEEVgdHFh347t1FIpkcG+dhwAxxmYJIBAalLVZU1dquFGPHIbidFYPxXlJIRVDiSoxKObBNDuvTpflTR06FxPlhsVtXSbCZO1nF9qOE1i5MdQj1P9/OQnP3cKIDAWcPt8DPTG0dvfi+G+fqvNrx1j1z37HF5Y+7xVU1I18t3btmPH1i0Y6OuzAgsijqpWqFCdMDY5E3hOIE6INtqcCFbfeQdCuXm2EsxxJrRkXLaFROKhk9VaESoeG6UEaCGSlJloRMeAUqZzDh07bCWCQ8E8q/anBVTZdAQEIr6GdlSzTEvJjx5QWuzJ8NIR6RSJsXiACHzta96I/Lxcm1DSsHtMUqJCBlRFqimZoqHW5qbjYxHkkOuGurvQ3dZsNVZkV+TGqs6/ShvmU6eLSE6xbMmAg9BzgX5N8fxjhw+bVOkw15mG2oiiyJC2T99LvXnostv2XEY8XW08QJvkwbSGRlRXVNtYm+6hX23ehm3WPXSOoyq91BClyC3ItXs4/wS600sDp6oyUYWh2OqbVxOZw0hrGITcxF6TW7Uns9/2BggFc1FcXAh/jh85uUH0d/eQKF2IjI7Qq0qgYfoM/MG7/xhv/93fx/UrVpAgvK8hTjCJurPD5C/bN2w2tWLEYbs0PiZnRE0Uk5hKczFyof2QOiOWHeLwUKc0h6OdqZbNXcDPmhpI2vSz6s3oPDkTDmGo0nhof5uq+uoMDl56OIUw4mRtXL102XJ2hMqDbZQKU1Ol0pSoYPtqEllNR4+gpbkZrS3NVspDKkiJb3fceTvuv//1KCkpIie6oEWyqmJ0Uf3Vre2NC4f370VKFSkkGSYdjoRMemUCjSgrwPT7NH8vz031cQkmPJQOSrd2rq1QnMJzVQfNyp3wUHFtOQVOXU6eTkzUTamzax1L9dLCqRLDVlXV1MJDm6Ja/qrHLDG30V0afq1ll71gv6z4tQy64g9xY5iSpNIdTz/9JDZsWM/3IzSqDOBC2Zg3by7v7XR2Um7OCZkTelrbaat6jBCmyjK4Erc7aku4pjTxAgWZqmRrwedx4gnbaatWsZhSw7fmCEhJSWVrFycdMv6O9Ljo1pcgW5uwEl5q0pwmMcCM2fNotKUm6FLyCyHBjCobrkKg4jB5Myqqkx0MWRG2QVVBpwqTQzM0PIJNmzZbafqoltFRBS5csshKUE0SZfL1dJj8Xi7vRCKOg3v3mRo7GQzpGcS72UYpLhelRdUynO/VJb06kq4016m1Daig4ddAgqNVRRBVutXeagH2h8xGJvQHA6isqeJVLz1kCOOgRJ2wMvDkINkWGWvFICoaJ5WiTgRzQyRI0MoDq0NSJeK4BKlIByejizxWMU+1lFVzUmW0TJ3pp4sAtUYI371zx2QDM1LggJl4nmRMwzfyqNQ2SY5sjtqv3yQZqtKUF8rBHKpU5QWIUXQr/e7sF6BlfiSMJIfXNkxtyDzlpQX2W9zjR2EhXUnahV56VqrNpTph4+TauOpBplMYHY0i5fKRD72IkwI5uQXIzaPXxYDNkMR/KXlL7LjH7eV5WRige616kspcmTtnVuaRDjLPBkK9VI7UkwYdju7cZd5ckiprnF9YNQx+rzL3cutJAT6FDoB5WkEyCJHLX5wSmnwKvTi37kaVVVNRgXy/33LFlARohDMV5tgb1QDVPgPlVRXwZtNr4+8656UCdykNY1FRPt+mGCQOob+3y3KrxuJJRGl8xX0aU1K5+CzqKtVm0WJScXBtTTWC2VJvNLrSEfpv3MiArYq/BXOMyIo7VJUoO5vBoPPcc4KIY9ThmT3tHbaJhA3byPhnfpq8hzkFQiDfC6myM2qvkK2z1Ba1U2doC5ey0hIyjmIWqsqMMyEw9Sznge0O0iaWV1fwW7vYfn8pwK2EaU3HhpVrRbU10N9Fqeml2JPX2FBNOKmBmk+XatAklGxLKf3+m2+52Yqq6XcxlzosJMnEGlFoq+SeqmJ5DgkqQmre5JyMmPle+NBb5Xsd2rfPiUOISJu5JAMYExDE0SKXCvdoPxztdmhXZh4gAukcc7NJXJWsz8vRns8knuHdaYskzVFrjpdm3pm1YVKRvvjgVtFr1Sl2Ajd2ejxmg4wyrPyZ7VNAyeiYxl0bA5WUlRvBRmJx5BYWUidPJRGyeT47Yp2RCiDn0Q7JC5KN0s4cUilT6usM6ecGB6ECBZOCHZs3Mf5QQrcjNcq0P/keQq7UmyTFx0BTw/vOXJHuxfYzQDbJIHGzaUtmz56JmTOmoZwemM8n+yhbo50+5ARoiMZNB6ASLi+vO9GcFx3cCtxsFVTmCyHnmTXP0JA7ndEwioq2aSQ4SSdA7nGEyPb46ZElJ7Bo8VIr0ys1x/451CE5VeMyGPTxFlQd/KdC2osWzjciTqqQM+AsXx/dt98qpstwS6UqW2YyptF9lVThEEfeop+IpgNgkqLRJofUsnvqowihoqQFebmoq6mjBNda0Tl5nCKIj4GmBtPz8vNQRE1wzna+CCCJzoDeqauqD3mIBtCPcCRKNeGxZIgsupeinkZ8VflbmwXl0hNKRkdx1513wCXu49VS7yKivJ3C4jLk5jpDMqp1rG3wa8/rjp6JiKHOTkpwOzmfv1I12hANT3NMGonDNw4vMKCkOtMmEZKUycFIEUySppM0Xf2pz/4DvvuT/0Z/uB8F9DBVqdCniTNKmM37iKh8La0s09V2j5cCTlOiaogbRw7uNzujDd4ccVYZqZh5LzlylXPykE+ES1cXFOabYb1p9U3kaEdnW61iIiQa0w4bheYuS11og+slS5fohpcAKezd7WwlYkSRSuOr1afUl3qgqS0eZCJneMYabSrNziGyZUPa2tpx8NBB/PdPH8C3vv9dHG1vocrKQoB2x6YHFFDzGsVkclReSjiLdZNSS+DYsSNWMc/HaF8d1Xy8uhkdGSbzORwoDlWAKW5duXIlXe48iwWUE6y8Yi0E0mCmNhQS7rQqq6SoyNTZxYMLB3btpmSQKHy+ESXziwWfGZpIQhT0KiZxPDO6vPaj6CK757IaZnIkkokU1q5bj4ceeRhHmo8ZA0oLSF/IM5M20EzsSwmnEMaZZnKk5pc//wm0+7kKdDrT59Tr1O8WHxAztpEbOyNp0WYGypS/7Y5XkKPZcRJFY2sROgi6nzbfIUbtetmiqY0XH8QJtUfpmWlCbFxt0BeUFtvehG8n7YBUmyQmy0ebQeSa1JAYmvt3bI4bo0S2nAjVitYUgrZr2bNnL8IjQyYpUreazVSp/FF6qyaILxGcocqctqSxn+pDnbWZPg3ZC9n03tRJbZhgucL8F6IhzQ4E7Zg6rRHTeNAcm6pRz+QlaacJ2RzrKBFaXZ2xMxfRc50R6e+3vdHMSeH1kzGIuF/SKjAHgFST+tL6Sbu3SYoT15A8dqqXwXR1dS2mTp8BbzCAwdERq8A+GUyKQFHtKEUGkwv+UsEZhFE3FY8gPWazj9p4TtKhJO+An24lbYVfnGUI0HCG3wy83GMl4N37xjfYBJdmClWanReiWMElfzdOZv9nz5lt5zsghDhOx9nAaVEa+/bsNgQrhnFGm0UIEokIlXrTZxFOdkKDsEYu/s4G6J39Vl1Tg7LqSrj9XozEoxiKhhFn++KUbiUGyjNTQxJUz2qr/ww7o3aeq6VXF04ljD3T4SzBr3/5S6vabbXz9SVjC1MpDDblOgsp4Sg9LtoiuaEilvTzfffdi2jGWcgmV2omM5AdtJ0vlKXvJ2KmNNTyCQ5RzgsiJs/Zv20b20AisB1SR7ZzkxwBvjqEIQHIUHKTtZGqJET8Lh2g0QERVeXwPdk+JIV8agBVkdV1skfOVlsitnPYaEB2wJpwKpzGy9cITn0KcX8cVezM/r07rYaXhjvU0DjjF3VEw/sFNOKq2KoS8uo4UUNbEkAO1VxjdQVqKwqRW5QZvuGvysyXCpR0SS3OmT3b4Wheez6YZJKWw4cRp7stFaM1knIqtAu6ECwvSiMSIpAIElDNZUmXHAKpMR38J0+yNL/EMfQ6yDgaJ9TUhmV08rxEwrm3JM+vldFZRJHslWFF8usEvtcaziC/8ODgIo2e7lbs3rXTZiW126uXjU+RQ9VozUpqJlHD5QpSRQCVaZftyQ16EaBnV1VRjClTG2h7piKXQZuIyNMZMEYxY3ojA0LytIhjTzs3yGbFaaDbm5v5TG0QN2bzQ+L4sZhDGB2W9UJCS8VqpNmuVNAjB4aMpTKMU2rrkU31q8Przbbq5lKr4g+1xNmyS3nRbGvGw3O0oVAlJ0Lvrz1I2s+S8OfEI4JgMB9LlyymrZH7SELQsEotyagnlV9M11iricXa2o1cyyaKi/PxVx/7Szz9xFO2g21lZaWNdYkg0VGVgue5JKCW2PX3n76NyElgbSBSeb5UUnZRMWbPn2cEEYPIsxJ3S1rkCIgglnHJq+SaTyTjJmGkC79zpEYTd9paRSUXVd63vrYB5UUl1n4NGw0PhdHR0WnXyWFRCm8wVGBE1H5m5pK+CHCKxAgPGXqQMM6nNU8/Sbey1ZIWDP/S55QWbRWsUYBsf7YhXVyt8wOhINY8+ywiIzG0HjqKP/uzD+KZp5+2ncWztU8LYxjFOCq3Pn3aRbjNmQbp/vu3bzdu1iHijIyM2KLWwcEhZ+8X3pdGiFwuNeSkNSmGEREVA0lqCighC+fMQ1lhieUwaJ9pLY7SsL8IJ4mRjRFRZF9vZOAsRqyva7DQ4CUx/o4aczjC3F1+GhnusQWkGpZxUVomtJs4j1yKf35uPrIYzU9QUjTGpEO1VYSkLB91PPugPV++/MX/xJ79hyV+FgD6+b1mbGZPn2K7SaizZ+2uNUGBpQjjRjdVmUbCtceyVKZimQglQxLjp30LBkMIZDEg1u9+xTNes38a79O8jhZC6ZZFeYVYuXQpZjZO03yzOREiqBqcohYQA6qdubk5qK4v47OkvimRJPSkzbvWcAphzg4uPPfsMybSbuptIVvbFY6TOEm+ijN9REJqnMjlb0Fyl8q3T0zos6OTA4EsPPbYYwxCY7YHjMUiREBuyI/KcqoRgRnYc4MYZiIRRdPhI6b/NZpQU1WFRQsWYsWKFVg4b77tjKTdCBURW2ApE8Z/kn5JjQy7PDpxQSgnBw1T6jIIMN/NJMWmyGlXdOTSi5SEa2pDuy+JuC8WXJgw7EQfJUYMpc5p2F3Y1uY5xL55SFlUCQFyq6gmNVJcXMJztb18lhFK405Dg4MYGIzA5Q2gkGrNS9d0PB7BjSuWGfIsT/qscHITXdizbbNF6LpvCZ9TWlxkFZIC/M5LRlBsmaVaAZQoEc8WN1Gida3j8vNVUkLmCNDG5NLmJCl1IoS0hFSZQNfkqlgDX+fNm2f3ktcnIr4YcEHCCF2HDh9iw2lj2Gub6+A/pUFo6EUqRmLvuMWwfVRqGMipD1EGatpGShu8aWTZm6VVwsQc76FMyfR4nPEQv9dDLtRfo5sLB7fvgFtTxjLCfNUy8ViEtmawj15kJ9qamtDT0oJkJAKfdsSlapNZV5ttaEnqTI3TwesVf9F8GkjCLTGQjCfbpNlatdPe03ZqSMlpx7WHs3hlp4JUkfZnKSoqtyEXiXaYRlcemIoW5OTl2kkJeSxKN6WK0uCntssaGhg2SZDaShIPq29/FTndh3h4AClG3eMpTcp14VhrF+3FuSgjbIrTnbZEwhHMWrKQii2Ngwf3Y93a57Bh/TqsXbcW+/btt/2e92zdinXPP4uekQE6JpRgSuiEInte76E06T66XmpAUi1pCWgKg3GRHJ3JfS+n1NczXstDT1c/Otu70dHWxv7Q1vL6aw0XlBgbfyJi9u7abYYxGu4z11PVKaSCxiJxxjcM0BijyMPRZNXg0Ahmz5pNR8EZFvW56VpPZFnkP0E9rZotlllJYo1QxflJZLnc1l/7Qx3PN07/xdn2hsDm8v3n/uaT+OYXv4Jf/+TX6O0YQmF2CRbNWIzrF6/E7IaZiJDYHUePoai4AvVTZpo3KK5XSKJVcHL53fRUJO2T8za0YNRyE6au7Re2SQG0HD2fy083fwQN0+qsfS+GA3BBwkyyx/PPP2F5AaMjw0jFwiQOY4fECFVRhDqd6kzxA/W6tovPycnGvIWLMH/ZUsTIlXHVEquqRn5hgRFEEqid/GLRGF3dfuTnBDCzocH223TIYSbbHI2TwYZdCLfdejtuXX0bbli2ArUVVYgxNjpKdbt53XN0VJ5G70AfA2B6bMNRG23IDlAlKRdO3oD1R0QiexH5ep4kRipM39vQDBGvCTOp6BjjHeU6h8NDWLV6lSUFvhhwQVVmHTEWSWPR4mWmfsYiwxjs76KGGacezqOnlWsznWHaEWX+h0cGDfl1jVMNMQcPHcENd9yJmYwf0nESMzZsqwO0eKmjrYPGN2V7/MfjCYzS+5GuN0k5iTDS+47ud1upkR2Mafbu2oH9e3ejte0Yevs6MDDUjzDvmxWizaNNKCytwpSp0+ja+511ORn7oT6JKA5oBEO5CXKTXTh65Bj7mDKbOX36NLr+oxjpHWTI0IlVN6+yMlotx1oy1147uLDECEEZDD3NQLG6phE5udlW1K2qogS52bScdJ1FpGwGb0rU0OJUeTtZqQiW0B7cdtstiBFh9jTSWNKgPcSS4kzqeG+W5tup3ogQPWkyltK5k010BhepcGi8ezqaEe7vQGykH3E6D4z94QpmIVRWhMrGKWhcuBDLbrkFDTNn2+i3sjQD/qB5ljpMjfKf7IuOAM8ZHhpmsDpsDKVnKZlRR5rGMUJiaEmK9l+bNtMp2jDJKNcKLkwYQ45aAmzevJWBYy7yCvORH6Sr6WXnkmFa5AHke5IoCTG6ZqeLSyrJkQHkUZpy6Rldv3wJpkyptZFnTUcrw95Dt1mxT4AuqVZ4iYG1b7+4eRLO1W3FHHIIskuKsPiW1bjlda/H7a+7D7e/+nW4/a5X46ZbX4Hl19+AaZQWublaRKuUK8rJKQiVZGpEfNIBkMNiQzi8vZcSYwXl6BB0dXWiYeoUBtBpyzlT6pbDKIacawIXITHqhGOAx2hbJpIRlBflUkjCOEg18ptf/g+++eUv4qEHvo91v/o5OZMGPRZhrFKMLHKpcrW8NPa5PkbqjFv8Nj2g77yWJ6Ydw71+L4mTbVzscIJQP9m00zuf+YUGqLZhGl75xnuxcvVNWLRoMebQ4ZjR2IiGmnpMrZmCKSbV5YxlskzSlP2vpAvZQw0xOVn/Gjn3oCA/3xLjNfKsqQUFzpKUCYq1pL2K9xIouF28bJG9l33Sv2sBF7YxxmUOsgQ5WWlsp5H91n9+H+vXbqNudjOOGMOOLVutguu0xUswTomIK8OGSkYBm5/cpwRApdYW0QFIJxnbsLNtdG1jo8N8Al0Jej9B2gWl2cbGFGHLMGdU2mmgllA2ccurXoubb7+FQWahDUQW5udShYYYgArp7BqlV/uStbU2YZhxjmIfCYvVmtGbk7heuQpHjx4xNtDoQGlpmQWnw33DGI4MYtGSRea1abRaQ1HbGU9pca21Rvhx0HPV4CIkxtqvv3y2CxvXb6DLnMTihcsxfdZcInIcff19RIYf3b0DVAF++GjwFd3n0OgqA1MjA47unkCC+BojUrRfvrOBqLgzGwP0zspLC7Fg/vQMsizSOCtoaL+ovAxv+9132hie1oVqh/SBgSE6Af3o69MowxBGRkbpkGiamDZFiNMYGqVDUxjy1aXC9NlGpe09A2jeW//8sjvDYToUfaiqrKIT4yNhneuDuUHccONK649JuRp6rsZeJlyYMIqwxRR8qxHYCOOWp9ZuwuMk0NqtW7DrwD70DQ1gYFTlQOLo7+lhXEOks6VmbBnvyDUdTyYRpbHuGxhAiGouxnhGA6KqV5kTzKWajKKhvgwrli/MPNd5ORcogbCtvd2mvhXoWlFRIlXso3E3EUIEJCbJGM6aS8sdk0tPNaWAUsSQSyz7ogdqcFS71YpQQs14Ypz2pQtTGhi/6Ay7vxwWDxbSqSkkIznaxPntasJFSYxao8dqnLcnPIwouTxKRLv4msNOVReGsGjuVMybM53BmG5K9UdkUJOIMhZ1B2lr3KkxbN+2FT6qNc2faDBUKkfnpan2yorzUFgQQsOUKj5QEfrZO6tMnfF4FANa8ymCEJwpZ17DwFFemKRUk2Wq3icp9pBZ1DJJo5LcJxfppugJqg4aqWNe4WTiiIy+7I8WZVVUVBgCJC3WIrcSNdy4+dabTJsYwUzKrx5cmDBGFDWHwRdVwpg8FX45rToXdy6rwxtvn4/X33Udbl45z/KYNQqtgEwlDXMYm8izcdOb0a574tsUObyzvcOGPTTjqfWcMUqhSlQpMzIyMoQbVi0Xpu2ZZ4PJRh/Yv5t/FYdozb5zqJS7BhstD5kIluelvDFHCjL3463lDOh8faWUJQ3HKDdBsU5OTtC+7+8bQG5ejo1EGx5IAEmL7iUnoWFqIypqynmq8+9qwkVJjPSoaVMhiwiWmpo3awZuJDHmLF6KWStvxazr78LMG16NosZ5GB7j2VQLikq0P75UoKpmFOQVYUppCTqbj1mesIdS5cvJx+jwiA3/KwZS3FFdXor8fCLDfJMzO6xpOcHhXTvZEsY/QpokU9JAmyObYnZFJ1GtaSDTw/sa0fi7pMXJGVBKVoLSkTQmGacH5vF6UFNXZVMXvV3dqK6rIaNR2kUUs0e0M/LmeJ7b58b1q1byuWd3Uq4ELk6VnQVmLr8ZjcvvRP2SW5FVXIO4OxtRzcGT82yNvUxTWilBSuamakhpdjGFOL2wkb4+tHR3wk0V4/X4MEg3vIqxgVhAo70JqpPldEm1R6Wx6mkgRhFpWo42QZNXepahhoSRSplUgfprXJ6JVTSsL4JpYk27yWrEW6+WzEHimJrjOUkGlRovi9Dtr62tsdFo3VKKzJZs8JBEyuVvYEBbXFpsbbqacPmEmT0Hg/E0BiPs5Bhlgx0f1eoxEkc75ClwUybnOO2IvNMsbTSZiqG+qhwDne28w4Sl0IaHR0kgN+prK6gGA+TaMav3Mn1qA8opRULsJKKPg312oaejnR7iqONR2SClONsJIidB38nbCtDzm0SeVgzE2S7VRYuNxZ36aPLX+XOaQe/Rw8dMO7gpCYUMpqUqRXSBxT/0KJ2FUoqDPLj+xuvsN1Nop7f1MuGyCXPw4AF6PkQGGx9ikCiu8pECWqSkJqooghU6IBLGqSY0cZVFD48uAW0nkTIwCFfKQVUpO58dlLtK7uY9A14XHYF8rLphuXHxOQ0rvbp4hIShenHcXUfVOF4WH802iQGU6eKlOy8HwO5HHnGWmRCJdBZ4NQnKPvArrUoTHcZoC1U8Qjnbzn0c42/BsUbT+Rx5dwqQG6ZNZYjgeH7nbOslwmUSxo19h1us/r4K+aTJkaGCMqquCUuSyPL4SY+0JTEwCiP+YkjTI5N7nErGqK58OLJzlw33DwwNosDvIyEdNzYYoLSR61VORMM4CxfOtyeeyonqvIMAbVOv9xq2FzgJ5bIBKqpAt5j302yn8tlEPEcCHUlypr41BcFYSHMwfK8FW6rUpEQPScXBA/vR09NtMZcDfG7meqkzpWSpIu28BfP4i/Pb1YDLIwwfvnvPbuTlFiEaGaKGUt6ZVBiJJKM6Nkr20hA6T/SHEI6N2eRawjbFiVG10XBSkkZGEhiJREmAUkxQnSTDREB8iOwcpeTRzSWhb7ppJRHgcPNkc5Xo7pCFp9LjK8kvovorRklBEd3tArYrFzmU2CBjFQ1EqoiP3FtzCHihJuUsldYkjPaCR0grEPi7vEG/Lxuq799EJ+Vb3/gvfPdb38ER2jM9c4KSZQSVxZG9sfu4MG+hahmohWaJeLDvV0Cky5SYNA4dOEDjGeZb6mLeRTXDZNxVL19N0/JAZbEoptDa4cmxL/3VtIFU3hgJ5Z+IocRHhAx2IjXcB08qSoKwe9T1Pi+5lGrvzjtus2c6h+BEj+0dv9aIsRXsIXKleiyrn4e+VxtPrNt0vCpTS0SqHeR8JS7q+kQ8YaVN4qNR1NfUYgm9zmx/EL/59UPsI5mP5x2XSrnNupbvq6orUaAdadlnBybbenlweYThM+XZdHaQw/legaKW9WkuXsZe3Cd/Xx5MNt3h4rIKxgZ55jKbW8soX0Ue3HRjpeEHKDlHDrWju6Ub4b52eCciCNGx8xKhudTds2ZONZeVODWY7LrAYhe5wHKT7f24xSNGKMUlJJJoIjUj/S/VJftgg6u8p09psPTKJVVJOityn5MkjgjWOK0Rq1bdiLvuvNskctP6TWYDRVgRQy60PFA7GCvNZAhh6uwqwGURZpJf9x86yjsoRgkZN4nrtGpMQaUQEo5GkKCBTSqViQ0PSOfznBQJ48vOx+BwlL978J2HtuF7jx3Cw88cRH//KH/vQcATRXZWkCqJOpxEnz9/juMpESEGmUY4mZ1CvhNf2boZvTeCyD3m54zU6FpdJoTKm7IZTL7Xdxo1HqPKzQ3lUMUOsVtpPPT4g/j6t76BLZu3oKK8Evt277M8BhvaUTsyrxbMktiz581Wk07AFdDo8iQm80TVRy4oLjPi+CwjU3pc2YyqLzNunDWWHEeA0b243FY/05Yk4kn4ArlIREeR73czVqhCbnkZmul6P/XsEYT7I9Rg9NqQZAOpDsnRq29cac9UMEd8HAcNzRPn9BA11OIcIo4YY3JCzJljcaTFIQwJpGvsQl7Ddkq18QKqLT9i8Qi8uT4ES0JIMP7as38fdu/ea/fZs2efIzGZ+4gwdi1vWF1TbSm4VwMuizBOeMc4orePjXVuEY2OsZE+64gS4zRiLHVgReT4GEXfWXQttWSvf5DIJKUmxulGB3Oo+vyYPWMGZs+fa3HRtp3NGBsapdrQVu7kbP6Tt1ZdU2HcerJLOjowZA7ApEtLyhzvlAghaaH8GnenyTj0G/iJ1zPusd95nnKjNU8UzFHdM7cZ/kBOACU1ZYgrsZFqu7uz22rmNDU3OfcmQXS98KBBUvVV80pTp2tDO7VFTHASB10iXKbEWD8x2N9PbtHEkmIYJ1dYieaqPync6TsNd0jHZ9FDkgejbBV91sQYrScOtnVj/9FmPPv8evR0dSErNwcHWnsxMDBCFRbgfYhW2goRZtGi+SSAUEnIvPS2d/ItWYWfjV6SgIyEqB6O1J8kR5Ik5rDrRRx+dhBL4MV0rFBaUopIXJv7JFFUXISi0kLk5uciQtVrDgUZLjw8YtpAn42w1g7aHfWN/Z8+c7rd8kptzWURRt3Rg7uJSGVeivs176EZSVU1UpvkMqqwg8RcQx+Wt0WEOT9K/7Oj/DgUH4OXdiRBLmvr6kOYgd8wnbFhSqCyPZ1BUDLB4ADmzJpJuyA+5BeGU5eVBxYhJokh0KsQZ8Sx3yg1fFWChRqrTksdCYyvJVA8KsvLafyj/EYqzYeSohJ6hj7rnxZESUo0HCN66t6WOOg0xCRGhGqc2uhgVeeor5cJTusuEfQ4mdEw9buMrNbKKF9L5dmFhBhVgRoqPJlayPajrbODXJ9rRrYgV0MvRLo4mQjz0HUWAZUUGB0jl9MNNcPMe8nGiBPl+agKXzmR54iH2pCm1KpMsGptKn33xADmiUPfqX2K2kkY3itDP76S6zPvhcjKynJKMgPMUBBRqq2iUCHi0bgZ92BOiOdoo4ZSI4By4xzh1b1lZxjPUFUXFOTbcaVwWYQRiBsilAQFWgliVEZeyyBUaNqKz9EBkDRZHEOVUllVReRRhVF9NdZXwaUdkIiYXOr24oI8cme+aWYfCRKkVGg1gDI4FbkruzOfKkU50HPnzjaECpHi1aH+PsTYDpMKPmCSIJIYFQcSAc1D43vFK4o9NI1s3hTVsPphksUjr7gQFZVlKKdKG6UDsmPdTgz1DNrCXxFF2Jozf7YxgKirr4wguqekie3WtHVhUaG17QrQe3lX6qFiFm3c1tTcYm6qdLc2A5XbrIVBkoAQ7YUMoeIa2RZJiI+udTU5052OkjApcw5qKytpU4gAShNDCxTl0CNifCG1IUmw5AlKTJxqb+myTAEHNkBtSPBZ3R0dZjOcmMYhjN475b00fS0bI3XjzFY6XpnjREzaCbXNG6DxnjYVJbQv1y9dDtfYuFU3V2UmpVgtXroYtVPqjMiT2zAet1PEirJ/5FrU1NXYPa8ENOFxgWSMs4Euc8gzd8FylFWXs/N0AOhhKUFcyRTaqEoVwxPRYXIy1RbthaYBVBk86PfYRjtubw7VYQLtHZ3svBul5LQQVcS8+iLGDQXILi5GwqWFRSKQAlKPud5PP7XGnk+0Whuq66egeup0uCUZxIh5aIYZqhu+lyco+yCCjUVGzDZIxelasxU81SwXmSc/N2RjY/W11XjNq17J5wVtlHvBwnlYdeMNtpaUStMYUUSWh2dz/7yJnpGg5ggPhbGX7rXjlV0ehS6TMJMPdCG3oAgLFi0wwmjti9SOvlclJClw1ZqJ0RbJzfWT65QDoOUNmgHsaG3FovnzGMdU0/ZkoawgG+V5btSV+VFeRqJ4AnAH8sz2ELXG/fKsjh1rsZVkk+Dnc5feuMpZXjHJwUK4vdDjIsIFUjVJel2qdC4iOXACcbZ/AN1zLX8/3HzMVjgXVhSitLIUM+fMsJELVZOymU4SxpaO6P9xqXGep+mOjes36ZPz5WXAZSpB6XiHXw/s3cHnq3SJRo21zMKJhuPhsKkiuZFaIqeOqDAdtQOGYgnUkMtvvvE6NB/ahly/C6tXLcfcGTW4fvFM1FACbYqMqkGGXUSVzRL3a25EpYX1HOFDR/PhwyRKyioBqoKf1JiQp1dJg6k3IYyHRicEGtzU0goh1ewRz9GzdE4WCdA4cwbGXFS9eXTzQx4MRYfo8mvUWs5Dhuj8p76eTBi1tUBVD4nZk7+/VLh862SXutB07DAGKbpSDEMDA0SOOsi4gwGmVjtrFZoc1DS9omSSdojHCF1hjTjnU3W96jWvpJqYTeSNseO0RdlUHY0zgFAx1UbAXGqpc2WzKDNfndViW2FcoaRsRW97OwYZ7GrQUi67XoVs417aAyeWUQvlTWm9jChKG8nztORc6ohXQOV/RXibGOPvzsh0Fu0iVTLbNxqLIEc1dfidCKA2yBEwNcbPapEyOIN5OSgqKuKny4fLI8wpjJBGW2sHI+eAzcXIdVSZRqs5o8ZrwJBIleHVaIA/ECLHl1kx0yEe2oMsRdvjYvSu+f/2/mE09zPIo/1RCq0cCs0qKuvFvCPiVwujHBCy2X0yw4F9+xyup8RMSoukTPP7k8hWFo2cCHllAnmRukYg2zfBQ+dLFVm5Ld5eWTcBv+rlBGxRlvqTQ1UseyKYHL9TV6UxjThkxnkMhkW4y4XLI4zJsfhMiPHgiUd+iQARmUPDGWQnmts6ECUiBilB2dl0gzWMTxuiBAZ5ViORGLLzCpFWIWsSVHcS99reyZSStrYeRt1V8OTk0UvTbwo0xcW8PhamDShEQWGhca1mUQV7t2229xOW7eLsCCgjrxqYSb0S6Wl+P+5W4QV6T+y5jRTz2c40QJZJjKRQHpe6aMkb1joN2VAD8P3Q6CBVtsoC8z4kkrxPEcdFda5Yjl2lnVKBvQXWrstF8eVddRIo4e3woYNWm6yvr882ni4pUVlDL93kELlWBjsLURJDqU/yfNTpeILviQwNhKo0r7ImtfJ4jHo+zc62tLWjtLwaRVW1NseuSTatWtOSwwCRdPttN5vdchrhxp6t2zBOoms+32wGn2XzMRZgOupGUiS32IoAUezFWJOj0GY3jh/8jt/LqzKkk/aSNM2IasRc+QJaWSei6DxHg+g6ud0ps601NdUosbU0mTZeIlwRYRxeTSM80kd11owoA71R1fcfi/EYs6UNimsMEURokqpESy/0Pq6RZk0HkHtjVFfVtXW2PkbzOyGqtM5OVY9l8yhVI6MMRuk/Km9AnpNKDjfUqxYNny5sEMHRoQG0Nx0lMcTXDjL02zjVpNkeqTjFH5Qcq5qhSRhKoJhGCM50huAQRw6DnAFlkOqz1JUCVA3vhyNhCyQ1EjEJNHW8JQNjSqT4RapuLoNR3e9kJ+DEu/PDFbjLmb/2x4Ou7g4GYMsZZDmFfjS2pShbBJIK09BLnK6qPkfpPudZTRkhccIGOFMkkqRL9SiVpio1IZzn0B2X3td7Qyi/t3rKfI6qoXf3nChpJYJPWzCPBCU9+d7ZwlGH4zSI9XWt3sqLk3qcNN58sb7ovXMq1RyRqzl9uwc/W10ZnqT2a+xPkusUbKB0kWF0no1g6158rymADWs3mtNit9DXFwlXThgBG93f24Pp02bbML1WMwvp4wy25MmIMOrg4EAf7TSRQe7VHi6GECLPQ6dgx669qK1Sop22tSKxyNFajOrNzkEtXWvN9ZjB1fXkfM2O5uUXYuu27dYE/mrJ7YtWrzYkabJA2LBhGRJfZ5xwFuQE0JYkVf5K54g4DoH0cwaz6hZVFpkmrVrNIgxdbXlxZDJl0YTYNqk78+54rvDh3ILE5eMkUTs276Cad3ZycvDltOtCoLMuA5wbWx/sjdPhLVs32oCm7YVMbtQWVT66NhrCVx3nUE4u3VIgQFXVywBR9mQ0GqeKcePRNS8g6dbKL8Y8vFaIyCsoxFBvF4O6JLx0BJIyrvzekMSWV1VVkGsdN1oEjo8MY+8Lm6z2mFUZJBGlGqVClYPsEEAzqvySEuXO0r2cvjgcT9LxHKdarXOYpLF7sk1Sb9IIqlg4xvuNKHchqLQoGn5DpYN0kxBep8qHC69bzK9OqDMR7WLgMiXm7KDiOPPmyxtx3EftZjE2ppFmld2VPmd72UgN5Wu0WN1RaROt4Xxu7Rbs338IK1YsJ0cyvOQN2B16YREiPYsxTwnVl9cGQeW2UtubUffRCB86eMRsgDrdR9U2e9lSXq7MGsfwG0GIWDkLhiD+F2E9ZBqlJWn0WfjS9ZIaEUDnyikopGrVfL7yAWzwUwfbo1ctdMrRimj+07icwME/b8Y3or82qtjw/IaMtFw8XFXCqD3qVG1NvUwBiRLHWHSUdiVl5T/kMjuTTuQ+emUUDb4nEYjsvfsO48ChY6iprURlRblJnDrjoyfU3duL0rIKy9z0MpYRcScobbJhuZSqdetesMeL+WOjYZTX1dkKaUmXjYvxkFSL64V4IV27Sfno7U3O5ZiPJvdYbjbPVRtlf5R3ncugMmYjD/yN93SqG7pth0L1WTt9SJ3pd4F5efwnKVRgvHvXLkQYs10KcRz5vUogblF9s9qaCqu/0tDQiPqGqShj3MFWU1d7GBUX0ub4EMrLt9iAPbWxtHrtdsSm//yXj9Dm5DEWyDauFELzqeeP7d9rhJRa8viD/F1D9uOWjF5TU0VkTnbbjS1PPW0SJA/MvCpys0OQCQaVTplFpfWqOIOb0myqkPrKqQUgaddz+Z/HGBlIBeu01N1MFIloT+F5Obk5Jr2qmqsBW7XffhND2PW0ZbSv8xc6a3741UXD1SUMH619KY8da6LRDDpjUfSkVDZL1QGjCelfn9WdidPIqwyjPCNV5BNnqelDw2H8+uHHadiLeK4TvCkNNz4ygN6ONiN+nGpFDoPOVw2xJUu0JpLqytowge62Vnp9IVSUlqGMR1FRsXl7KnMl7s6h6rRVbuZQaBVZxrEwdDg1ZXRIxUUZG6ntSn5XGq2Tu5YywkiSlOMwEh62QVn1QcTQIYYTiDCT2aSXAleVMGqPbnno8GFDqtJMI+yY1peEGUCqKE+QDoCW4+Xm5RIhVAnskLh4XEPIBh6seW4dBoYjCIbyDQFSR9lUO/t37YDy0nIpbRQnGlc/vbwE5syZeXwsTR2Smuvt6rRUJBFDmy0UFxajmAQqKiyyQ0FwKKSqg5or8phalGcndMoOOS5uGu30DEdH6OZrIROl1CbkeIhB5HVph/NwLGz111RGS46AiDpJIBG9rLyMwWZxRqAuDuVXlTDiYA0w7dix3QiTTwQ0TptqI8X1U2ow2t+NFO2OjP0wiZaiffFQgoL87LFKPw6IYN/8zvfgN8L4bE2nZi9DDOD279zOGMWFHBJHrrSfarGAnDtrDoM5IsQxmxpxPgInS1KfdW+60PTENJml69U+qUOt0bHiRSILse2kJOkOjh1Scdaf/PhntJcy/l7bMliEcVakOSPJY8k4BinRskvKnXPIK7qS2URkrxuLllKqjXEvDq6uxNhfl9Xi1xpJNWokGrayjaMjg+RunsG2KslBczdyWS1zhZylYM0BGehxdHb10lPbjMLSSt7HGfoI+L1o2rsDPR2tprjcPj+9sqBx8dJFC53nywMgXg7t3m0GWkZ4smW6hlbH3it4FDc73qJGzJzrnDOJTL4XoTT0suGZdZTAXsSjCbYhaE6ERhI0MCZ1JluoMcCh4UFqBNo/ftYckCM9GmnIwrzjyfHOEy4EV1liCNJnDMjkSmqr32Paw5hcp+ULlizBOEDrN0UQ7dqUoIFWVVrpfgNDiA43fvGrh9E9NMrOFlJtSOWkURTy4eCubZZKpH2YU0SOsl8ap9SiuKTI7Jmw20KJUSyjz471UdPkBTrkmQRny1/aG31lDyZSiFANSAq0ellOwY++99/kGUlUluUKaFBUkqMielodkJhIYFjDUbQ5eVTTYgrhwtQZ35ZVlNli2ouFq08YAxeef/45qEJrT28Phgf7bSjECojSKFrtGbZW07AywhpS16yhc6U8Gh3i4XH89Be/ZqzDoJMqTcsHC4sK0NfahH46AlJVY3IO6GDIrV5xvbOASJ2KMdjUaITAuZMzrCMS6d5GIH3B5ymi1xCQ7JYRR9/aq3Kcqb74+/6de3Dk4GEGuymrQOshQ5Ay1ALjKKLLLqdDhRr62VdHhUrqdA8+i8yh9s2cNTPzzAvDVSdMpls4cuggVUwa169eiV6KuLhXVfg81NVjkRg5lK4kO6ilgapwpKTuSTAvyUQ+jcPk/B079yKngIQjAWkYkMfXrevXW66xvC6tZhPybly1kggWVzv3OXr06HHkOITmO7ND+sY5bMaS7bJCeWJtU3EZpPK/7qsJM/32w+/+wPrkmnDRtklqaGtIqDwyoBOEJi0RJUZPMRRU4GlsxmeTCXivRYudihoXA1edMIwy7G97WzODyCQC3kIsXbEKfb1dbGASXbQ/ufkFpspi1Mu+7ADd52wiuIJcpeF4Xk3pOsFYWfjpr39NFahdkUKmcsqry5CIjODY3j32DEfPO/p8yeIFVG+6zoMDW7YZ51KmKLGOdydkW+I57YQm2IQ8bXanVCsra5Ihig4baiGhVW1dfepu6WAUv5nu8wSlPGMTeY17grYmp4AyOYEhVRscHTIVKIJK/dmj+KemvgYhuvHmaDhXnxOuOmHUATGbOrmPQWFXZyu2bV4P1/gY4xEikd6VBhtt+F26mhysYRNVbNLM3+ngcqVstdevfv0oCgrLkEOi5ucVoIhxScvRw+imW6xVbSY1jBluvelG50L27NiBvXyGYiHHykhabM/mjNQIJEfa9U/qx7ItKRlOkOmgTk5CNhlHnKLvHvjBf1vAOUHqW6E53k92rEDMJieAXqc28R4eHbaZTptSEJfxdiLUXK1aOG71zg3XgDBqhzrhtjKGSgVqbKy3ia6B7jaoCJ2XXKiAbswGGaVK/OwsVR2l5wwdbJ/deHbtOjS3ddvMZ3wsibr6aqqRCA7t3csgU/kDBeZAKCfsjltJHHKoiBZmwCr0S89Lbel+zovuSwRl7i8JFhKl0kSYSeLo0ASeztKFsdEonnz0CbaXQS7bLZWsQVvVsFHtGS1vVPqWljDKidBApiRZgbSmz5dcv0x3uiBcZcJY8x0gh+zbsxPzFi0h22nQT/qWEXx0BP19vQgRieqE4gklb0jVqMT7ydx6AkToLHzre99nxJ+LYH4xg9YQDTC9LiKh6QhtCZV4MJhrAeMdd95puWCqDtve3GJz9yKAHC+9GjH4pfjWaTGVC9soZnLcaEkOvyN21JIQ2ymwc/nFQz9/0FZbx2MJSjltC71M/ZBrIwqaEBw3Ke8f6rcREEmSjb3xDkoGLCp1gk1hZBJO7/E1kRiButzb04OOPurbnGIaxgnjmDTdymJyt4Y5fFQFNk/PRkdGnZJZk1HzCVCTdbcJBqVhPPr4GuQUltvcenl5MSZ4H7nGHe3t5unJfskDuvOOO+zqtqZmu17crrtqXl9gBBKq2CZl8Sjyl03Rr0KYeMOezPZMbldiyOMJKhL0ix//HElKrjESpVG1CYoKC23wVXFRJB5nLDfkXC+nhRfKCdCCqTvvvtPu40zk6b5nkuEaEEZ8SbBnpjDUM4A4OYhuC9wa43JPINzXY96ONqST+CuJLjWesA1/ZKpPBgedeqNBRjeeeOYZdA5GqCJyUFFCg5sas9HeQ7v22JSzuDJK1TJj1jSTmn3bNpnXJTOvsimiuc4xP4BGW+kYhnE6AAyMDHkW/VNC5UJL5cr+WRMc0vA3D557eg0dGe2Mm4A/y6lAq9V0mq+JqMwjHYswvU/V51TuA0lvOJGTsmDxfJRV0Zu0fyLB8V4eh2smMYYBwuF9e53SVESeEjJkoEOUFI0+p8WhaQ+j/oBFzhrT0lVnqjLnO1NHlK6f/PznKKysQ1ZOEQ0qJS4Zs8VSO7Zvszxn2Roh8Z2/+zs4sn+/zZXYPTNGX7bGhub1cRIjJILUmXAv5jBVRgKJMFKbDjjtmvz739//AWNpTRHwnnIC+JzcnDy7TpXNB0eGMDQ8bG1TLTbZGqlHTdC95rWvtv5M/jsdrh1hMrBl03qrt+8J5GCcYiyuVQFr2RktzdbaGOWjyfgWFhZlrjoTJtWbEKaCb+u27kVh7RwUMjAdT0WNU/u7e3CUak2TU8opyM/Lp7eUhyFNaZOgokKGNgaSHM3VOPcm91KK7bOIclKAqPKNDjjawM4n5vbt2INDBw5baXxtsaXp5jwjAJ/DS5UVNBwOU2r6jycKygOV5E+bMQ3TKNUnOONUuOaEGSc3lxdWoLS6XtGauaseKpYRNlZD9wmpN36voRGrekTI0OAMMA7jIXx99zs/QHPXIJasvNE+i+AK+tpbVLQ6bbGNUnNnTW/Ewf37HDWmm7DHk7c3+6BolDdwiOEMeMpO8HT7Xb/J7XVAhBJ5JCLOXf6bQacSEuX+y2lQHoBiIV2ve6uOQZgqVinEmu3UuJ4RnLe+8x7HDjoMcCpcc8L093XTpT2IbHpSmmvXbkvshbmXY4wFNA2gSaYkGVoGWHCWdp4Kwgk5+5tf+yba+iMoKKumhzZOFZltK467OjrN9ZVHdNutN+HooQPmbQmvjnPh3MKRFIKex4cqW1RjX7J/YhaBJr001+JApmH24liIDgadmzdusYQLLcqSsS/Mz7fqHiKsxvOUM9fT329TE1JzdjWJVl1bjamzpp5ox0lwzQmjxq99/nmKsAtjdKVG6L1oHuX5559FcUE+lLY0QcObm5tNleCUbnfaeW7qaHhDqO1h8HroSBMap80wYmrEQNunyH1WTptccaXVlhQUEGFJxky6Thc7Ku2UQJMPldQed5UzyJctsgjeIHO+vfCPzuG5D3z/RxpEoKdJ6SfiC/MLdUN+J1U5bkHnKNXdyGjY7J9iHxtsJSy2Sb4z4doTho2PjA4iNRrDilW3YdlNtyO3tALTps5AX2uLDWh6ApQeirt8/MlrjiPhbMCfiFq+ycKPvvMduqtpBKi6VNok4NOWXBGMKMAjklTYbt70BowMqs4/783LjPA8LOjM2BjnK/poimdMvelBJAxdWmeTVn3WWSfAOJ3HKN34Jx9/irYzRsnMspIpmidSgrm54JScIdqaIZ6nOMfuL2BjNLB5/PNJcM0Jo660kgDljF3cVvFI1TGyMa1xhnW4f7APo1ElBYbIwZl0oYsBw5FSjNL44pe+igQlElRFKvkot7Xl6DG66t02AVdeXkqvz1mj40T/dgei3XmWSYu9IULoMhNTpvLUFv1TaqycgXOBznvwf36F6GiUz1FNHb95mCKaxuHkeqse2ii9UxVR1ai7TQvwOuUN2Db1p8G1Jwz7o+F+Vczrau9CW1snI+U0tNek5v2LbV6+nJ0P2mSZ0poyeDsnnIIiPqC5rR2xxATqG6dhCtVaSVkl8hloHqGH1tvXR2RTckgwBYJS8XKBDek8ToBmLOk1Kpbh66S3pnPE+VYS+Byg81IMNh/85a/ZL809eW0y0AZB7RGasHOZhzYSduqr2dgcia24aenyE/tPT7bpmhNGqoPW3hYttXR1WcrPkcP7bfo5SDWjSkfaM3NoaMA6oej/FMSfBU4QTjdXyhBjigd+gs6eQbrfdJFLK1FR14iZ8+YjkJ1Hp4JcK0mhR5gxUAYZPy0DRjFnboaEsyDT43hXVmKLUnA+0HDOc08+i2667CoLXF5WZoWMtLxeRt9maqlLR6OUGrnPjI3kHMjDmz5zRuYuJ+CaE4Zsai8eGuF5ixZixcolWLZkPu65804MDgzTNXX8ep/fbXshFxVdzCyfkMgXHXZ7GlO63V/4/OfxYxJI9Wu8tF0uX4gIyGfQl48v/eu/maq0MSt7zdiWyYOqS+pLxNFW8yKI7i1mEYeLYc4LTjfxg+983wlo+U9zRXZv/chXScMo1Z36qXhGY4P6TnkDDVOdjfR0vkCO+9VL+DsLTIrmkuWr0NF8lEbyMTbKiz17d1M9+FBeOwUxctFIXwcKCwpx8OBhcl2XXePwTabHp8DZvnOS9lSV/OknH8eu7duwb+9ePPnYo/jmN76BQXLyjXe/0lkbSnfdJq+ELF3Fz3Ig9I/xO4k0jlQi7sQ+IiCZa9uGrRgd1vL5s4PxCQk60DeAispy1NbUMLgtRFNLp3l7kyMNRnyerRppNRXlpkFkHpWxemjfYf5C9cd2XHtVlnnVvs0lZRW48+57UFdXgSkNZfw2RgRErAKf1x9CH319zZcbWE/PRoBzw+TZQnh7eyd27dxhy93lRutXDf1owwTtASPjrDhHXpItWuLvtp6GEiypsSwaHs4wijP0b/e2v2eCSOz8deG/vv5f2HPgMDbu2o20ynnxF1t4y/tITUp1azfCWCKFUG4+ieDC0sWLrc+T97/mhJl8kDL3NdTfT/3qchFBRdocYTqGeods6Fxbajm76AWNs+xCe3Pp4AipQwxTJZnbKDlQnxXI6jnKOSssLKQDUoqy8gqU0S4Ul5Qap4tgchqETKlaVfcQ5uzWZ4OMHy4zr0SNNWuet9Fu2Sx5g87SR/7K+yXIKMNUaU3t2vNG8RYQzA2hpLSY50huXwzC0NjKM9yw7jlTI0eONWPjpufwyOMP4DcP/gjDg10UdYo4g09tRq18sSsFhxgONegg26tACYgiVl9vN/bt2YuOjg4MDg7acEkqRSeCbVVVc6vmwY9ay2nDMgRJtYOyc4N+1SH1vWnNWiRHorbJnjjFTUdAXpiUgIffajHWgcPHsHPPHltVJ89POXiT7b7mhDEbw2fZxqKUjDlz5+JVr3o93nT/2/GmN96PCnKrVqLl5ueY96MpWrvO/l4C6IKTLjrto4FWUZMDaMy99JpKTLWF+WzNtLa0tEJ7BGjeSIZZF0s+NDQj4li1cgftdq8zwMFnhg3kPo/hW1/8EiL9QyZ9FmbxuUF6d9ouUiMME4xvtJGq1hAVlzqbc0/CNTf+or2MGf0mBIKFNvr6JI1zW1sH+gZHyLFxlFZVYmxiDBEawrQriRfWZrL37e+VgThv0kNeduONqKBRVkxVU1tLdVqCKsZQVeWVNsk1llJdT52cwshgPy/UmhpdT6eiqRWHDxxxGO0iQR7gzo2b6VyMY96cOTY0E9O6nZTmn1LkkXEz9dXlVTiy5zB++qOfZq58UQijjjicpnTXxdctRSWlpI4eicsVQTw6ZByZl1eIRCKKaGSUhFlvV141mCTMqtWorKvD0Mgw9u3f7yzmpUeoBU7KhtFmds5s4wRGRxhXTThVPrRvjILj/bv3XxJhBJK6Dkrj7i3bjQgNtXXIo/QFqdbzQiFUFJfi4V88iF/85Oen3HsSa9cQJDHyeaQWgvjcl7+CzvYWlBUWGJfySwxFxxCg8RumyxwfHcAnPi5eEa+fsA+XC6ZJMz28713vwm2vfT29v16LS7ThkIZRtBI5lUqigMwxfdpMGutxNB3cBfdEDMp11wDo7i278P2vf/+SMSZky25MvgqUg5ZLx0MSpcnDRFwb5tlPx8+59nEMDz1KnDNBDpw5f5EFYJs2rENHazP27tlhZYIrq+pIhiS8NJBPPPqYnX9JGDgHWH/5R6/ZtF+Lrr/Odlaf3tiIximNqK6qtpijgl5ZtgI+MRIlZHiw1wiijBx5TaNDYWxlLHNJEjN56mmXaARA0qlddRUYT/b15N5ec+NvyOVzJx974MBB1DXU4zWvvAevvPMOvt6BRfNn26Zzci21hv54Ay8BBxcCyW2Tas5Qr4/xWU1039c89xxV2gFbFiKWVYCrahnKcJFrKxAdFMtoIFNwIc/sFNCpJx/HQZrgxKGw9vS7XnPC2AP5RzhWzta6Z55CTX0dWjo78cSTa7F10z4iIoXoWIwcm2OGWedfEgLOA5N30Wt/dzdGhkYs41MLjkJ5IcQYcR89ehibN23Ehg0vYGhwiB4VmYTBpUBxjAjjywzJONx96XCpV117iWGLJhsl/Tky0I0tG7ejccYcFBXTdfRE0dF8GAE6AKOMMxqpYvILlPl/dQjjPFyDhQRKw9HDRy0pPEkGmNY4FYsXLsLK61dg5YqV9Jzm2kY+GjXRvIoGGG0+hRerAq4Uv/LXLgcutTcvgipjo9gXp2Gab3Hjy5//AgaGY6hnTDNnxXWYu3iRZSxKlWill+IL6/5VoM3kqM7kupR927fbiHY8nsKePQfwwoZNaKIrrNlTrW1xqibxXCOIBjPp6NPdVYwl7/Ey6XLJ8KIQZhLUSen4yEg3/umTf4MsfxHiniKM+XKgjDBthbWPkXB3l5ZPXOWmEddSQ8foJmuHcrhSSiMjwSbQ0dWGbdu3Yd26ddjK14RGhykxykXTekslUCgLx8lDztzvGoPo/yI96lTQIGF6IgsLr7sBcxbOYgQ+hI6DR7B1y0YiS64lm2bjT5kLLhNEXo1ZSVrlAMAbwKe/8VUMR8Ioyi/EjBnToZqX2lMtwu+GwqO2Kan26oyEeyzXWsGgh0z1mb/7LOJhOSemGK8pXHPCTEq+M/o6+YnvqFrs4ZIi5ytTczqTX+kT/18lwti9tEDE2c/s/Z/+DArKyixjR3XJNAxUWFyIfDoDKqaqGjUD3V0Yiw4gFR+hxDjLM/7p7/8J4YFRNunaE+Yq64szQXh1cKu/6pBziCA2R6GfMjA5R3L83JN/vExwUCgmEFGceyvXWaVOxlIxeLMZZCai2H9oP9Zt2IDnnn0ex44dQ9rD9tF9T2l+RvdhpGnFsSeN1jWGa06Ylws4BHfg4N49CDEu0dYpmgJetHAhbrzxRnpmN2DmzJk2JSAboxUGk0kZWjru1CJ4ceC3hjAnQ/OBA1RhE7beP5GYQPOxJjQ3Ndnwv+Zopk+fTkKoUJwyXGgL+U/z/xpCMRX7IsBvJWFUdK63o9tWHxcXl5i31ULi7Nq5Exs3voD9+/eRYCqZ5Qz7S3tZ5b4sWakXB675WNnLE1y22nnB8uWmnspLi1FdVWHlEp0AU+tYvPTGkrYNsSJMzUweO9yErvbuzD2uLfxWEkbjX21HjyFUUIK6ugbLZ8vLzbFqTHnBXMZT+TbbqMFVj2cC3iwX8nMCaD7ahKOHnP1jrjX8VhJGndaQ8Z5tW1RhAZXVVZYhoGhfS9XkUo9ERhCNjiIvO4Dayir4XT78z09/hb5eZ3vHaw2/nRLDf1JNcqYPbtuKw0eO0daUkS4eqB5nhEQZDYeRRampKCykdLXhHz7xWRzcd4jOwKku/rUC2bIX4zkvL8hYcBl1eT+a4NXc+7zrlmMeXWfZGr8/C9oHZ/uG9Vjz2DNIaNQ7E4O9GPBbSZiTO63UIifG4avzlak0DUJorp4/0ibRZdYQs854kTD2W0kYSYk6bYNCwoDeZbDgvDhokcpzPp+Eov8jzG83/FYGmP8b4P8I8zKF/yPMyxT+z8a8SCBEa6JuEuFyLZwUdAH/8gcnz1rf8Ly0h5+cq5CVjZziEpRXVSEnmI2RgT50tTUjFtZ2YBn3XafqrieNogvsk/1GOPWny4STb6b3Gj/0QPvHacV3djBko/OqJqKBYOXQaX2RpX2lVeg1syNWQtsMjFnN0SRfVc/Ovkvx0KqLCZVGY9/4GL0qbdkcY8WRmX5cle5cBqjXL9Wzf/uA2HZmzsUJFAa3H4HcQuQXFZPBApYoNDzQjyztpVddiymzZmL6vLlomDYVpZXafT8E7e3a2dqMnZs3Y+eWzWhvPobwwABS2tshkw/vcJo90QH7jnAJlDYm54UOg07eQKBVkE61SxXQCgZzTFBUkETbBllqBM+3PZUkAMmkVXBOJOImHBIS1SlXjouEQUtjlSGmfZQkFVY6VZ81NMb3hirnwS8bEDZebm162cCVI+dkbnXD4ytCcdUU1E+djqkzZmDKtEZUVJUjlBNALBZGS/NhdHW1oai4GHPmLkJdbT3yqLV9qvhGzautk9o6WnD46EF09XYiEovQ2kQx0j+C7o4udLS1Y7Cn1yq5XR6cLBx6r1kpL1TwX1UTAjyUTCxhcZZlUYDYNwmIMsAlGNpsZkzbOyXGzKpo8aRTZ5E4sEEVvvK/EoQnf5NV0Xxx5qzjcFzBOJ8yx8mg306+4sUBteLFf+r/ApgMKMz5OYVWlg3lEH8SffYF/xgmJ8dzfAjkFaKstgFTZs/FjDnzMI0Wo7K8FPm52Qhme+H1pMlcUQz296CN7lZ3Txfi8ZgNdxeXVqCRwlVVXY1gKNtyiFXRYteu7ejsbIWX7pCqG6l6kqo8aLOd0ZFRtLd24NjhY+jr7MY4tbqW9amtk7ynl8xbAttsbpM6wH7xuV4fLUggx8rIa9WWKoPLglgBbf5TipEKNWjHDFW3SI7FzXI48+96jhjfGdfSZ1kOJRVavRZaj5OXjf9vBadn/wdngrSiaUYd+iJFtnKiDIfx9M6p1iQdCU82isprUDttNhpmzsHUmTNQ31CH8lKtqPOT8bTJA31/3lOFwlX2OJEYtRLIzc1H+dpDxko5edN8wMhI2NyUei0dmTbNGLqlpRm7d+7EEF24suIiK8qtRHjtMHJ8/89kCqPDI2g61oTDBw5joGeAap03VF+ssQ65lXxpRSYCdLFCThwS4HurRMVnSfRlQbQfUDwWs7rSmrey7c7YTnOdhAXd2rBhV1jsIcGYPPTd/9/eez1Zll3nnSu99ze9r6os3xZoAIQgUiRHohGNKBGkBFIjPihEKWIiZiI0ionQvOjPmJmIYczTROhNJigyhoBoQBCEadi2VZVVWem9uelu+vl+3z4nM7vQXV0NFKq7q2vdPHnPPWbb5ffae5NlyvXpgGdE816Q6fQQDWdp+oAQQLhn0jmWXt/UGcNXb8SNlz8dN1+4GaMikrb2Zqkyuif1hY0GK/VC+RGGvZKqkBqig5E61ntYkYS5N3EnliRh2KGLJQGwCdDz4eBLKyuxtLrmzUHaOwtCyMOYm2ES3nb0FAox0NsfdQ2NtgdKSg/CgWhQfVjwdmF+OW69fTdmJme9jjjL2dQoLSZkY6gTy08gEFjNcgf7e5IiqFaSdof7OiRVvMSOW+IM8z0DXpLFu1pCJHr/VHpwPOXwjGjeAxKhnAEkw6ozUE1zz2D8vV/9jfj5v8+6H4PRWFctu4NFg9nRDK7rp8EuE5lDPwQiIUdFHx3tO6x+cmrCW72i5kCjXgLCBClE1DO7sllm5ua93gfTegm+YvETgrwL7e1xYWRUalynpcaeEBwVbndXqhPHTik2izuxsVb0moMQBPMY2KGA5brzXalZRdo7lGbqFTX3ulVlTEpMhIC36/AgEYl3ebOkdJU+kcjzjGjeFXKSAfGFoXkrnVTH6LVPxRf/+R/EF/7eF6K5vUHqltQ2IZF1eNkGLMPOeb7MhlU3cWaIwgE7Qsg9cfHFZallk/dibXVJRJKmGBCUUE5eepIlojCu19fXY/z2nbj11luxubklNUqqVEN9NLe2Rl9fX3R2dtje2JVk2dnZs4TZ3RXx6JwIE7a+3d7a8jeLXnvvYpYBUV5INXZvra6qMEFyDWnFCua4gFmlAoJJdoirI3BFXNesUbj4EMhZz6M8+/GAvObP4AEwEdA6goQwFTH66c/G7/3Lfx1/77Ofj6YaVgiUHWE5ogfPtyIUot98kQ7J2IWrPzj67vZWzM5PxczMfce2IZmgMds7vE9avK+M2eN5RirZq99+Ne7cHheBVEarbBl2UmQchL3SbEtIvWJNOPZPwDHApuQQiT1ZIgCkjAtgYKlIiEaZiqAhCiZ0MZM7EdX5yrw3uJqP9uhTBbTiJ7Da7w9pnCJHipPoGr4U//Rf/5v4pV/59Wiva4gqIaE0+jiUGoMKA7qjmGEc556h3GWap0U6qESbWxsxMz0ZiwszIopdvZXUudOByewLG4QtDdZW1uLVV1+NN15/w7peYz1b1lSKAtOcXg7UpqRypfJQ8Hx1YaSJjX7ZMywWwvYI7JXB7i5pzbsELi8neTmewbvCM6J5LzCi6xACldfUx8//+m/G//iv/pUXQanCGyXkP5ZqZjNZuAmiorGwUD3vnBHdWfMiERjg29wsxtzsdKysLCiZfRONkV0cH4cBS0IwwMlI+okIgTGYH3zvBzF1/761RdJnw35UJ8+51jvkQp6Mq7DgJesVNjSxfWtrtLa3epFhbCbeWV1Zidd/+FpM3Z2ME5bSoahKIJU4wVmpn8GDkDXXM3gHnGKPTkQJ3aOX43f/5b+MX/6VX/ZgY5n1fHF3PYFk8SrcOUA8+em5/wB3CB3Z2FiLhYU52zPHh0xt0zO8J2lhe0jInZYLPPGOSG+/8Ua89v3vx7ZsGqbJAUgI7CPWX6uqq/FStZ1dXdHd0xNtHe0escfNnMqYAFcxKzDtbG57MtBr3/1BrMzJphKkJUGQlUnanNXiGTwIuZX2DM6D8AU85oBwOrp6ondw0HM22YT76Fhqma0ZEQ6eruzAu8TCdQc69oWgPnRe0jtsQscmQNgNuIhZK9T7g4o4oDkO1kKwiiSCKEPlOjzwBrCz01OWTipKHJdLtlVK+tVWREUjA6h10dzeFJ19hegd6oqe/kJ0dbdFobMlmluljtXgkZMieVCKXamCe8f7UVFT6d06RscuRR3LTpK/KouUpMrPCObh8IQnnsHNON4PHvW5xwsp1/Thz6hTVhVjN2/GZ//Oz0RrW6slDGEf7AnBCPehsF2KlfdGTdelgulgkM8xVHruvESCuBiT8bYIQmLOHYOlZ/CcQTS5F40tR1dW12JWUmlLzx8z8110dqRe4+D8WPoam6hvFDe8wOH6+poHI1ELSceErwNyII+cQnEosHo+M+1ZcDcNgOp5vZCrls/g3eEJE81HAR4NIRLiCCtlcF+8ejVefvmlqG9olOQ4kASBcBhLSUSRonIZv0BlSu/bxkn4mQhFz3rLIR0MDBJ6kkbx2TEAgknEkvbaEIrrIukVZbSzH/zK+qqkhKQYUuNEcs4EyrkOEyferwMvbMyqORAD0QJsrkIEMraXJRjEA30oT+Zz82NjbT12t3bTxaz8z+C94RNKNGilfOcH8G6/y6OyoSku3bgRVyVtahrqTDCsqWWvFYSiIxHIO7Ht/O/8GSgIqYLs4UDKeF9g/UpEk9QzgzFbd/TO1vaW9xNmaQ/KZeLMP1malAWCxDbhHEJmrIiwGFbrxrvHI47/4tB7ylHqW9omd3V11c4F8n8maR4OHwrRpI4BQR48uG5cyc5/9PggwOPpPbg3hMJvkDk/ANLkXnlUVddFS2tB9kCPjOru6Ozpi/bOrujtH4yBkeGoFdEIPYVw5tspBUSCEPA8kGc+uAnkBJQQPLmE8ZR5DokOzq1K8QypuoycQ07Jrbwhm4aNYbNcVdzyzAbhKUDn1FeSkU3Iq6sIvKyP+sYGh8zguk51TeW19FNZGODkYHuVzSIbjPNESvEZvDs8YaJxr+pbCOW+zxAgqqKpuSU6Ch3BTrysLW2UMcKfEUuOfI8GvJMkCp93vKkysPE5e2yzk0lPb1/0DQxGQeds40nM1YbUoeWlJe+GdSDp0j80aEJysrBs/VUoUZG6rqUyQijnywuclpnHVApLGr2fwuITQTDyn4ghP0g+lRkVC9czatzW9raDM705vJgARGJiIzv/Y65LZbAfOaH87KHK0cC4UlWVktYzytNyTmXAPoOI2UcCbxxq2n6JlfafwcOAls569f3gAzzqZ/Pn3/lOdW1jjIyMxgsvvBzXrt2ISxfHYlAI2dzSGAdCHnZf/s53X437E3dj8t69ePvtt70dHdzRiGIk5ABZQEInew7INwfOpaJUV3tj4Mam1qipa/RvkIWlf3Z2hIil7dP5H6gqrKMB4rMTDvk1Fbrjl//xP4m//6u/FHUstiWE435lWdr4BK5v9Yrvc4STE4+5uhAUwz4RC56xw9jfK8X21oaOolSjPalNaf4J9TsWglsN412pgxj5b779VtwevxObKjfbCoH8eslL6Xl/QxFYbXWtt71oaxZDaG2NrkIhOtrbHTkAweyrjT3yj22muh4dKBXZWyys/9r3Xovxt+7YVnsG7w05Zr8PpM7PkSC9khDW17JUcq5a39AeFy5ejhs3n9dx04i0tLQYff198cJLz4nz1cXhvuwC6dB+V5xz7/ggpmam4+69u0ZcInWr2TRZ+vh9EdJ3X/12TNy9Gzvbm1k5ICLyQ1fnt5BU+cBRPd2Wg2je2jqXloX+d7aLkmKJQEBIj7UIkQCX3X/UK0k5ODO/ZUnHy3/n78Q//v3fj4FLF/1uue5ViYgriRImiLKi3EY8m0ETR+Y0s3Q5zNUz7p4GJBkz2Y9dEcB2cSNKO5tC3gMTgdU/1EknoJrpPSZ4LS4vxWtvvhF3Ju7EtgguqWdJatGOSKVa2TDtLVIx2zqjTZK0kz3CRDw1Dvs5sTucUJt9tT9bUXkyGDaO2nxmciq+/53vx8q8mNQ5SLU5A4r1zqvpyicFHqKe0Si5Xp43CsikO0YKIYru64pU8NoYuXg1fuM3vxj/0//87+J/+bf/Lv7Z7/9efP4Ln4vu3kJUVJ9EReVxbBRX49bbt2NlecUhHodKp6QO3xUH3iyV4q074153jM5n4xxGy4mdYt/j69evxaVLY0a81bVVqzRsGMpkKZaM7+ruknrV4UlTSJF9vbe1uRFLiwuxrAN1i6hhT7mVJEnqyTsNeRPIjwDIe2i1qKOnO3oHBkQgzIvB0wV3F5FIfWIOCoGTtAyppJQygtEBIBtEFT7nAZ5lABMJR0g/JICrmcd5imZObmi1soiyRmoXMWcY+ltbW1bZCKdBfUsqGxEBlZ5h2aT2a2AashgUKif7pxFp4KyVvg/XPdVfb3s+PwyLTSvM0DJIb70bvPedpxneh2joiJxQ0gHQyNwbHroQ/+S3fjf+/b//3+Nf/5t/E5/9/M9Eh5C3Sp2Ea3ZJnJHZiOzQiH2wtroqvXktpqcnY4oBO3HZI+HkgdLbKaWtmxcXl7xPXUtzfTQ3SDeXWkFfE+27uDDvyF22gkmzChuMMEyUYnyC8BBG24noZRzEc1SEfj6syolIKPppHR4Cqfr+4j/7+JRVVXiHlrb2NqtCqIuVQuYHbZmUT46QQn9lmp/nRHoKOrdtI+ZBiL7vKRm/p/PU7ildJFkt4THMoZGE2CwWrWpB7EQQpKjlKjsAmhqabc/Ui2g8f19E42TcACn/RCxkB2EfOxIBSb29vRXFNTZQ5GZWLx0/2mKpXJ80oNY/2haAWzM1ClzIqoo4eHtHZ3zpS/88fuu3/pF05xaJeeZiCCnV4GxQcaxv9G04M0gMp19dlDEtgpAeYFWCwbS743e9N2CZ1IbhC6OOl7KbVHmxBV2DflcI0ZcWFiyZIBrmiySX6pHTJ0DRyKjfdCmIY7sC6UCRVS5CRzxGAnKqpu9e2QcgVdugIhj4aursil/57d+OX/jlX4paEW1FWYXDWs7bMgnIiDfSy4lgdF6WfbstUdlUPhE2E86wbXY216UylXw9tVWO1AkgDq5hi6CqvfHmm/H23duxubslCZMkXrVsmtaWDtkyPd73sK2lWQxIUkeMjF09aSsk1YHaLnnvGC9KUwBwpdPGk3cn4/XvvBabsnNORV+qygNwrr6fIHio98zc0w1N45zExYvX43/9t/+b1LDfdMdiSLPkTlLTRDB6DLUCfXxbEmF5eVGdsOMJWidCjj2pR0RDtTQ1xPHeftxWp99+4/WYnrgfpS11kKTTHob57k6sCimmJiZiwfvVJ4JBhUEtsy2CXaAyVEgtYY93tvmjjIx7gAgcSQ3TVfc5dcg7+X3g3GNWw2gDnSO9IPKB0ZFoa+uwTcHDyYOVXjLx6khEAVFz8BuCoTCUh9/pXYgynRFVIIRW+dXgupLS0L/UD+cOJEqdbBdUMN7ZUNt54xwlhGrLyjYN9Uk9w36sE8Ew+o8KaYJVo5zYKZHno++sIBA/zgTsHtQ0Jq054R+Bd7v2yYD3JJrUkQB2zYk9T1/60u/FL/2DX4z90qYDDdmUmo2wmfK6bwRVh6hTCCXZEKKjKm1ubDjQkM5mgYa6mkqpDfWxtrESdyfGHZoyNDjoGYnMbV9bWY6N1aXYVIdBKHhyEncljkukKcO+u6cvLl+7Fp9+5bPx/PMviHMexPTMTJTEMRmhdyfr0NmPDxlOnJc0IPDO9k60dHTE4PBoVElNFBrnj3IbFDQxG+Hzazqo/0nmjUushWcgKB7iXiKyFFaDPaFUUxJnoGe4RI4V5WpLtUWTiKNM7bK5VYwS6qgkA1EALbL1muvqJWFwP9faEeC5/6ShROgnmF3KR4eKxOAq4TVeiqmyIjZlE7LlPmCCPf34rU8sPJxo1AGJI5bHF37uF+O3f+eL4l41wU7uNDKMCiT1PHE1aoU6CyMZ/RgvDWoWUkPCICrxBqlzsQEIHnzzzTdibm7WXHpXqhvIuJtJGRZwwMPEQWcPDQ/HF/7u341/ILXoCz/7hXjhxedj9MIFE1y97B5UEEbLl6XGgXwJQR/EuA8I57DifEr7xHVJLesbGY6OQsGcHSxM+YGNiWDSkd7hHC9dTkyWOroO+nkZJKuVZEhIDqoSrufk1naa+rY0o1D86dlkw1Ta0G9iPTSlWRSS47avramLlsYW2TWsKsPCGXWSNNXqxbN24csSJgNfdtnSQZQ0Y0hEChzuIcXyBsne9/9PJjxUPTMHEnV09QzGP/mdfxYvPP98sCpJ6jg6m50npXDR6TIg2bjKAYvqOEaYt6Sno5IdShVDkrDhTnn5cczOTHk/vqkpJmExRTftzq8k7cKlf7ZlzO9KHcIwLXR2REdHe1TKEMegpzPxgqFtVFVX2GPGBr/o6HNz86nsPxVIiLMrCdja3hHDoxfM1UGyHKmEcv5/hmR6Kzvn2+f6Ewn5vSTJdRgLk6MAosHNDORInFJI186nh6rGxDLc7EgqpjZj0zU2NtlRktSzOquwrGHg7P16Xs78nPKQvs51LXcKEMOGmoZbGkg5f7LhvSXNaeuWxUuvfD5+6Vf/oQcI6RikhWcOiuNiv7BOF0SEnwrf/6H0Zes1cFRJC7akgMtV+b2ymBdi37037sE90sEQzReEgFjwhoFU6kVfwwOH+rWwtBglESBuV9yo9CBFhAuDrKxACcGyv3wOqQZnx6PCO57PToz0qgnSRjWM/qEhRzGA+2fInQgmR2wgv0dCvsxvSZ7saV1TG3JDB1fTAhiyOYzE5JneQVinZLP09ccT2CH1UsGaRDhc2C3ti8FUm3Bs10jS1OJYscePBJyIz9NvCPfsepomIGlTVeN3NtY3vC38M0jw3pKGHspUs9HL1+Mzn/1cNAgpGZCjY5EqBP9BDigbGI7MUUdtoO0xaBlnOZQqBoJUi2spQUsJ3iKWal3SCE9QqYRxz131uZEpdSj58809veb8cLXCQZmRaMIFmfRpaGjwRKxacdbVlbUoFpPLNKHBB4fT9zjhUKFALaGd64sLurmjLYYkbdgFinImDxplT4icEDKBr+m9LCkB95HWIDIpA7qj+rDaC9EBODv009e4lyeXvjNiIh+lVamjARtHhAITY5p/pexN3M0cNSKi5LBI+Z6VlzKk3zlQP6YccJ3BUsZsrKapj5+BiaZMRJNzGr7VgMy1UGPVNzVGZU1jdLR3xZUrV/XdKsTdV/+lcA89GYeSEniVQH68VahnhLy7M9V5IDlJ4/atkopQVVlpaYAatbS8ahcpBGriyAgKHIFQTEg6KBnvNTS1RHNbIRqbW8VFZQDr5oHsH1QU3sFjhhrIKPvCwoLzTKiQ1+2DQXpXAM4KQFOYBD9Zk1jYGYODg16TTMVMZedB/unI3zfvMVLq4M/Imx36nJZMD5qsIBwGPNVOnMOHaGsAqc1Z+sU390mLJi+zqsbaygh63mcVTlQ0+pOgzTxfIEm/vDx880N18Lmu6YSdLKtrqr2xFWqa65bfPy3FJwsqysoq/gOxWDQ0g2Fs/cmB/UB8UkmiHi5/8eKlGBCCMHFq36PqrL6IJFHnIgHwcqkR+Q8ycX4oaYOODqAjQwUpFF6qmkT/0tJSbBTXbZM4tMQu2vR87pJNP4SkKkRTc1sMjlyMto5OEVu13cysVomUS4gmQtYrtepkljtaWUnhIOSXUO2DQ14KDvDFaIZkUDl3lUejJN7ghQtRJaQ04ehByABEzoRueo9z/+aKyuOEBDpJVxLoTX8naSNprTaDFNmfPX8pR9aEuEB2XYwKKYN7mVgzdqjGoQDB4DBIK2eSjNI8LUACfqZrqTyn6qSKw6IclH8Nj+ZOSddSrlnmnzio6O7uEdFUqQNAukMRyY5djTs7m14C6Ngq1mH0DQx4YbyE3Gp0RyvjKUPM62CcRJ2GLm1PjTuQxfPKJN73Y8sxYyfqzEpx6T0b/O1tbUYSvGVIpx2pPBmNgRHulJwLE4rS0t4ZY1evRXdvr1SiWt1LkgbCPfU+iaBBnOrqSg+Ibm/v0PVGsNTL70SW94T88XNAEtQrlUr2GzMv1Q69QyPRVij4mRwZ/Z1lBcnyP0/uHQib1dMyKjunnfSQpTR9AoHiKub9VI8zyH8naeOamnhAdIfO6BpRzPVEBeBkUTpWgXWkqIWUbYKzclEePjxLuBBRGNiXDDSfoIa7NJ9MqDg42P8P+6VSWkTbo+wZUdBRNJtaFERsbGqOMaloRAEgBUBu8BvDPz0vaSBJAYF5jS1dgOiwYarE+R1lLGlWV0u8WIPHAZpbmqNNhIP9sb6B6E/Sgs4Cb+iWHEUpTVNLR4xeGovOzi53PjYTu8biFGANLwbs6OAqSUl0cYI05+bnXbaEGGdI8f6gF3jpAdxICJ9TdsT2znY0qA7DIyNWP9USeifJi/zVpIDxK+WfbAq+syeUJndAdruT/QuETVIUaQHy0yg5weX2SG6f0Cfc4h2iCWAiEA3u6M5Ce3S0tartU0gS6ed5UJeUO9Ist69UBqXpZ/Q8972Pta4x/rZT3OaJ9Jzf/WSBZMHJf2ChOYeui1Acjp43hBs4oeyGEBu16OJFgiZFICIW7jIGA6GYo8nwpFNpTiIFWJCOWClUjeKWCEPGf3FrW1KnJDXvyPFmcLDOQqeIdj+Wl5eSpCBfHXyTOwmCps1tHXFZkqanp0eSRMbu/k4UN9akMqSxHYeF7LEPyr7KAsI0WoVETQOhTpH0kcA5vy+wRvKB1FN2HiZolPaDedCGED6QIyVgZHygGERSUEc/p5f8TPZKUqWwC7Ne0T+RiX4n5EZiKFPXj7Y3UekgSSR+p+yt4eGh6O/rjZ6urugqdDkA1vNrzhWEN8jXGkJGkFy1VKIMerRaWgTL0xJDCJPl+axUnyioUCOfes9SU58d/Mf1yDnGflVNQ1wau2zvFZdxPaM+HMqeIXyehjbhWfKkzjPnE/Z7nro6YJ91tnQdpCaY0JHCyhlVrUacmng11AAI7jyCgRvNeubi2JVg/eKqqnKpG2VRJzUMYGNf76ol1Y9OxiBGhcPpwOIUJd3/acHO9m7UCxEHJG2q62uNYG5DCp0ByOVfbs8HgHryvNqFZuP1VG3a79hMyY4XXXTgqe8lcBvpQ51payIokB2oZFU1VbJDVmP83l0jOgRWhsqsvmior7cUYpyJvPL4PCAvg/NXukzCI1fcz0SBFDc2Y2OVXdiA9OQnCd57nMaNkf/nsROJ5qKnAI9dvRrbIiKiklHf0uCmOsl6NPZR4tJ0AsQBxwP58XZV6oQV9SuEDDIvo1aIfyTpwHJF2E1dvT2eD7+xsZHlzT89o47E2B4cuRD9g4PW0eHAIAqxUiAEA6V0KoYwhMj4T3Nzs4mTiGt+P35Q/Q+QnPvRPdAXBUlBmrVcvKFChxFalbA08dNJQoDsbhSVkz+AZ/MWTxeR/My/SVECqiyPCSwXUjsrDfeBk0lE4eBNMZVlMaC/+OpfxR//6X+Lv/qbv45vfe/VmJ6fdfSApxKo3+gb1DhyhHCOpXV4nMb566oSRj3kHqFMBMkSRb4uRkQs4CcR3nucRpC6kOYEymWj7EiH33MIS5+McbgbrmDC5GGDIC6DkyByla7BGe0kUKdypD0VCdeXqBe345wwdI/w6xwbqLunO/qV9qpUKrw11ep80EF9GSeSSv0yuoeHR1Q4EYWI1ltIYPgrPToX1QxcxA2NjcEYCqEkOBmYuvy4IW+fnd3dqGtuiqHR0aSSwtWze3B+TvPfiWB0IqaStCx+6y4Hn/QY1U5fliAHkFC6B4H4Fb2sE9qbviBN7tPmh1KfkTCvvfZabG5u6pWT2FTf3Lt/P958662YX1iIXVRabFK9yMqcDoHyk5RXCZGPruCQYMYn0QGbxS3HBW6ub6j9fxpM6KMPDyEaeodGo/N1+OeJRXO9bIULIhxmKHK5UoY+/Yt9g8ivQ18Wh3S7o74JkR29q98QEm950lam3lmdI3nhAJ3dJOQbuTBqSUbn2mOlxNDsCp1dMXblip0Ijs8SsuCds1qmD+qebjjaAK8aiIkKQigJ3rTiZgpAfFyQ0Fz1kA1HDF6PpGV3d4/rY/QTcSc1EztBF2mADPzb32ph60RuHH+fSSR9qT64+O1J81WllQmdlAbvnphYUl5lYm67cfvO7Zi4PyEJwbBBQn4OiGhR7cpST5tiWp4rpA8D0Ehqe9bctiq/8ubAhoGRzc7MxvLSilf+ZPbtJxHel2gA9xvf6ng8VjNT0469un79RtbAkiwS8Qz7gcCpn9PsSVaVZMoy4yqMOeBwODmBUJh1mOKbQGwOd45Efmm7JLWuKvoHeknIhOPxCiFDa0dnjI1dtTeOPSjZ3NVxbUIYTzpTOiAXqhuqBB4p3M84HFChFhaWLNly5PpJIaVA64TKsx3VdfWOSauTdLNTBUTWPdOK8vN0Ap/rrezbX+fKkjXH2T2lT53SHpa6gfqkBEkLCZ6/muqUjPjtna24e3fCU8hpB9Rk1NjW5hY7B9jXk8mCjH+xtQYHzAljP9+9gLZUw/t9XPdMEKT98Eoe7R2IkEQ0qeqfKHgkogH4pa7S/wqraTV1TXH58mWrQQQw2iVqNQKOmCIG6ERUpLxXmbcPoeTqBDoxujUERQ5p1mGdXdQVVcwLqfa0gf6+Pqtq6xtbsmdG4+r163ZbkxfSrb5GRGFbSmVU2hAaSIrQ8WBqmVQ1IUOFntlS5xMSAvB8KtmPD86HfElJ5dk/OIpOlbdLKiYFoA1AQY9N6nkTCpB9m1hc8PPYZ9mevaB/qg9rCpgZiHlww6ToV9JvnnOS+uYDYyBMiUFeQosIMWrRUd/YFBU1VbJDpfKSrp4tV9ugLVSUy9YU8/PuaErWC2woPfprc2sr5ucXTtdHA8jDER+fMHhvoqEH3AsAXeRuygA1bSNa2wpx6fIVE4aRnw2CWJ8Ywjk+sJ2hvhFil3vasi5KXUtrbdHPIAvnoBUd5bEWdZTz4r64Ksm1NDVKXbsU+2WVUTohFu6quGVnlEmqHe/v6FkWiUhLDzHPXdiq37jQyQYj+TgqJG1a29ocJr+yvGypwHNnFU21e+ev9wfSNwqD+DpjekNNfZ1j0uqEoKhFCaFVGFeKZzklDMlv6qPffp9HQVKhvcrslCliElNi+gzeEtMnhmT1SWkjdXjPiaYjTTcQc9Kdktplj3Wn1T8socuUjT1JZHZO2z8ijrDMERlN9U1Rz0o9VYTbEFhrmidbS+hVGf6ry6tSy3bsUucm+XqKtsqVl5/v/Jz2TfVLkutpgYdImvOQKk0j+USNQsj/rtSo4ZEL0cF+kKhb3EMFg2hEHDQoDUj8EgiM14ZjV2qbkxIysC2ePUOkrk71oBzeNVGLOZk6jIPQd9zd7Hbc1tYSrS2NIgQ4uaQW9pLe5XlsqCoRCPFSECQj45SXNPEUsbYAW4nPzs6AaVbfHuzQD9bBbhAdtI7QXPnvykAu9PZFr8pqBEI6QAx6wiqbiYJX+IZIxPGzg9+2bwC9yvvQDDnwPFxfBpTPDRAieehIn/Rsfhtjf0vqFFKF9na2/IfY9EUbNTU2izG1OiIaz2OV7Jq0oo6eUZmYDGiikZTBznQ762XKlvo5s23SK+cg/5FyfVrgEYmG1nC/ZJ2SfjNoyCJ/N597XpJEHJ6Ox65QA0lomMvqku0UL6Ek45xE2IceZKUZUZuMWAIjkDoBo95cVgdLC0GMqCbMCRkaGoienkI0tdTraIjGpvqoUccj1SA0vHAgJsSCHg/HhYh3d7dsTxHoiRsaIxiXrDvzJ+rPrEVchZQQE+rKUS1HRu00yaMmbIyrDJY+IhzH7NFmvob7/Ix4OADaBhuFD1lAlMQEIj0Zs0lbZCSZlZ5PJUJdxl5k3QDyZ89NbqD24iVjJU68nnW19dHRLhuntSMaG5qiTkSDtoCNCBC5vrGxac/jhtRjyuV+UlWRSFBeHrWQ5Zwd6f2fsHE/kvCBiCYHd4w6EoOe2Zf19Y1xQeoIBJOvAgPy52sT0znNLS3m8kwRrpYBSuPjEYLrHUpNgCjsmlb6BHfSCUgq0qkUsdTV10Z3d6eQZj/++L/+p/jWN/82GqVWdLZ3eNPWttaUPnYTsWcgIsTnyWrqXPLjHERjRByuOzvHvv0MeuYd+wE7mGahMXwiKekzkbpULwZo27u7o58ln/QMdUWiYlSbQHRYkuq3r/k6z2DwS/1SWik1taHK6oNcVA97IjNpY0cM3zxN+0FgtLl/oxYz1Tlrb0tkkJ2YNFaukcrawoKC3WrDDk+ddiQ0dVECECYeMlSy9fWinQGJmMlHB8Sn8kGQelT9is1a5XMVyc+5HGqYVJ+nA96TaFzZ7DhfZXCEg9anU1h8D445KqJpaW7SdXRxvpKBCMHQkXBXJqzBWbEnGJ8BsXk2zb1BoghB1Nge/dY3KlVVXS2rJ0dDU0NM3p+I/+eP/ii++fXvxMTt8fjyn3w5/ut//k/x2g9/aInS0aGOl/2DKkfPgZh0m5FQGfHb0xbUo0hIyjIn45b7Pxa4ovwjF0lXfgrg+iWCT1X+vqHhaFS7JAIBcTnSwh+MW1EeDq8Kk3mksMdQY0nVRCDkZDQ+EYlUIx04W/I2xgZyJIZyRvDQL6yUg4pFu9AebezTqW8GL1G3kA71tQ1RKHRJ0nREs+wvFmeE8JAgVV6nRFJkHxf1ttUzZu3mahlAeqOSpj29A5LstdIgmqQ6s6JnV1SKeEpioDgwVKynCh5R0gBnNYeL0G5J9y6P+bmp+KEQlzGU4aERc1XULyiAMRoQCu+WvWRu8BNzuI62diEEKpQ4llgb3a7+1m8VTIjC3Jzd0o7Hc5AQr37n1fj+D37g9EgGbkcs1OTEbHz1r74W9+6wUEd7NAtBymtrRXCsrimEElKWCSnZ3uJgv6RyH0VTg1REpcm8ni1xUhA0fSCBHw9ojdMUhMTYfO2FDofXlImAeCC5wlnhcs9exx0hIkGfrN6DCmubQc/gxUJC1AiRa8qrTDz65/ajTsluFEvXb4iFNJFY6E18dOJi0A+oWqjPLWIUBalizU3NIooq2y/E5zVLwniSml6oVrvjwof6YHTE9KHK5vaM211pcjRJzR0eHY7B4QGr41tbmy5nW6vso4Y6rxFRskruYj418AGI5r2ADpLIVycgbTDUrbOrUYl/ArGRKKfqiJCJ+S60IWEtcEjxTo87YI/YG6P3QQIaOo9c5v07t8YlbaZSp6ljjTxCEnekioHePcFyUEoDJGXdAgj1QBxvd3NTqsauEkRtFCGpTIWOdnHbOhF9Gh03B1XartFP3MllsY8UFscfYhEQqZDK1RIDhpDWKKt2fFwjs06bW71CaG9Pb/T29vi8RchNW/E8BAMxMaMSgkgzO9VWaj+YF21LG6E+cdDOqG20D99IHwYuGcBsEbLjfWTeFNJdCZhQyIv7Hp/RQbqoXgwKr69vKA+mYEAwSbVra2uVfdkVbe0tDoyduDcRxeKGJFaVpFNR76SVUJ82eAxEAyQ1jeQujY15lRga11yXDtOH32A3JMIAqQfpuKPrTHiDAGzAq2ORHqx4Q4PjQgap4Krjd27HnTt3hRRIIvQH1BBUiUpzto5Cm4MU96R6MM8HlSGt51yj59BmiBAg/wMhbIXn1bcKcRgvml9YslqU6TdU6hGBZ8+ef+dZUoVaOttjaHAojRUxK1Z1alKdOtraolvSuU+EQlhSl2wglthlSd56SRl7ETHYKTxcoQx1U9JYdRAGqz7YP9iFuqUyg+RJ+gsS3us4Vz69xxk2I44SJqpBJDhb0A7wmuXTohMxSloyhyabPp7UXPWjACcD6nCX7ExWrqmXPYN6hwqKnUN8GiuAMvRAc36gJv2Iw2MhmrxB6K5LY1c9Ik7YBZ4ih3AIy5MKBpfCyNQL7mkdqGUiAqQT7mYAUc/kNX5DXOjG/Eb3n5qaFgfb8fPo8qRDJ3HCWE95pSSWbCymRXdL166pYgvwXT1/oDSExgd7TovFC1HVeJN0FxaXYlPqVKpLVqFHAp7loEIJkkGOGoW0UVlFjIMjQ9HZ3WU1lCVivUKMjHSiFaoot+uaXObMuATBGdOyZ01MhkP/RDtHUSMiqhVzaGist/MDFRdGQz2Q0ICjx3Vg17BSqVe3ERFQTiQexEVdE2EKDVRG+BqR5mkzXOxQYgl3RDQrUr22/A7l5GAtta6uTi8sAgHRvyTPAYPc3CgG696hjqY2fXrgsREN0gSd9vCoLMbGLku9KHg6AB3CgoJwTDg80kMokuGYvulUIVFtfa2RDXXM6oGQBUOZAEzsIjxhjRj4ymt5ecHXeeww2yoiGcf7llZizVHo7o+RC2PRLLUHxDwRxztSGoT54IErKz8S8WBzHcSSw0MWJN32HBj6AA28D/Dwu72QkJJvLzAo6cvyu7h7jVlCXOrEKqVrUmNWVKfFubmYmrwvaXorbr19K95668144/XX4q03Xo/br78e42++GVN37sTM9GTMzs/G1PxczMwuSgpsW11F3QN5IRjkvAWUCCbPz+qnyySgnXSdtoZYiAUkFAqiAel5BcbEViQQDYG4AGlw4FzoFhNANUNq7ant1teKqtNhbG1ux/zsrN8lH1omtcXTAY9P0vjfScxMzaidyuPipTFxySwyQJ0hbPazXhrVPVcuAsvGLdRD9CGdBad0DJmeZxq2uZjSRjWA07EsEQGGC/OLVtmQFHQiHh8xwNjBkI5K2RFX4sKlq16h5fiAddVKIpa9OIEAZb+QB+rHpnRwlpRiLGJ3jzGQ1MnvAHe4/2VgxTOD89fPwAjKPREw07tnpmdiUlKS79df+2F87a+/Fl/58lfiz7/ylfibr34tvvvqd+PNN96IibsTJuIdISGqHDZXk45ySW4I5tVvfF223S2P9Nc0NUZTS5vUubZoamrxgC7tCcNJEp025UA6SNKjWqlcVuFcyUQA+XhWfs4BwOCwTRiPY226HHiO2D+IplFlIK3NdRaG3Fc/VKk952J5adF5Y4clVfzpgcdCNGLb9IU7CXEMxyl0FKK3r1sIvh6He9uxz6j0nhBVHI9xmZ3StmyIkm0YBthYFRKPDgZyQlskQVIF6Dxc1KzECSJ1dEjNETIuLi7HjuwRCIeKMGnl6ESd3tga1176lLfnkOmivIuxp2OfPO0MEBvVwcQ1vGczs3PS3fc8m7SqotordmIr2SlBulSOQ0iWLDXO3w8R0vP8h0EQr7W/vSf1qjya6hqjraktBnsG48rYjbh65UaMjVyO0f6RGJCE7C70RLvuY1AfqlxbMsTn70/EhCTPmpARaVrX2By9g6PRP3hR3L7Lc4bwMhIdge3mNoFGRCy0DqoaRJNKlOqQ/3bVMrDalhEQKwxh2LMkFl40NASuoz3gRGCmaoPKsVfSc2tbUX5cEcX1jbh3bzxq6qvjhZee9w4LTCy0Z+8pgZ+caDJkynGIjtje3rB7cnR0WEZ8bWysrkRpSwhb2lEDyzg8kO1wLDVJ3NILBoow0O/R94mhQqpwnfEbOGCVjJHysmMTEXFu7DBACP7oFRFFbW2srq3Fdol5NNLhpTZ85ud+Ln7+H/ySw0J2Npn3sa00RIoiViWeiiziRcoQ6s4cETikCVhGbU9Xt13iRP7uSkVMgIUC8D+vbHY8ACAWefDNk9RhcGAwrt18Pppl6CMpmcTFjgizUrUm747H3Ttvx63bb8Xt27di/M5bMX7rjRgffzvuTtyJ6ZnJKG5thHAyymurogwVSkyG9bXb2gvi+s2OlsA2IkdLUdkwtOf58lIemJCJBTFAGf2M2gbpI7Ck0iltgS1GoCySBu9YDkiidhED2ynC6NZWN8SU9qxO35+4a3Vz9OKIiOaFKMjuYfboylIKkn0a4CcnGsB9o5Z2u6fGZ8JSb19/XBi9aHXh5Bh7QlxeKht2C5weHZqRfq/JVV0jjJAxqbTK1RFiZzon6iClh3sajxoIIexXxx873GN4ZDBeevlTXraW7Sc2Njfj0nPPx42XXrJjoErvV5URH7WbjPJMeuCcwCVKuPueJKCliqRBlZCpsY6R7Upx2U1z2FQCgaktJx6BT1x5Tt4FeDPdYybqvfHbsktej/v6nrl/L+ZFMItz07Zn2PAKZrO7LzXnaCf2T1QmDHbV8QRxKWKpxPBXPVs6u6Otuzc6hLQt7R3BfjXeg0aEQ27UxdHd5H5aPMgpkyIZwUDMrHiaq2YcID4T9lCp8KjlkwFJEzUZIiMKnXUdcFsfqM2KUs2qpAFsrG3EfdWrqbUxbj53PXr7ez0oTZ9iM+5uv1PF4/g4wuMhGgMNgFIgRNHpniTNzOxCtLZ1Rf/AkLhTmYzy+miXWC/IeGxTw7bpd5PUCiZn4h3CnYqnBw9RNZ0pwsCtiu2CM6GmutaqAaEeSk6WC8+nDmiRjn3l8phDV+paW6JXnJ2lWE/2S5JyG3Egg5vSqdcl2USQIlpC59c3ii45ah8SjsE5Bu32RKRLcFhsKVeNf4l8ODv75v/ZvR8FrudHMsglZpWejiohYIMIoa0lmjrbo62nO7r6+6J7aCh6R6SqXbgYI2NjceHK1bh45YqOq3Hp6rW4dO2a7LUxIeWQ48aQqNU1IipLESnAIhjbbXjM1DYp9zNpAiSCoftpZ2zCFLkBMC7DmBfTCopqH5gH827yWtbV10Vfb4/tqOLGVhzJFlSXxZRUyE0R/oVLI5Y05dXlcSCblvUaYHqLskMdoU2ZzpXl4wYP6+0PCAmFnFyeallt/NZvfyn+xT//UlRXlWRbLEWF1K4qIUw5Yw5qafWF1KDD2JJ4L6usiTZ2WK6rlSHMniuyASpZzaZCNtBh7OPaUoPDRZl8xg4D9DPbfLDSp0NEhAxbwvKG1kKMDA5Hkzj18Y7Uxc2V2NkqGmdxPxeLa+b8c7PTHqcByRjBr6uWfVXXFLNSJ6YXlqOktE+H57KWonp5bRmVSL+U8PtAxlJSMlJxBoT8L3zuc9HJOm6MykvqVhEwWYUDhCDU6qhVmxBNweLlMB44vQcXK1DHGIystspqFVYSnQHV4tqKJMSiw17UXAIcLTpgSGowI62umnC4fw6BGRhl94U7d8Zji1muuoU3DPWsnOdkKBU6C3H16lWPga0srsXx/rHUr+W4d/eOmGRTPPfyc1Ho6WBETm1NzN9xLM4sxd/8xdfi9R++boI5kzIQc3b6MQE3WTr9SUAd4WTUAFmKZWUy6E8OHZv0B7//u/HKi1difWlWqsmdmJEdMT+3KG62Inti27bD4eGJI3DZBQBiatL5Sy+/GK/8/C9EY19f7Oj+jghrf2c/qo005bG5s2lvGVkyPMpqNCDxkRDqUJKj0NMXnbIhylj4QkSyvcHSQzviiiexuLRgoiluLEsqbnuB76P9MknCbnV0eYxPTMaBkOxEatqS1I59dH0o9DjvbHJKTfcoDZjKyAnzWvhVFmOf+Vz85j/7nRgaHTLXxybxqL0dIjoXYZmAdM0qlD4ed9GzHgeinXVdf7YBccWvql5EPjAO5ZmeGUb6HaXDL+wdHDJO8RR5dV3tzj0cLuPj41K1JnWVYNPjKO0wJYCIhvLolzQcu3xZjOYgNpe3ZKsext37d6IoKXP12pW4duNqVNdViVjInwBTpp8fesbvV//yqzH+1l2ny+cMwJ1zLfkojfohwWNSz85X/gzEE2NLKtCS9Pbxt96Mr/35V+ONH6hxV0tSuSqjuak9+vqGYnBwVDZJQU+Xx1FJHScCYWyGsY1RcbRW9u+Ho8r4RQoltYKBP0ab6chso1gd8PsTERUocSApUSEi9KCn7oEonv2oztmW7bO2uhxpcY59Ec6+Q+Nraxs8ZWB9Y00EPxSf+/wrnri1sJhNIzCScZyzbR4RoBW8r/XNLfFrv/ul+IM//MO4JJWrqaXZg5SMfdSpjqzWn7YcEWHohTy0f29XquauJKK+2XvU36Vdz9dnz9H1tTWPjXisKyumjX4T2EkKrRHxcw8VlUeQLNxLxJUkGZDWi5OkVftAyMZhlQVC7pItwzK3EFK1GBQes8mZ+9He0RY3nrsmbaGNljbBAE5ZmdZLMrG2w+bWZqxnS0C9k3A+HvB4iIZ658fZl/Tk8uiW4drR0iquxACl1Adx+XV18pKM8OnFuZiYvh+Ts/djfmE2dve2hTys63wQa+vFaJbtM8gMSCFZGdJDnQYSMcMT+wfXqiNypdJ4wUPGWNRDdFWKDDhQftKpma8v5GHaQrk6ki0Nlxbnpcas2kXLwJwoLRrr2RzqMBalz1dUHMeVqxfi0tgFIUq5w2yQdKeVExgxPwhkL9TIBrn56VfiohgCu5dt7e469g2CYCuRFO1MaIu+sU/EsQ/51oFtkceVAZCu5QZqpJ5jwJTxMbLy+Azfai9c+UgJiAUVzediJBwQAuNhfLPnEECgJU4Sttlg8JL3sPlw2rS1tSu/Exv+6yvrMTUtiSRGdPXa1RgeGY5KMSqIMCdIyxQKpD/G2VijYE+2Jq5o+hM7LNXm4wGPj2j4Us2zUwPeHC7MLSzE5Nx8LKiBl9e3Y424JEf0suV52mqDMRxW12T8BonQVWiK/r7uaBdXY5eAGrbJE+Hg7XcT09h0jJDOgYGyS/AiERJPOizqgZ4P590SsbR1djlQEUfD+upKLM7N2B3N6pw7xZ1oqG3U+81ScVZt7wwP9cS1q5dk9MrOEgfFxpiVSglRpUp+8G7OiQyiqBUjGZExXyuChiNj7xiZdaB6oXMlKcFvEDzFoYHUjL3kbmN/UyC1BeqVgzhRJZ2e8tS/5DGTWseREQnfIDJqH8jtqQmS7o6e1rssSTU/P+/oZp7zZEF96iSJmVKAFkG4zVZx0yujElJzXWpZS2uzugYypjzpUFf5WxzL5WTNgm5pD+TJIvge/Mza5uMAj5do3JT85xOeS15iBN6cMT2EA6BGXLyppiI666tioK0uLvY0xZWRQty81B8vXL8QL968GM/dGBPiDqqB61PgpVSnMhm+yRdALlLQxI0x4kEGEI1R62NdE36bOJitOT8/F3fuTkRJUo4JayfixLh4lxZmYlOShsHD2uq6aKhv8uDmipCkpqY8bl67IN29y0Z2XUND1IpDbm7vWE1LCKA6Ks80c/L9gafSk/y3LIx+ceWe3my5J9KE6/AHop2qTbyR8jovGSwVQPw8VZ5VunjOklte1yifU89yVT9AFCYMEFXgPPRdjiNBREnbItXYVmNubs6Dm6RCUCZjaRxEtEMwxKXhMSOzq9evWMqgCqc0Kfu5PDLCQEIisYhe6Orq8rtINDykOQNINfrowuMhmnNAM+WHWiGd+UfquJ62hnjl5nB8/rmBePlqTzx3ZTAuXRqWMTwc/RdGonugPwp9g9Ezcj0KI9eiMHQ52vqGo6yuKXalEuwdZkGMang6g7UJcACQFeHtxE6xcwEeJvKtramPGnXy7jYRAbsepznY3oziypJ16yoRZVVVfZQdV8b2xqYk06aIpVtlGvHUaFawgeuSJgN1rPu2tLSmtJXhyRnSPhqkp2kOJGBLW1uMjo3J7oIZJMRyYCUEw3OqH89DSwC/c1exJUietx/SLx1ILZD+mD2EIE6940dM3Cl3Ltmb5iOliwPA+epAEiJxCedxJIAIis2F29rb7d5GFSZkZlkMZH1jNXrFXK5duxat7a1ZFll6Ojfh+jtlnwhZDE95M0jNWA8MApXYYVF+8KMNj51oHgZ0X53shpdffjle+cynYnj0UgxcuB6dIo4effdcuBLtfSPR1N4fdS3d0dDWHfUthTgWwm5uy+CV4avuMFetkKhnIJLBUu8coA7IQ3CwiQheZIcDvE8ERa7LqCXimbAOJM301H1z24qokrrRbA8R6sjJ8X5cGB2IgYFec01WcCmvYDFE2Q5CvE5xR0JCiIoGAYwBlhzvDzkC0Q5EMwv7Y+jiRamgSlOIk5JTfvwHmzME4j8HBMMB5GMqXOdREvUViAbpfrin61LTTIzYf0gv7KM0WQ3Cyg8YEGM6EC22EYObS7LhiLRgjhO2Ubts06GhITspNtc3Zc8UvapPtTSGa9evScow9YHBaAiRsqvFXN9UB0qa/07X9K0P9hLTIQi6hUgpS6rVRxeeKNEAN597Of7hb/x6dPb3iRjqJQpkVFY3R+mkMvaFCCcVNVLnymQcM6uRtaJVROnxRAeotY0UcESJjCjTIR1NdMMEMl0TkhCnBnIgVTD48SRVyxCukc42df++Xal6yupIxbGQc48pvcexsr4eG1trsqM64/lrl6O1NW3DhxrBDMek88vAFtKyPQgExd6eqZMfDYwsQiiQBcAN29HTY9uGdRBA/DRYm561O1nP2t2sssCFc6TLj1PQaeLSID72YckSGILWkyIKZndKyoqgcPGzLBNeQS8HrHrlhMMHj9mKJM2m7BWrUyayozjYO3K4TNlJuST3jiT1RnR1F2LsyqVkyygNmJYrIkil4Vx9xxf14isruwlM3QbDo00p0/LSciK6jzA8caK5NDwSn/70C7JVqmN3h20xkleIVpWgsBSxBJDOXCtb4kQXze2lYqHzorM7ckDPe1uNvR0Tje4EC6vXVkvXh8uJgCpMYIeOHmAezezUdCwszEVfb3eMimtaHdtgrk3E1vZ2NDTUxNWxwRgc6PI4AzM/URlYxxj1jEXXMcbpUla0ASEIGqWPcwnwI8j8AKQ7oHFaG7umsTmu3rzh9FC5vJkvRCJmUaZz0sVDiEoGEad7Z+lDKDzj6041lyiMqxCupD+psyAohAGB0N4g+Pk5SRAH5xwlqV44AIqbiWjgUbjkD0U0uI2p8PIiUcxlcfnyRUnlPkt5CBRwG2Q2n8unutj+wmZR0dO1vA5KX+kRNdDc1mKVeW15zXXxR889rD0/DHjiRMNayvjqe3qlkqjjiHD2ulvN0pXVOyXpy6hweIi8mLmKyL6cIDYzK/HIeXkhPERCBIihTEQjtmrO6slakiUgT5oAJd1Z58xXJ/5rUxJld30tTowEB8FOBHDUpbnZ6Gypj2tjQ+J6jZZEeIw4GKcAUXIkYwIZq1WyWDshJcxsRPencx/KJel7HSBD+nEiO6AQ15573jupYZ+ZM5NEhiwmheycN4DzSIQ6l37iHUtjVVyjHdgjiMScU0YQ2CMwAp5PrmecC7icJVHVFlxjrQIvpCGmhpQA2YlAYBwLz1lxTVJZR7dsvMuXJWVaGk2YkhsuS3JK6FuEnANpJEjtY0KHEZgJpKu0JRPriHXbFEP7qMITJBq6rkKif8/rMV+5elUNxOZCNdKqEidEBauWwV9dmzYd4g3GXlAw8PzQutbBpSpBFIzXsHXHQWlL6sKWEAIOKk66z5aCTDYjJgpP0aG3L0QtgfrmJ6dic21DCNsZpaOymJ6ZlZq2E1dGCTDti9r6NCJvgDBNfDrXgdHqHd+UDs6Gvv7BKBQ67Tr1VoX5gz7O4PSK/p2/U13fGGPPPyf7bsQI7wUvMpWwVgcEykAiB+sJ5Ievc15Xo+d1OPwmbZtB2+zt7cbu7rbbwzZNRjRwdRDUi9dnBwCxI4nSeM++GIwQV1yf9mc6A4yrpZntHlnvblnpM9DKIuu34juvvurdCfC2ESXNALRXOlV/kpeyFaSKJ5LhVKRN1lljWDKpP1lNCAJjvhS7SNDwuYRKj2cvfIjwZCWN68vic+sxODgUF0ZGxPlXJCEIbUlISAPRcXSmR8bF4eCSqBS65QOObPVCkgekKAlB8pXxsT1wuZpwdGDnoKZ4vGajGEcMssreIWynrLw2VlY3xDmXYqinKZ6/2hcdzSJWJqztbcWxiJEJbGVChLTM1LHLaGQQMe3LZtrd3fQuB4NDA7LBmBq8llU0PxKAbMgNAMTJ7zTLwH7x8z8ToxcvedWZanF9u5RFQBwwBrgx6gwqmNNRAvk3JGAOT4owFh04AbY2JVFZtwGM1Z/VLBiAHqNtnWbG7WFQEB5Tn7kGY2KUn4FNBllP9FJdDdEKNW7DdalueDDZn5UBStzTTB+Ympz2wiZIKmwUpixYzVSaxnoD3y6E6sS9dN1jOzpQ+VhOij5dwDED0epZ7Kj8XSRpnsyHAU+YaFJNCSQEuQcH+qNdag6XmWlonV4cijEBmgikR+3BSGaPGVDD8+BFBGphtTSDgszwFHKpwyEaMIQQFOK1HIqiKxAWc2eIANiWisZ8FmY8wj2XFxei8ngvRnvao9AgAmXCWnE99kVkR8r7aJ9pvmwcxXJKdbKbmOyVB1BSZspe6YFT1g9z5LSQzZia+4oF6eysl/Ozxtb2eO7Tr8Tg8LDKmWay4klDouVSwa2mRkIapGuJUNKM1zzlxINBPA8SbxclCdJ045RX+kZ14htihGDyw0SkayA4Rv+a1Fi21GBGa0gad7S0e9GNteUVS5iBnp546cUX7Qm9cfNmXB67Ej3d3Sa4yfuT9qyx6Hq72iTZW6kmlNdEq4aj33OiyYH7SNH6ugYTIuE2Z62Yg66887UnCk+UaFLHQg4y/ISEY5fGpNq0Z7YLyAcX58E0kHfKbYWUFvFqaII6IRrGTniPzsbmOOOYrKaitISw1XoWxwBRAxsrS7G+qGOtGMeSMI1tvbFTOopicculKm7vxb3plRifWo3x+ysxM70mTrslJDhQ2owfHAjhdBCToI7FhYvqgsOCvHkOW42xikWpal5LDWQBQVR06mR0df3SF1AvbnztpRdjaGjUEtWTwPSkyYU6Ky++LClESAbS0u90L7tmXYdrIjwxJAZ2S1I5Uc0og/4SgVty6bcOFq33yjRiLnwnoF6HDpFhVuvGatErb7a3ttljhpbAlI39w92Ynp+Jqelp24oQoWdzdnbL9mmUBFqL+dm5YMUb3PxIT+oBUJ7sJElMF1110WHmoJ9e8FGAtGFFn/RG9t5pSh8OPFlJo0qnap94obyu7r64ceM56+tsvMTofw1LAUkCEHQpJVcSRLqxzokEOFKjond7fbSjA0md1JgQFJG5/KDJfV3IQzeV6XkifhmnWV5gC0FJs/r2KK+qT+pHiQDH41gSMc2t78bc5kEsFvdjbm03Jhe2YmkV1fEk6kWANZVqsPJDESfjCzXqYElEqVTeTbpW6o2kZEsLC3lUO3SotJvKdAYuYH5mqJRdMnbjZly8dMkIg92RkwKqFAcokhA/vXUaLcCPPKFTolEbST0rSbVMLncsQi7niJZ962KyFVK6PixtkM5laULZ3fuxt1OK3q5eRwKwusye1NXqBoYH9mNhdcHbb7Duwa1bb8e9e/fcpt7aRG3A5sZLkjg4EJA4MDOzjnN1SXWDYSpvneTlJOqAgVSWjpqbmfc1ypUgr8uHA0+YaM5DuXdqfl5GMEhmJBHCGGlgiSoaO4sxoMhCHUQsF2Xs70v8swghagguZlQvbJsk7lGZ9K5sHrua1bhMrT6UOogePj05J+P2MGqb2kR0x7ElW6b6uBRdrY0xNDggO2swull7TNKvrqMl8D0VN3djdXEzSpulKBcCMokSZxpu6JLyRS1ktRsQEPc5xMvCgISkTAuZPOnqVAVJ3xm+GMokHS9cux6Xrl414iBpcpQ4c8sKQCh9QSogzymi+wpEQer6p3ZhnAaCYaarbcUsnfRudsbzWRrpCoc4P9JRbb4tCTw9NW0PY6G908+tFdfiUK1S11Ibda21UVHD1Pad2Nnc9nskwmqcS1LhUIFZcy2NtYWjKWCOOVGk/ARWYdM1gPu5/YXWgBbBoCdze1JJUzt8mPBEiSZ1dtJlMSTb2wrx4guftpHJ8ksVFeo2Oq0Me6RWKlydVQqMwpKkR604DyH0BGcy/Ra1i90CiAhAApE2PSRmqZx4hjEcEY0QeXl+JSZmVuKgrD6aZUcw9RquybybpeJezK2sx+TMjHV4Fghvqq+LjlbWN67wXJoNIhJK+1GlPBpE5ASH1uhQ5naFO8JajEB0ZQ9Yc3OTvU+LC8tGwnPoTeHSwS/ZC339w3Hp+nVJwFoxD9XDd9J/tYaP/JXUhume0wMJjYgJ0UBC3L+Mq+CpTGM1WEA69BrKH5BS0LfSSlweKYrRDZcnovnYMWEE1aIBoA4TWYG3rkP2X22LbLv65KghtMgzOA9E8DC6fWkD6iPKc3RyKKleLqIpOAwH1dDRB8rbhCZR6rhElSMtApJaivIhsRoaGjz9YXZmzgyI+lF92oRnPwx44kQD5JONMPYuXhzzgnMnjO7TsXqmoqJaDSjDXsiAw4A3Ud+Y7qyWNifCg4aXDP2dVOFQqG2EmXtxPKEHa52VgTSSTmtSz6bmFsXZWWCvxZsa7e6VYk0cbFUdzvRmct8SZ1xeXYvZhcVYWllROupCcbudvX2vt1xefuy9cRqaG6Va1VnsHNPxSEmeVXciKYkrQ1VjhJsp1an25zo5O0V9apbqcvnGdQ/uWTIhdoUZpgVaBLrwJa6ltvO32zFJDX/zlCXNkZkKA5zsBerxKj0BsmVN77TyQ7/SPZ+BkLJzdEa4DJKDNk4L3e9HY3NDdPd3R0tHcyIAEUhRds+WJJODLvWB6RBJgUaAKskMz8GhQfVzu1JPkiQH8rdzI7vm8ugPlZtrSBqIa2lx0Srj6TPU9UMCkfqTg1RNkIBK4+9fsYeEsRo4IBx7b/8wNiXad8QlUaFgnknPR+LspQ1SxcXoHDsEhPioSu4MERJLPbH5KqpBTZUklbof7029uGJdLaPW5FFyWjmS74pD7spoqqiukjRLZTlUhkRGLxW3o7gnAlVa+7JfSpIoe0IEz20RQp7NX1GdKKQ6moX1pqcmvWnvK698SsTTROnobT2QgRuD38dS/xZihbgr1d8eNCE9iJ9qnT0qsEctO0Aovh36ovbxeFZ2cC85UqhvKhfX9OdymsML0jUYjK5zz08n45zoh76+Htkizboo+1DSnJ22PcFNdW+ta4xuqW04CXjH1dOHgVICMQl0pb78Zm20hgYWnE95UiC7vym76usCZkDZksudKG7JE+XbN9gfl69fiRr1DUC7pFQ+HHiiRHMKGbuD0xchAtQbYemxbBcIiAlh6MIQBFvdYb+AUCATBqI5mBq/XKpBTQ2EkbbwoLFZ/YT9ODHQpWjIgGUmpMR8XWW0NtVGbYXsEpGFUlCHMSUY24eGOI4mvTs02CdJ0gQOmHAgZAYyQcJaIYK3r1DehOiUUx495y1BdB/VhvRYMpaFJ9ixrbuny4vqAdQD/OLgi1AgYG1lSca0jG6pkccQTlZXj0U9cOREg+1j4kHC8dv3E/GQjZEPBFbZ8vEvCCZxad0Hoflt7EsE5UMfc3m9jx0yIFuvWdKlWW2DB63quDyWp8X1F4pxsnMSK3MrInqivsODrkSGp71VUWIiGiWVWWQD9cyV1oP22qmxXCblQ1l5Ps0Xwv0tglefEV1NeWtrq03A7EYApBrwP509aXii6hmVdDWzjmMm5+DgSFweu6wOU6eLi8H5j9QxeHHUfVbB6FiC+TBwIBQIhJFv3JzMxkQV8U5sLNahh4lsPhHi4TmrVJrV5UciGtkZTU1R2pGqtrpuKcG8egiOzqpRen090rtliyzr/sZuWvO5QYjAYuS4KuoqDqKnpSb6O5uVVqN09Zo4qayWOiYbQIiKdGMdtgpdR/ohjdo7CtEiZGO03AtVZHXnK+9ypGuTVLQLY2Meo4D7WgrwQcoaqRNx5Iev4zTwdTWQAKLkSEvRcl12BUzH7SqASMhU9+gJkPU8IVkK6EARYCyR3Z8JbYGDoLK1NbVEZ0dnMP9obmouvv/tH8S9O/fU/ke2P2uqWFqYDbV44STaOlrjxU+9EDdfuGmGRJkpiHJIeWXAO+pYlyn9zsoJ6DkIDO7OLt8LUrENfoDjLJ0nBU+YaKi6DnVqahQ4ZlkMjV6MTnFmNk6FuxppQOQaIaAIhYlmNA7GaHF7U0mIS4qD0vgJQXA/y96QGuFRc1jtkdQmnAviVnBflpxlHWeZ9X4eDndSxg4Dx8GOzHjwMO4XF1dkh6za2G+sbbCHDo9ZR2NVDBYaor+rWQZtc1RL3WDBPgJ6DljFzwuJQIDo8gSXJiXPAj8AADqmSURBVNUEIxoGMD0162WRziDHCoEYBsgxMDQchZ7eMIpTh4wYcsD+yQmIc3uZTFTchBBQfXXqp5OtAOEmxpPGa7ju5wWWfIJ0PU/HF3yNT4OIht0VDvZ23b69Pd1x49rVePmF5+PC8HC0iJBwRzfU1VkaEUPYJeZz7cbV+JnP/0xcl61WLzWVAVtvFcJH2ZpsycMSh4PykHmqYy4ZqQP9x3hYcb0Y09NTJlKIOEFWmScIHwLRqHUgmnQhdnZKUmH6xGUvioBQvzAeT2KDVS/xQknc41Z2cKGQke0HQUS21EiGaArWBPHsXdG72BkQCCvW8C76c129DFipSXi11otpKzzCX3q6uqKns1N5lXkaNCEorV6frTE625qiXSpde31F9LbVxICIprOt3tMG6pql61dL0kiqVNc2RlW1EEv5I2FYzpW6oKohIZnXAwKwt47j305rD1omYGuKhqZmz6/BJrCuL4QBgc5LGHNxkMv3VF3VF8RKRAYR6Dr/aWbOpYJ6I1+VJwfSTgtspNwTIabvdCF9ocLxSH292qBDRrzac2l1OTa2ilK7mmL4wkgMXxqNC5cvxqUrOvR98/mb8ZnPvRIviKgKXR1Ox4xQZcOxkyQkV11A50n5U95Zxhl4AFYPUS3UNxYXYUUbJLbecNulGjxZeMJEA8BF6CHOCcAsSRpUx8VLlz2ifEgHC4gibu+g0Y+FaLJtIA41IfNC0jwP2SYiIneIiCYFa6aBPFARCUWH8xxShQ7DTlLrx9DwkKOsd4trsbIwIxrei7HR4Xjxxefj6pWxGBroj87WxujtaIq+TkmXQn2M9DZHe3OVpw+gthxIshxLqhydMJ7EwGuqktFWGEu+eAlxZoDYSB/UC0JTDFlv5x0PcZdVVXsDqPZCp4kOTE4InQgnR2r+O6/sN0BdSQcky9Pm28gqQoZIeIs0IBaYE+rte4KShuhIgw23cJKwOlC77JwK2RhFxoFEkGW1skFkhlZJ/a1V29SKydQ11kaNfqNCg9yowu4flSUnEIrOPUuZzKbJ1cV3gH8TLkVBTmJmdiYW55fSvQ8JnizRUH8O98UZl93e2nR0QG/fYLCaI4GAEAPjHQRipihjdbAajSWDiIFCiogyJKpZE/pAv1GRysyNUF1InIFGxipYjoh5JGZwcC/p0Gwf2CcjvV/EUyP9a39/1+sTE2XLCH9LE1HEFdLj66LQ0RyFTt1rkXRRmQ6k1pVX1+tc9ofOj6SWsZemdXN1rz1rljSyOVQOnBsN9Y1plH1iEgXE5XALgBQZoqQtOTpiRITD4Ci2m71jIBkfnecqGpCQj8M/fJA2rMMpwjACu4eyYNvQ8Kq/2gp1FMLhffLg+yyflJZtGyVjJicgbdbaZlnaGqltVSKeSkl8tkqh6seyHVncfu+A1T3Vf2IUhNGgJcDsHCvnlKRc0Z9Z3SEWIK/XebC00zeMBwcBa2CzR5Fd87z/IcCTlzTUEyngrNVI+o1BvlncidELl6O/v19ShbWE4ZDSx/Xxog8gO941vCt6B3czHVxFbIu6E85ur4uQ2tEBumppQwdhZMLNkDhCZJZbZeAR5GbhjLaCEJWloqSGbO9Kiinvispaq4Ks3nmkdCpkoJdJDWNHgn38b2U1oh/29MRhkcJ9iJxmq45aAg7r2fYdrxWDr9VRV9cQqyKaexP3TdhGGAGeuHQmBiBpeqj3+2TbtEodIgrCtguHEUoHmCzIJQ9HjjzpP62iswwpk4qmOljaJCkO4BFkBdMDITe2De1n6ah7Tjc9dvab/P0tQtSpe9DtXan+SbF/tDN5ko4HN92Osutqa9VW+Ct5n0dUPpIjg1RoQ6qHyuxrlMFyO6Wrhysyz+nS4nKsLq+md9PDTxSePNG8B7CmWEtLm9S0i8F2gewcXC87hCahw9T+GafE8D6MXREWA5TMe4FQ3Ko8h4qml7ztBEiQdTacCmCMB+5FZLK31hMhwT2PhQlwXCSSpYTurcuuIhKBnQOWZYRGRU3UNLSIuzbEiVSzkp7FZskX7YNAkBCUEXWNJacgmOJmMdbW1sR5WeuAFW2kXqg8RhIfKhjfAiLAm9rbo39k1ITuyAdUPNXFkkffeV1OpU5eR57Rt6/xjFWylDQIC9Fwz1l5BFXPZmlQFqQ5r/p9HvIP//mc636e143cSWqlINDEnBz4qXQgctoGG482qYFwaBsn5RT9DnVMxJL9phxZ2pTBeeqTQpFOHI+GWjk7NxdpQXVXJjueDHyIRJMaziBkY1X/0s5ODA9Lp2/vtJoGs4R4CLOhURjTYeymTOoTI85srFpVWWMuB+c8lOTgHa+aKT3aG+Kq0be32H6dkelad/KBVClWf4FDpvZONgdzStinZnV1w8hXU5fmmLA4OBx+dW1dSHAUHZ3d0SACr6iR7l6r8tUlycL4Q1qjABsHr4+Ie3fXEo4w+a7e3ujr65Watu4QlYQruTcLRBGRQKQiwkJfn93VxxhMGeIYgdLDrlf2oquQ7qVLqUpIBBBc5dBvE5oRXpJFHz/Ib0santBbFEiX/e1E8nOVza/on3/qN0RSqe8qIbrq7bz1ScSTiIHfyfW+7/Jig6IWukw58dFhOTh5ZaC29nXyUcao5wwn5MTZ0tTsBR5R0+hX5N6ThI+EpEH1YmBgbX3Nc2dGRkbUSMfehWtNOqzXa1YDQgQtzU22aTY3N+1xgvMBySnA8q2swhIOvwH59sXtaGxUCbYex7OV1LfyFBAoooDYkopCJ8Ot04ZGq6vrcf/+fW/fwVgL3q31jU393pYN1huFrl4b77jHucZytthigRqkcllV1D0QljAdbCvctx0dbY6EYFrvKV7qk4cXEdnLErxDrFYpBsECGK4lDwM8piN9JQlDnQ0gmr7SuJfqhIqnmzQx4UWcJzUsfWzH8O7pe/rPNX1y8B0eysqXEDVJrDSGAoJn5xAMN/wE//IFPVI4lBdrF+EglUgyVzNNiNl7qSAclI2D/JQ2hKTruPIZPwI3CFPKcnpi8KERDe2SH4mDcXYci/Pz4lzlXoERNYoRZlQtJj7hSt4SAhe3inYAuFHV6Ng+dDLin9H0FJKPq1LqlojGBrmyQMpgkEIQIHBa+lV2E9yWsqBOSfVCdQMvUA+Jmert7sneFXFKzdiRKgbxeF69JA2jBkRks7onNeI6ujzcFiSBcDjg/NhvXm5KdSKsPrmgKS71z0CZsytCoxhEZ08Pc8AsuUBe8kiTujIwIiek8X+VUaRg0+f0DpXRNd6hnXJE5aavkbeORDbpmZxAAD/D4/zjbn5L70AoVp3Sq37XddEfBIQWwHNeQEXtzrtImyovgJLUr1zdzCFJGVQypZExOCrEu3kZmYpBNt7OfgfVWHey4zzwKz8eFzxhoqHoagA6JfuVf6tJ9E9cdb8UU5OTRji23MZoxvPjtbxEABAPuzXTp8xzYQEGjPo0kzJ1EAjLjE/CUixBhNBMd8ZLx4zORhEDKhUdDhGxPBILbFSKux/q/R0W3dA7uEw9hVqcknRx29LJTKDDuF5ZWnL8XFl5VTRKClUrDQJL2aCqAsKR9PPaaUIW7yotdcYr5SitbhEiCDU1PSNOjHpEFmedXiKGbnMr2nu6orEtTWUAYVjZlQPADvOHOpowuJG1qrkz3xw0Vvppg10I6LroHWfHkTAyf+wd4Gvczsp+dqT0kNYkYTVKwD07X1R3q3EQlh7A8cJcJ9LCs8ZWIngyTThZeVP981JwDrGkb38gUN1HKje3tFhNm0ZNo318L0F64/zZ2b2fFD4EouFQ4/v3jwJcBvcvIfVNjS0ekHQ4iCSCJ5+JYyFZDnWwVTodz3rLGOJbsnlYaomO4h06iOd4Bve15+3oN5yJdAzusLRyZ3VtQ7x9+178xV99zU6Jgf4BdzZlBcnSICvv6E9ppt2nD6O5tcVjSnjIypTPEYigw2uF4ayAwvU8qpLXL1P5SLW+oclLR52PFCD5JEeYCLYaxe2d6BCBNTQ1qd5CSpBXdxOiJWQzp9Z5kgTcTP/8m4c51zPptxAaZDbBYStwG26fIW16+TQtf+vg+8GDd9mEGDXXTgilAX6j/HGcIrn6FOKy91LtCEOjXxgmgAFx7zRdMqVMvOYTZ5++OZQHaXJgbzbUNTosymra6csJ0llq68cJT5hogKwF3hPS/b29nVhZXRE3aTVybe+UzG29RKykCmEbxJ3tsQCGDE1UreOjchGNuD0cX5yM/V5wCIDYeLNygiIYEXWLjtvXfYzV0v5hVIloitsH8Vdf/0589/tvOd/evgFzTQxmloiiY61qIUnU4SDK6tKipwJXCnkqJK04CPaUmLG7lcBIqpXbDxAFHU70L1vBL6uezEmhf62y8DiEpoeZoo1jo0PMo7wm5cd1pAtKJd400kZiQjtJGjICn97PuTQonMgCY518dM/PinmYy6eysbsCBUCVTE+nw8SpB84OXdc32w+ySS7I76KB1HyyelD1tEUhB5KXAeG0Bw4OAq7nk82O1WgWVuSvT47sJlCVPlcFLb3Uf6is2DYMOzA1mz2GeI829Hun/9PZ44IPgWgeDXDfbsl2WViY93Z+bO+AToyOSwNvsPDDyrKM/S0jFRsMYexjo2A30FBMiUZFqpb+C3dn5Ug6nB2cs17XO+yJr07XMzy7UdyM8fGJWFpejVt3xtUxR3Hhwqgjp1E3WLSQDgMb6BpskxpJsK2dHc+bQVVh4b+mxiZdr7UaWKbyMuMU/ss4UyWSSAwAydHZ2RXthY6Yky3HnJQcUQDOIA5mLrKQPFHHHu+QxIJj+yAdfmcH95CI3KMtLCGFyCCeHQA6wCnbGzpSLSA2/ou0jLBCXj5qovQO5+ngGauDTo8BRtbLVj2JbFb7kA5586xTpp3UZ155RucQbF4HPIswtHz+je1AveRcsrxSWUkjk4GpuBnwsBhoQ6PS2vFqOK5ruvPORx8jfGSJBoBwtrc2PJjFCvPsuozrkg63TownRt84CrjOHjhqbXVKlRGVqcTQBt43VDm8NrUy3FHN4IgQDGoc0dU4B8AbOn/O897ndf0k7k5MOVZtZOSCpF6brh1b4pEPnYnEQL1AsiHtvHqL7rF6DgGnIEyFpF+lzulguDvdTx1wUYOcxHWBPPcmJoRMGadOTUAjCAuPYnVx0QhBOyDReErZuB5cN7FQWaPMGZKD3Im4ILKz6+QAkiJF9brSITGQkzy5gOpGWjo14VgEpDT1gq/pvssKUSgd+gJPJe1zKCahRF0/ygDAYCBUJAESAzuVvTgZLiAvJA5OFBOl+sTlhFh4X4fLrk+C/Ps4zbSVTYmTaDGPgv4pwkdY0uRoI8N8e9Pc7LnnbnpVS8ZEkD5N0vMbGxuk4tR7WmxTY6OMfMZLKmNztxTl4vRtHYXUcepI1u0iVUJz1GdGYI60GiUbqrLfZn3Mzy/GHUmbvF/m9HtqZs6Ln3d19bgDzWV1jw4GQfhmP5wTER+2COMteN+qa+skJQ4kiUpGcNyleAcTYjB/X0axiLmgtPHoTU3NkKqRUTicgc5VvuLaWrR3FmJwZNQSzyPyYiyeF6MPCAlimiCNyGIm3MsO0rGEQFfVX0J2jPhUHtoCyeIcla7+6SylwbsABOZzkmD+AEyBOvGMrnkFIUkcmg4iNsKnV00sJhgdMBmkMn3BwoP0D4C3EVWPspkZmEBJTeBykK/aIz1uxsNlplRID/Ai9ttS036a8NElGg79o/NoMpYJYvowYzipExHb6R8uUzgpLmk415IMw52D42hsKxhpQVaingklATnqRIAgK+Mp6O4QDAgKl6uqrovJSVZXGXe+IA3AmMrduxMOhR8ZHk46OEimQ4nam1YmJMGOQj1CfWQsifcbRdw1lEOZesQezDMiJCRFErjjpSYy85RtLgypmr5HKRiDqhYhXn/heS+22FjfGK0tLV58nLZBLUxHY1IRm2EqjY6nQ4VhDx6+yYe15UBcCA+m4m3qKYfOyQ9EzSUEyJ8fvg4yZ/dxdmCf0CdIGpDfRr8O0mWAN0lAyFr/1QaJsFPQKOmxMhG71sF8kJj0A0SQCCdJnHSoLDpSqQRKkLLyHGplS3OLva1Tk1PKN6Mqg3NOp48BPsJEkyqprvE3893rG5pj7Oo1qz2OmxKBEKKyvbMr26HeBil6dZeM5r7eXiEIxKEO1gfC2N5lMDQhBh46dhagM+BuNAVGMGsT3Ls/GeMikJybJZStiB29//bt27EvRBgS4YB8dokzvwOurgNVsVrfzKvfWif4dC+O9ZsgxzpJPmn2Tg+ksm0E0e5LrVQnt7S2R63qSJgNqgaIWCFurpRVYjEHfVhkpLuvPy5cHFMalBs7ASRFTUyqYlrMsFIEzHc6UCPZPYH5RSArA6/M/bFrWPmAjKipgG0ITkBQYykIS2PoXDeMqL6ZmMT87Gx86xvfguZko3V7zEri1H3BOywpBVPhRSO4jiQVUemkaupF1mg7PBbh6MDWo+x1dUgcmJCkjaQjxJqD8ULloP9SmpS7XO/UeouQZan0Lqvrku67/I8BPsJEkzg8FfchYEwEj9bw8Ij1cwzw9kIhCr2dsVZk565ZSxAGNOFazNXH+K+TuIe7gwx5wzNT0w2tg/CZfJwFw5/dpydky+TjJwlS53BtfPyeOmY1hgZHHOpi1UZHjiRIL/bOgYDY2nBteTlqhKjYEGn8RnmjWokzMxYE4tGdcEeioZGalIE6QDAUFElI2kjSpra2GBXR2Dmhe9gRSfompOAc17aRSRXM1aIkmDPENbE4aeUgohDi2oHgOotEdeNMNUrpg6i5YwHI88RB84Pv/iC+/rW/dTv2iaiJ3+O+t2pPOVgy8QGN7QETQTDISTvQZ6hpdmyoDK673vdERNWFNiGY1fk6V31MyFl9VSfu1kuSMrQwNzsnNW3beSVI7z4O+MgSTYLUPDmgXtULqS5evCSpUh8skHEo7shUAhY6b2moi5bGJun4yRglJL9Gz5UZWTF4k+coNaPUA3VGQqYKd/KeOp/GX18vxsS9KasNqdHzMiTVhX/YOfcmpr0IHlEDlZVMHOO5ZMjzLN0IOawtzsXs1ETUYHtJhbAqCYKK8AkQtbQT4jhpHe1trQ4UnZme1dsgGTf0DYWrXqhpvVLP+gYGUySZkMfvGnnyIyUGopOGk/A/7ol8eIDLvpUIPTlFksqJzcZ7VsNII2sCXiP9BLSHaql6LM4txN0378adt29LFa31BlConjxbXZNmskIQiQghYiSi+kXEi7TBNilJe4BYrAbqoJ1Q5dijMw/KTQOspJDqmQOn9CWAxsGAN4OepMPVvA0eB3yEieasQc4DXqaOQmcUOrukbu3GW2+8EW/+4Huxu7Eex0I0L3DBc+JW2+JeK6g5Uo2qhbCkyfRlr+uldFgbDK7mwTZ1EIGHGOl7uoek2dgounMAd5QO+jwhZUVsSLq9eeuOUKrc3JWYOHIHidHlcXmz1Ue98mdXg1lJDxCBgVA4Mi5s9bSJBwmWEEHqndIhGoIxKQY+kTKUIkdcJGhjq6TN5StGUC774KEMqfgWxpy+YwnjH6CPOH92A5LwQKd+g7D5FIKEZCQEZIkYnPhpukZclZ9VMGemZrzp051bt/3G8PCQ86VNiJRwbrQzN7P3rUZK2lBnFTdJG5WD6AGIjjKRGc4BGAvlpA2TdE+l9LcOMxWVh2fZwoX1pFfzvW7cKI8HPmZEw94pm+LS6pChEXOfppbGaO9s8VYa7EHD4t+Mj7C0LfYJjcfuA4SepP5lrseBPU6MZtPYOVaCvHjh8GK9/fYdjzTzTmpwEOVMDfJ7AqICIDB2qYa7YmiLoSb+DvXqcRCivqYuiutrMSN7CRWrkbn1ehY7RNnqSLYVqgpqHJ5B1gnbkM3G3pZkS2c5d1RNvTd06VJ0dHUpv6SmAKm8HChFZ8QB8C7/TTQ6zNH10UO+wvd5DxoJ8bqRkvvnwNe4pDriqVuaX4ppVFoxHJD+7u1xDxqPjOLpk7xVGWtVNyLG8WhTujR2QzbJKcAQAgTBtA8kv20ZvQcD4jnvIqE0XE5LLZ3yOaXC5MqnNoyPwRiRNtidqe6PBz7y6tnZBwwEZAzv7JhbX7h4URy5M/qFrI2treJEIhJxdVgW3hhRjRqXGZEy+JUChjuNf0Bcmg6wlV3G6DSaHAmEXYI6wCDnxL20L6fVGcqgd88jYQImtp3E/clJr1vcP9AfbUJ2Ot3TBNS5DLzS+UIREfeWdxZAsthLpLxwlTNGwXbrBzpAQpCBe7BlpklTB/J3nfQhgqFNdcebWK56g+ioJ24n408qJ++Y0LOyny99dllvJKIB96gvK9gQ70dC6X2fOs1ELFxPL6evslhbWYsp1kDYTZtbUe+Ju/dis7gVI7JB8YahniEZsVGSXSTEF5FQbrvPM8dGSUie1Nc0QJtLYvLH85miD3AwMGQgSalzu6H9cRJW0WlXpoWwPHCChElU5/zxQeEjTzRmZafVS5yEDYto9P4+iX99tnd33MkL8zNRXJY6c7jnEWZcvSCC3cN6TyfqnBRxq16114oBNtKsqRWXUyeiFjTUNdjFfPv2HT9rpCF3ddqDAIIYgVS2xaXFmF9c9I7FnVIhqxgD0St0LEd7e4vdvxuymXBHE1AKwD3x/rEZUsJNdb6exynR0d4mHb3GEdE7QsikgskGkx0Htx6+cjlaWaEU7k0dDTlyZOU9V+xUVgBEszxMdfA1vGjYNhA5hAM3V8IQie+fvZ8IUAnrN226JeRk4RCiGkgNQsCemNa1paXlGBgc9NQK2pcp0EhVpCupOSWd4w3EVuU6e/2gmrE2hBe31zWAVW0I9GR2rH/rmbycys6Q1wbHDvkQUcFKNvl1njjXJB8YPgZEkwOdSyf5NNbUCKztPDo6ok6ZjcXF6WioLY8qYqkO2byWZZ1YEgod+DiYy15TX+tORtLAiVgsnahq6/DCDdygeGs44E5vy15BlQJR3o1gElAu7AKd6h/b7t2+ddfqIQuq55PTjKDiqkRYIxEhdGY2ItFYGadKHLhBKhvR1qTjKAeliYFeaO+I+toa2TcLwSS5vFkIYO3uH4hBqUA54uUAWqTfIKZe0Kl/uqB86arLnG5kSaaHIHJEtABCTOH5Z2CC4Tn9cZ12Yxbl/XuT3k/Gz5J+9r0wOx9z83PRP9hvW43+cDQH6pjyQmq4MLwgAqRfUO0gGJwSdptLKqO6ofphF6HOsRAkNhMSKS9Tbvi7bvrNOBUXZmdkb5XSNIyfFD4GRMORIHUy3yzNlDxpYzKGK/DOVEY0NdTF7mZyCNApiPR9qXIM4m3tbseMkA6kbGhs8IQ0pAyDfDQuDW7VRJ2IrcQEtruZepFz1/z7PORX1O0CflWIM7Kt3rhdnr39/dHU3GIuyFwfxktYi4BxiV0Z9NQlOQHwIhH/lmalei1kqSwqlj1Ivb09ce3qVf0+krqWQmqYIlEpIhy+eEnI0WRkSuWgPCqLEMqyh0QEJhS+rcGhHmWg+76j+zxquwZGIoJNxKV7XHfqeVrpACCq/dKB1DOpqAtMCjsHzjBiRXYZW3LgwOkoFOzdtEqmvkEVwxFDyuTl6RWS0tiWqGa41OkbL42ltnIo02FaUZV2ApLEwfOWCMiZ6g/7sKWtxYyJ5Z9SJn4l1esc8Cs/HgYfcaIBztUyA9dVl9fXNz3t+MrzL0SLVBQMmJLUHkJZ6GC7MtUxcKz6poYYGL0QtUIuVB/vUynujZrGbxuQnKszMVDX19fj1q3bjiU7RZx3gR+9yhXWCDiO+1NTMSMu293THz06QGGmK1RWp7Wl96VmMkBbUV7tTmXsh07HmdAkqcNYCjp9ClNh4K4uOrs6Y1OqEOoawOIbfUMj3lWOliL7s2+fJcgKmlcjN55PFRWln5GU25H10hi3QVVySI5e9Bv6DcElzo6UQH3DTtyP6clpRxufJpm+EujHuuyeifF7UlPbo6e3V4iepLiXelK9PZnQ+UE4kixKmwl/5EH/0AbenVr2nO0dMT2u4WLm/hnRJMmf3iH95I1koHk+Kx+etkRcOVD7rP7vAx8DojkDVyn/J8RmpLmyqj4GL4zFjlSdpaWFOJBEOVRD4xDwyDcIpwai8U/Evarr8G4x1zI8ag+HQiqBKCA0DU9GSBsQHiSg4d/ZwGeQmpjmzlQYq5BCRoqozwpLDk3PRnNLe/RJ6jAif+AJaRYEsbXJZrJ48upcFvawxFnAduzo5DgI6HwAbownalTqGJvU4hlixzUGWEcvXbLUBNE8E1OJJyRIkIj+/JUMdCG/x3vpiWQjwEwYrxEmGtF8Te1gjY7HaBIdIDlqMONKs4wtZSoSkFJOZ+TDmnV3RTgMQvaKcFC56B/i74CkKuMdrHC8IW3CnCMIzPWHuJVOGoxF4ohI9B52EsyF9HzNhKNeEeMhf2wlVjpCqs3NqoyMqen+GeR1T+cPg48V0ZyCO4t/KR6Lrfde+cyno7ahSmpXMY5FDIHHShyJNQdQeVgHpVYEU98q+0B2BkSBbo3LmHkYB0wnEILgsobD1jXUW9qM3x1XR+KAoCEf1pipPDnkHUDHEerz1q1bcVxeFcMXGJitibLjPdk3rNBS5fUFmH8DR8SW2ZEkWVtdVZLHkjr1JOJp0ah4ICu8HocCzosFIQAzUrFrCj19Skc5i8hYGqoc5HOxhdQuTS57SETPOUQHgvRDvpN/Kevk9vV8Gx1KgWdPEeuUOeiKEJmE58Vk8KClqAKeI+2UI28mhK/w0MD4nTtRIwkxMDRoVQ3CqxGjgBDsFdNreDKpCxHqLBjJUAFja7iQS+rfXbVJPh5Gfl4qCs+c0oBwyRqGQzrUnCnShFfxDqvZoFVQn8TwkKTnVNaHwMeTaARqYx9eWPCk0rMnp2emYnlx3uMBdBDRAqgXeFqqpCcfqmEq8VLJDoAj4yoG6mur7QFi9zA4JhOleAc16P7ElENxEhJ8MAChcqDDJ+9PuEwXr1wR8RZi75gynsQuC37gDVMZ4Pbsb0M8Hcs+QbBEcrOsFZ0PQuDEgJhwN7NB1e3xuw6buSD7jiVtzWUhGucsVHA1Qe5Ui4To2Q8wK7t2HpAwEAyBnF6YXolYwnDokw+IWj0TsHbB8vJKTE1MGqmzxM99qzTUDcTU975UpdswEl0ZGRn2E6QF4wCQMOSDtoBmwI7RJgalR58SUsOYkN36/p0cFzBEpDPl5ZrVS5gIbatzpBcOGogLyUg+qQ1SOzwKfGyJ5jzAOS5cuBDP3Xwu+gcGvSAFwZlw2TSglhCGGZvFzS01pK43yDgX8jE2wzZ7u9ubWbQAYx7iPWpUVoW5d3fC7lTr9I/erj8CoA6qA5HS4/elrhX6Y+TiFev2bAWyWVy31HNsmoi2WpKQDl1eWvKsUNznLGdFeSljHqRJ57OmwrIk0zDjVoVOIx+8FRQlY+pNA1AGjhxyQqFavuc65k9AbLIz1LaUCwRFojDGkjhy/hb54Hau9NboE+MTkiTvFprP85mk02uoZIfSBO7eGTdDGRbhJPWKKRaqnx6i/rQ7v2Fc29u7IqCTxPAypmcbB81CkFzPaYAae5V2SFIrEbbrpw/t19ff58mJs5LU2JU0xYOM473gqSAaOpWQ/fb2Qiwur8a2RLn617ZNFY2kzoAIQHrGXepEMHXN7bGvtrTeflCKE6ll3qNSncUmtMzmVKvHnfFxu5Hd0Y/YqO8FvE0aq+LI33n1OyLs/egT12tsbvZiHDgDDsSBIRiHjajcuM3hsgDzhuCkqCGkA1KgphVk08wtLUs1O4mhUSIlpIxSWTJE3OjZhNpnZeDIDWUObpyitc5hOBAHXko1ktuCFHiHZxw1YC6iX/rCE7a1sRX3JPVY7CTlROY88y5g4sQWOjbhYOsQOY67H+aCIwDJCtGiSjPbE48mCM57KVUKSiSHbBv1K4CEwd6pwaXteEAcDMkWym1DXgMnmJtFVPTs3KwkH9Lx0eApIBqQ58ixT+zTeePFl6NncCD29ndifXkhJKhVyTQWwOAhCBTVdVHd2BI4elkRv0oYciTCYX9N9vvcg8Pp2ubmRtx6+7aJBsR6L2fAo0LCzYR4ObIsrKxFp6RjW6HL4TZH4qjHcHUhIdmBLADxZqhHcFAYgA/SEZdFfUOaLKqcLW3tDiLFNU0sHTw28VlACYCrD0BOOKcElF9TAexRxBkgIsm9aOk5nhLxCGEhAIiGAUT2q0HipIw4sjbLf/o9vZ9//DtienIqVmVD9g30G5EhBAiHekJEua0CA2GAk3ctQFQmJCA4kAhH+emP91kqi0gE+g2pxTdl5xuihyjb1V7Eu+EOtwqaF+gh8FRIGirKFhlENF+WvUCjsfxRY3NrVKgDdg5kOOrYVd//7Xd/GN/41neiQ7ZAu6QTIS7EcUkv8q5r7KmpLrBnjcEw1Knl5WXnYYNXnZXg/Rv33QAGm7g575/E4vxsrEsFG+zpiSGpDCJvj4ajvlTXsDYYklLcXYjLxDbcpoxjYKPhQUSdomydhUKwECHI0yT7TqIrDoyvjABh6iZZgyHub9/zbcMpQwCh+KKMnAmRWMEH4klTzXVZ70AsMKK0qDlps9PztsOJlk/HavJM3g24l+4bUXU6LxtjfXktDQpLHUUr8AxPEQw2FE6dwwPGp9JMT4psAlDZKBQl4R0Vy/ewhRhagAihbdzzqJynto7ewv6pr62PZRZvFAN7FHhqiAaAe/T29kWfxC47mA33D8SVy1d13JCtMxK9fcPx0sufjV/8xb8f/X39dmUyEEkrMMFsb3fXE8UcUKg02cmY6bP37085/ZRN6uifHEgM9I1YXFyI1197zcjR0dkZuzKkMXThsp7HD9L46ROv38Z4BhO02BeTMQrPSRHXRArh8ToR169raFQlhBYqNLFZxiK9z38TTErQR2II/DirHY/7CuwcSQPW8Sz/dA2kA2H5OO5NHzj91NRUzM/OnSX0PpDnm5dhQe09IzujR/3YKuJnNm6qXzqw5dh20uFNql8+LweGlsomYhHz4xSgrSA8hyjpHgSWnlXJs4YgagAiZPDTTozs3feCjz/RqIJu+JNyIf2+9PuOuHH9WjRJ9z/AeNzaibXVDakMIorSkRoFv7+ubRRjQ9LI0qWScHzpwKhEhxLlMlAJw2EkfnFhMe7dvWckyTv4xwXePkshP0Ndk76usr51646IoiQCHwg2oWI1TyIYOBiDsSEuBGHxwaKkzuL8nJfyrRZCNDY36lvGr5DoUEiMJMIWIH2KneyXRESonjCFXNUCTiWN4Kyc2TXdA6lsH+CRNBGKiEA8PrSNJB62A2MgjNXw/KPCabtm2a3JLr0/cS8KhQ6vtMo6AkQOEJrEeA5Ftf1nB0Am+igSYlxA0bB9PN6j34zb8H7aLBfJhFMDNY2HRQTqd/ZGgoEy+c/u6ofAUyNp+KDCdPUMxNVr161Sfe/734/J+/fFvRa9oDrLQU1N3veigjQw21n0CkEbGpusP4syYl/GZqXaHluntrYqpqenHRKDZ+YnJRrgLIW8Y1LPkTZccHZuXp13GNdvPhdjV65GU3NbNLawN44OqZstsleaW9vsFGDriYbmZhMV4zgs6M6UAgIf0frZ+xM1zxyZsqe/rL04SWXw7wfrJgKDH4N0SQWS8mOVLNk3PM/bdggIeJrnlsRkmKMP4/mxQWlviqkxlsPsVLSHQ0kMkBsbhYFMFmG0G5oy6jqMJw1kZpVU4dKcHElspYfEwfPHUALMMKmXqS5844qGsIgYSI6Ms3Z5sH2eDqJRA6FVA31DF+P5T39aiNYiAuqKa9euxIXRwegutEVPd0cMDCD228TF63WIm8sOkv7jdbOKa6uxt7MlLqXOwEaic9TYBG/ifj7fcD8evPv755PlfGFxMb7xjW/HD197Q0ghY7WjS/ZagxcnLGdef6WkiDq5vpkAz3qpZGnKNiPebOT7zVe/K0m66ZVzTJJmqRkoAysy5Jnlm9frtH7m2Dp4Lb8k5GJMBMKhva3eMG9UaTt9rknar8o2mJyYtN3x40MiclztRJozOM2UCxOAEJ/lmoji2ES9lk1qO03Pnx2Zw0KFgthwCnCdQWukLIOcqHqUOy22mBgAi5HwTaRFckNnlRecb8Ong2g41BiqmYzFurj5/EvR1dklHfVebKwsegENSWRJjzYdrVFVKc5c2veUZXZWrq1vshtXDEgNokY+YInbTUsX5ofcvXvXA43vBOeaHY8K7/I8P8/647SjMFiJCnjth9+NP//Kl+Pb3/6WVR/GKwj3QTXhWSZabW0WY3p2Jr7yZ1+O//v//L/ir7783yWBWtNgp4iLeiBFPXNTRxq3SBIiR3j++Xr2DIcJwuZ1Ove4jZDQTgFdAy3z53gfaipubMTkXUnzzW0SfbC2jwS8Yxmn+hHTxiAoEQGDslEJ5CSqukUIzjT1jXUxuYNkpwAUxaqky6RSiiBQz2gDu8vVDkgc9nJlnYij/bQ5MnkRotTcktZPm52adXpOV2mkMiXgm9Q/tuCKqMJmjmqQzu6B+NK/+Ffx3HPPxVtvfk+EM66mLY/66gYZ1/uxf7TjRdSZ0tzVPxzXXvh0dHRL/KtRV5fmY2NRjSWiqa2pDKbXEmn7J3/8J+L83yQbd4rBP/Lme7xN6Dqdg5R6ntdDIH9Rj734+Z+N3/vDP4ye4WETGmsogOzcpA4QiN3FAnPn7BrVym2flBs3jvSsmAlrMjCVQgfp4ZFzrNeRJJASwCU9cWci/vS//GncH59UcVKZUzofBBIB8G5q85TC9eeux2/849+IS1cvi9HVxebObtwWgbL5FiqXCTsnGJVZhbZkNOhaTbXU18aGaJDq3dEqTaRQ8DjYoiS7t9xHxVOGk2KSf/pf/zQm7k3rRctlfZNOKsdTZNOkCpUkVodHLsWVq1etq/b39cbzz9+My5cux9jYValrN+P61Zvx3M0XvMdMcWMn2KgJ0Yz3CmlTXs7s0G03fmNDo4zDmRgfv+v03wFgmhv0yQD1PDXo6UoQnE7Vb9suxvz0bFfvQLz42c9Edz8RB7J96upSOI44LHYPo+b5wYApK4ui76PmsW0i+j0c2W1Lvs4Pzp3sAJCUKeMgJa7dvGyoZThOVhZXXbYfC1QP0206zfKOWFxYirdu345DlWtD9sw9qc27Yn5IiOy19I7K5KbwDxiqDqWXh1XhZcQOxPZjYJlnWBTf9dV7zPhEMhG1je2U6pEalv9PAdGkBuUbfRW9dW1tQzZNq20a4tH+5q//Or79jW/FHSH+bRmXd9Tw9+7d9ZJPGNAtUmVa29rMaR2weaKOEFLUsraAEAGbxh60nGt9iGCVCU6adaKrrvOcG+dQrzpdfeGFKHR3W51jliruW+p7iIH8QF1AGHsQq1kaNu0KBxGxSmhOXCxDheeOdKzvUgb9kRZ9QBqMbd0X91+YXaRnUvmMvJw8ImTP5kQA2GYVJe2wX6psnb6BIa+D/WC6EK8J5Xyb8O3LTFg7cWT4wtJyTExOxdtv34rJ6bS4YL4ete0dPTc7O+9JdYAZBpUVPBVEQ2NSJdQFqlUqHUbv4Ehcvn5dNk5FdHa0x/UrV+Py5dHoHWiP1pbaaGlixRKmDciIrmMRjnI7A5i/4j1g1EggAx4bpj6Pj9+xD58+eqCffjrwPhnlt08feeDZehnL1156MQalnpmoRCgb62sxOzPtbSmIp1uXnbYquwl7jYjujWLRA5SoLCCc3chCHg6QCK4LR2YeEMzJTgHlmxCVP2ysI69KMyObwOregwX7gEB/cqRUdKYOK66sxJvf+743vuqTttDMBDwzAZUTiasDhwGDwtYe9A6Hy6I6EVsItvAG0QWsJ0EezFdi/IsQnLa2Dkc4MBHxVMXL4OmQNHzoNDpanyPZLju7+1JN+qK7qytKQhBmSR4esvhcm1SVFjVMkxqmO7q6BoQMZbEtg7+xpUncpjqkpXucBkRhZuD2NnNA7spA3MryTPCTocNPDuSfH1ZFzkGdiObGSy/E4MiIkHzPyI4UYVmlsbFL9rT19PR6QfV2SVkMa9y5GNo5onKALqAbvxg0ZH0GpLFQ74xguKu2RzqbQ0/NpaVhpfYaUX385JBo0zLHRDI3NR3fkQYxNXHPxIG2QH9hZxGzhn2TSxt/ZaKLpYGJCuCAzaJN4AwgcmCUyPHG5vjbv/nb+MqffSW2N3dSxufg6ZA0bsrUmFkTxYa4Z21dU/RKt2cUfWFxztJidnoyJifH497E2zF+9+14883X4v59qV5qYJZC9dwOSRd7zvZKUV1bJQLciltvvS1OveHUEzxOdPjxIc/f9XaB0hXmA11//sUYuXTBiyASVoRqRjgRg7usxoNUAI9YK45Jbc2yddpa26K9vdVTsg9lH3Lko/GorewJxDSGtK8Nal7K81jZkjXtOD83F5P3puy2zTD9pwb0fFEq1J033ozvf+tbsS67p6Gq2otGwgiIDEdtlOVlQkqqKaql+lnlou7NUkH7JbGqyirjL7/yl/FH/8cfxVf/4q+9AtC7AdVJePaxBaqQqkEDAoheoK3QF//oi78bN5+7Hqsri9Eio767vVNciedw2RJefhQH6vjd/eM4FpfF/QwB7uxuxs7WhqRSdczPTsd//H//Y9y9jTPgPAZ8+E2Xl+ZU0vjkJJraO+K3/+AP4n/4tV+TFC1ZxTwC6fdLaos1IzexahADBj3xd8R28TtfUJFVQ1mHgXERfu/vbcfG6lJsri3HydGekE6c/AinNCgIVxdi7h3G91/9XvzZf/tyrC0lNz1045Z6zM2VaxinaXOeSRaAYNe29nbvbdTY0uwpI+woV89iG5RYFM+gLLtt33rzTa9x4IXsSTSD8+nlkFr4Yw+5dyOviqpVJiGqTnzxlc/HF7/0+xLbVXHn7bdjZvK+OE95dHV2WxdmrgbelUq8RuK2LOBXKy59cizDWUhSpaRxtf7xf/4v8efiQgnI75167ocFeffmRIPkoBUqqmvjF3791+JXf+e3pZbV254hqJWt2QlPYVUcODAqFGsoIFUJ5SEgFJsGgx/vUnNTq99B10ctW1tZiHUxoJPDkomGOS3YBXgcnbN+337jtl22s5NprOOskNn344Q8beA0fS4mzSOH9886KaEATPNhb3zs1TMqmuu55yExCyTGXnT1DUTPwJAqexL9HW3R21mItsbaKD+Wfr5fFFFsxmZxWZKlGG1CkkJbwes/E2fFHBsCEVE5sGvQ2c3hHtKoTxJO652Eq7/oflQRiYcYvDAqXb9ValXJs0GJG0s7wdFGTCpji8M6EUdLFNoLtnF6e3o8Ao93Ctcz0tjRwYf7saf2wBGAemalWJyYJYBpq5xDM6/m/sT9s6jhBzvncUKe9vnueNf8uJg1ks8fPAC+H04wwFNBNA+Cm0EsF6QoyR7Z3TuK6y+8GMMj/bG1taaOLovm5o5o7+iLru6h6Ozu99hOvqD4OluuCylYr6xWhiWbNH3j61+PhVlWgMlJJmvYdyvAhwFZOVx3ly/tANdcKMTw6KjwpTx2JSm80LuQf3JmKm7dvh1TMzOOJpiantL5dMzOz8fS0pLUudVkB4npEEqELYCr+UAEw14/SHG8lXizGPtIYzWiU9mDpZ29mLh7P5ZlX5zCT6mdUn1/9Hh3eAgx+EXqk34+DJ4CR4DgXEVPT831qF55rCwsSqpE3Hju+WjtKHip0vvjt+Lbf/NX8Z2vfzXG35I+e28iVlZWeTGtzdUp26eyyl60mqqKKG6sx/idcdsCp43/CA38REHMILfngCMZ+9gq/aMXo0VSBK8ig7Y1UlVHR4bj6uWxuChJNNDXK3W1w6PlREIgqXCv4y3EDQ+DwKuGBoakZd2AY9k02DC5dCG8Bhc1MyJ3SzsxofZMTIauUIoPwdePGzw9RJMh8Cke57/dqcfqROLHtmPk4g0HMja11MfgaF/ceOFqjF29EH1DSJ2eaGttN02sbRZtA4BELU2NVtPu3LrjBQBP8/goAYUSclJ4n2bIzM4DLYXOGBhmB7lyEQMb+R4Fc/oxgtHiysuZ4Vgvg79F9e/wsrrdUtH6+vq8hgELEeJNZD6+l1jymmgs5JcHbEJMyalCvthDrFswOz2X1MBUIh1PB+U8XZIm/87AYSXuKPdqTN69Hd/622/GgTq+b3jYyx61dHbHfnlVFEsHUS7dvk1S5giEE/41er+bxmioq40ffPe78c1vfFNIlgbsHsjqQwPK4bKc/dP/RDj8Z04RMVUjlyRtWps9tZd11wgxYsv5W7ffjvv3J2JGqtnk9KSnQjDxbmVlORvs3JG0SQGiHuQThfDukdd6xo2bE04iGoOae0bpTE9M27uWWuvpIBjg6arNowAEoU6ubyrE1RsvxPOfeiUuXbkS7YW2qKuvkf2zLZVsPxqkmu1sFOO1H34vvvbXfxm337rlhR1Sk3Ggpn34kCtjLk0maTisSqmcqFbsPforX/yd+OwvfCF290uxKWIguBKjv6O93SvxQxD2opX2Yk8MhDEdBjKZJUlEQF1NoyODWUcB1Qz3815pS/bNXpSZiFhscd/jHgwy/81Xvx5/8f/9hferyWPQknP64w9PBdFQCeCsInm18js5CI10ifkX3INxShvnX7BteW1dtedXEG5/fMgIeJoT4nf0TfjFaZqnUuzs68OAU6Jxsd5JNHB4qsjSIi/97M/Gr/7TL8q2abME2d3ZkRRt9pYlDGwS0OnpEbJJGNln4A8kZ2LAsRIviZCYLrEr9fSQ/WPYs1SEc7S/o8yl4/G8iMXFkCr37W9+K77yJ/89ttbZReAZ0XwMwF33EEhV9lNZC3Alfyu/C7EA7zbA9VGBd5Y5A11M19N/yl/oG4h/+KXfixc+89kobhVjfWPNA5bs3kbsGS5pdqBmWjVrK9fWVJmIsHVqdeAUwVZJcWdp/xo8aYf7W8HWJkl1U44Qjr5/+L3X4sv/7c9ibZnlr1QOF/Cj244fBJ4Om+YZvCfkRMXAZUNre4zKtmHBENQpDtZ3GxkejMuXL8fIyGgUOgueQuDlpCRAmBrOypnYOUW2YixPCyxCCJ6UhkNAR5IyZSk4UpKFkKOJuxOxzWQ0cx+OZ0TzDD5OIAJhBiNjUf39fd6rp7au3sGKIDs2DgTBNGLmFhU6Om3zsJfogN5hWSW8akgfUJ8YPbuf8aQdsqBgog1sHqYWrK+uxd1baRHAZ0TzDD62ANeva2iIkQujwXrWrO6CO5ndCVC91pjff38i7twZj6mpaS9OwkKJDHIyLQBpQkQBA5184zE7QcqIcCAI7CCmVOiGd1u4/fbtTNLkltczonkGHysQMstgxwPYyRjMwIAwPAVlNkjisLxtY0N9NEhda2qsd8QzC+nhnmYX6/X1NatqEA+T/QCmPONqYLc2CIKr/OY+k9FYoGJ1idVJuc7dZ0TzDD5mwODmtgiAJalKRycewGTtZIx4opvZmYC5NR0dBQd1ct4llay/ty96erqjtaXFc27Y9g/092a2IkRWAU1rqQmhypVWBRPAKrycE5PRkpfyGdE8g48ZWArg1hLh7G3vxJ0fvhZvvv6m77S1tjrimVVdCMOxhsWZniWWjNAYwmhYDhfvGiH1hMqw8DyhNMy5b2mWpJKEampojEJ7u1Ipj7feeNu7LjwltHIKTw/5P4OHAh2NZYHZD+M/FmXYlS7CaO7uiedfeSVe/uznYnBk1Nt6VNVUec0ApntzIEkY8YdY2MakRKSz1LPayrJoF8G0t7R6+dul+YV484evx1/++Z/H9179rrfdYJwGInxaUO0Z0XySgN7OwEKH3zpO1aeKmmjv7PY262M3rsXohQte5hdHAQtO8BIhNA7UFBFVVZRFpQhvT7YOEuWbX/9m/ECEsrG6ovRAqzS8miNZIpyPP+T1eQafBKC3gXM9jn7O5SR5zqLWOMqraqKWJZ4apXrhKNA3qhjAegGlnR1Pm2CfUFS+lNJ5T1l+PF3wjGg+IUBHcwAQRiIOgYgFWwf3MU+kxUlyxEixa/xKVy2STsEpSL3jnt/TBT+v83cglR8UPCWYltrmGTyDZ/DIkMvSZ/AMnsEjwjOieQbP4APCM6J5Bs/gA0HE/w9FxwO1C+S9pgAAAABJRU5ErkJggg=="/>
          <p:cNvSpPr>
            <a:spLocks noChangeAspect="1" noChangeArrowheads="1"/>
          </p:cNvSpPr>
          <p:nvPr/>
        </p:nvSpPr>
        <p:spPr bwMode="auto">
          <a:xfrm>
            <a:off x="219075" y="-865397"/>
            <a:ext cx="1628453" cy="231161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2" name="AutoShape 4" descr="data:image/png;base64,%20iVBORw0KGgoAAAANSUhEUgAAAM0AAAEjCAYAAAHmgrW5AAAAAXNSR0IArs4c6QAAAARnQU1BAACxjwv8YQUAAAAJcEhZcwAADsMAAA7DAcdvqGQAAP+lSURBVHhe7L0HnJxXdT78zMxO2Zntva921Xu3JctyxY0OtqmBFBISAvxDIBAgjXxAIAUICRBCDTVgWgAb9yLbkqzee9ve++yUnZnd+Z7nvLPqvdjOjxzp3Wlvuff0c++554KQvpTDBRePLL53nfabK10/dV56ybKV6UAgcNpvdpzxxZmHy5P2wJ3+s09/Of3g2mfTP3ryN+kPfOIv+D1/c3vTy1felg5mh9Jer+fs1/NwZd6cH9zA8/sOIGsiCw898iMkwmEc4OetL+xCMjaCzq6ezInnvh1vcREw4UZqbBwj8QhcLhfG4lFs27oBb/qj+9HZ15c5SXDuNp/lQaQCb3YcXB5Uz5iDnpERhGNxZAdzkJUdQN9EBF1d7XjnH/9u5sTzw/EHuXjDzTsP4sHHn8WfffSv7HN1zRQ+dgLtB/diYnwcHo8HpZU1yMsrhNvjhcflI4k8k3fIvJ4d7EFutwdr1jyHp9Y+jTe/5g78+NvfwvRpU9He1oR0mvTmw5J80BhRl52dzyvGcedNtyPLH0BBbki3IJyf1PagiQkPEqSDJz3BFgL9/Z143b2vP97GCb5JjsX4UN3OA0+WD0sWLObjgfy8Arzhd97onHgecOfm5fElid6+fuSXVODee9+E8STvOD5xShv/8t3vxkSKDWHTfL4QsihGpfkheL1ZqKypyJx1bnCHSWSJwzg/FIbysGLFCnh9LoTycvCRv/gz5yw+sbe1BVEywwQfUFxRRRr68JvHHkTdlGrk5+Y6550HDHVqeZY7C950Av5QCB//q4/Bn52D0aEB/uIgUI2JpVMYZ0+9Ad6Ysun2+PCPX/13hLJDcLl13rkZ4jjXvfXeVyMSHgG7g1AwhD27NqOsspy/OAhMk+UjQyPo6ujGWGLCFNFb730zSkpqkCKjzFk8j2ddxIPS6SSJ60JOdi57k40Hf/Y/yKucgk999L2ZE4CP/9EfYNq0aaisKCVq80RG3LL8OkRGY3jdG1/Nk8QeZ4fjD1JrYrFhjPR1UU5yEUu5UFBUjg3PP575OY2JsQT+53sP4F///tMYjmfBn+VGICsL4dEwCotK8cY3vcE59yxw0oPS+O53foqOXc8gPdqLT/zthykzPowRRV5hxDA4gezKfLztfX+C669bQQ70IjeUg+aWJhzbdwyLVy5kc8+OvpMeBGzZ9By+9G/fZ696EQx48fjjP8d4PIa///DvHldL1y1fSQ2Rhf7BIfgCPmRledFKjjx04BC8fF9WVWrnnQ6nPCgSjeLzX/sKapbdgVAoiEW1VfD7iki3gGkIwXe+8hWkkik+IAuJZAKtHW0I5RSgsDDExmXj9//4907VlRk45UGCCZ6UTakM5BZhItqPnt4B+KNt+PP3v81+P7J3F4oLCxEMZhNJHmT7Q4hHxjDY24+APxsl5SXHG3UynPGgrFCZ4X487UYu0edOxfHl721AXZE0CNDX1YVYIkEWH+MNXfDznPhIFMeGW/DZT/4jvJSt9//F++zck+GMBz3y6NMYJBdFEykKYj76I3Ec6xuiMI/hb/72I0hEwkjwIfE4TUZ2kH1y4VWvuwtjA2OoJqrdxEh5teTvVDjjQd/59pcQCOQgh3Iy7MrCK6+fjo/9wd0Yp9nARMJ4amR4BMPDYYQKSpHl9aKuoRZ/9dm/wp+8513ERJr0ndToJ+CMBwl6enp4wyyMpTyYumQZeuITCJXWwzVO3LPFo9SPkUgEqYk0GWLMUCmF2zbUZaoobX7LqSCr9Qnn7QlYOH8RidsNF41aPBpBUUk19u3Zg/yyCgQpN9/7xrew/PbbiCaajHQMY2NjNIJATnE+cqn3kjT71628DmueeDZzx3P06B8+/fcoKipEdnkjbY8ff/GJz6GwIBcVFdVYuWwewoN9CJDoyfEU/DkVZnl7+oeQjMbRTVsm6c4vEfOc6NlZHzQxkcLhphaMDg7C7c8hGtN4aM0uHFr/OILFJDSvzyssQHFxMYJ5xSY3HrdMoh/VVbVIu8ep5U9F31kfpK9rqurhpbeTTGfxvmls37EdJTXTsH/7Dvb4b3BgxzakUjQbbJSLvZM78Kdvfw/GIlEcbTuKEGXqY5/4WOZ+53zQBL7y5X9HuOcI/HREBBLCj3zy80gPtaOyqg6fp80ap3lQu70+H9Hn3Co55sG0xulo7+lGYVkhseFoiXM8CGg+dpCyEoMnvxxTpzZkviVrh+rw1MOP4Mtf+gIm+HAdfrlg1H+CP3nHHyGX2qKVnCuV9J4//xP7/pwPEiGCpdNpHSYwf4GMmgM/+u73MHfRYuzfv58yQ+rxQb7sAjOMAn3ubO6lhvDiSFMzqutk9l3nfpAu8/g9iA0PYSFvfMJ6TuCjH/9rfOnL3yAXVhrHjaXGaUqorjLnfPyDHyVDeDEwGkdjYyMffp4eyYPPyi5Bb3M7CkrJWUaNE+BKj1NIx9BYO4UulxxKimSmLTrzW5/5PBnEjV88+qR9c17UfeyD78XCObVIkXGJpVNAN3v417/C+s0b6H752E+HXifDt//l3/DAV75l78/9IN2Yus1X3oCZU6c5dz4Nvv3ZzyKZSmDHzq1IkNXPB+d+UObGb3vNnXjtXXc7H06C488lW8+aM58Bhy/zxdnhPKi7OAi4QyjJz6M/SBb3TTr8Z4IQdBakXDyIdc9mUU+HK37QpYAedFGH4lgim5yffcr3bG3a5fanV9x4R7qivDLtlYY96ffMOfbmvGAnuQvw+NbNZOmvI5Icx0BrB37y7R+hun467VIaQ70dCEdGnQvOAhfFDK/9vQ/g+T2bkBMAikj4//n2d9Hd3ks3K4f+eDtamw6d9yGCi3rQhz/yXnNG+ob6kKSD78tyYcXqBXjr+3+HvoMecEGknPmgM50/N1oGexiRxxGl7+3zeTHoGsN3HvghfHJYzjj/7GAP0s3nzl+Ob3zvx/iDP/8wbxZEbd1U80alROOjUVOeOlx0Du649RVgDMDwJoD66XWTKu68YA/69a8ew79/7RtoOrgTm9Y8zgd40N5yxCyo4G/e/14k6ICkUkm4fQEsXbjYIsRQIIRb7rnNzrkQ2IP8OSGMxqIMEfOwZ9t2zF04G3e/+h47QdB58LD52ZLLsoopxMAEXnnj7XSLg/TLgxdBIT7Izwign5FcjH5aRW21aeCps5Zi8fwTxk5+WiTzoEAon63zYP7sOdbKgoICBBk0XwjcY0THV778FfpvMURTbhq1D5tf3dfdlTmFD+IToqMj1NRORJdF9KUmxvHl73yVLJ6LO193ovfnAkPds08+iKDfhTyGKmV0pw4cOoS6+nrcTidxEj7+h+9Ggn7cuMYifH66wnRIvAGEx2LYumnTWbj1VLAHgRcnGRtlB4II5eZg9fxqLFi6CIvmNdrPgrHBAbrKvejq7EJBoUy4l2grZHiZjYL8QlRUn3BgzgbOgwjNrZ1IMIb15ubjJz/9H3zozz+IoIs+m8s5RRY0Pz+f7vJCo4mCtnvvfhW8/FlB28xZU+28c8HxB33sLz+ABMP/4uIyaoIPo7mpC16/DzXFeZQTaVJg4yNP4suf/Rw+8vZ3oLSsmjYvi8yT5O+M5gPUT+eB4w+SGinPSeLBb30eRXTmP/SR/4e8ojLMqCk7zr4/+OoXcMMb7sa//eQXKC+vZEMCyAk6HJcVcCMnP8fRwGeB4w+Sq/Sa+96LQ9u3I1RSikLKRzEZYmBghL863CYhLSkoJlO40NfXT9+NfaV4FBWV4O5X3Yn3f/i9NtBxNjj+INHg5jvuxAc+88+8OJtxqh/f+I//wIypFfjYh/7YuEq3SJPzBKXlNRigzzfCWMnPiGNiPEnmyKdrVmC/nw4noQ549PGHadoULLow0NeLwokIbp6Zj1KyvoJj4aU4vwi5NA+FRYoisqjJ/bRFw/j0Jz4Fvz+IP/nAu3nWKbc1OOUbjTrKhPooI6V1M9B6pB8PrO3FwN4X8P/e807TEDG6V2MKlhnpBQI++t3ySHswOhxDNv27/DwNHJ6plE59NDVALMGTJjwYpzWuqSiAL9ePLfuOIV89Iv7jMZoLsvZoJEbHng2jO1xXWg4fFaziqkB2Dh9z5oNODS3Z4ltfQdmgr5aMD2PW1BIU5RRgwZQAYv4yPPXcBpRW16C4rMxCybHwgIWVMxbMxIqbFyGZZDBG0zI4MEDt3565qQOn9YiysnEz3ETduNuPgRgjOV8Kewbp8k4k8ZnPfhLf+Md/wPBomNo+ziCA5/Ea9bKwvAxVleUW/r/lnW/J3PAEnEY1F777rS9jL6O7xIQfY4z2mobTRvzq6fRG4yPGfcMjYYxobM+Xzx64aUJSSMTH0ElTr1tqDJYn2h0n4bQHEbukU011FWKMyr25JZg5fSpyK2fi8Oa1CBSUIIe269mHfmn3iZPTPQwpxRyBrCDZO49mJMu4bsHCuZl7OnDagxz4wr9+gfqLcSkJHEsm8bef/Cxy8gpo0kfw0Q9/AGsfesiEtKKkhBo8aAO4f3DfHyIyOoqmriYqZz/ecdrA+1kfdGDfLuzZtYnBKW/iyzaD94nPfQ2x5oMora21c2QuNBaeo9ETageB352LxXOXYCQybPbqZDjrgyYmJpBbXW1oHB4ctu8S7FnJ9EV47uFH8fef/BszgrpZFuNVn4f2yZeFP37buzE8MIimjnbKlB+/867fsWsFZ32QIJhTj3DrAcanJ4aa//wv/xrpRJTcVYVwfy9D/wkjfBZdsKrqSp6RpqWmyLOBLbRbCxbPN+YRnPNBT/zqVygunYq84urMNwTe4Il123Bg117kuseoH51IIkU0Tps93U557+//CVavXI1eKuPc/FwaUke7n/NBW7ZuogAOmYGbBMl7V083PvdvX8b7fv/dKMzLwThR6qGOmz131vGTvvS5L5ne23fwKP76//srNuc8D4pR6jdt3Yf8irLMNycgzR7ohrK+U+sb4Sd6y6tOTBs8/+RzSFNj9FOz5xcWWwPP+SDhfilxnDbf+kxQK3ft24ve4UGjg8/vd37IwDf/9Uv4wRe/hvf87rvt8zkfpGZ85MMfRbBCo74OQU8GDWC4qXh37NjKT37E6JufD879IIMU/vDe1/NVnT8NxASRFK6/4UaMjsVp/BxZOhdc4EHnh3/4s/fB5/ZiakMDsnPO/yDh5CzNvThwEMq/DAqkxtPpU7XByXBFD7oUuMYP8uOut/4B2loO4q8+/Wl2PIV/+fTfYeOjTxmNTwW6a3klaJw2k1w8gZ7OVlryMCYoJhG63RMTOv/Czb1qHZJbOOF24SP//G3cc/cNCCo45N2feOpXjIhGsH3HZsbTUdyy8kb0043fuH4X+jr7ze3o6uiAazyGRCKJWGbO8nLhKlLIhaf3N8E3Eac3zo+SsokEnmZAlE6NIZSdjf/84leJ8SQNzgSCjFmmzp6Gx375MK/UWODVacYFpFX9vTCYp0ypjUUHMcTwvS8cRh9t+gA9GM0f+Lx+qvEDGHKNIsIooqAxB/e+83VonDsFS268zrzSqwUX6FAaCxevwgc+9NHM55PBTQtcgjkLltC40amnpR0YGkKYtkuG0IwhzXxxaaWNS9RPYeRIbynGgLt3OIr2rh4E6TXNXTL7qvGI4IQ3nCHGE48/jz/50Idxwy23or62DmVTatFMg3rXbbeQ13voviXZ2AkE/FmkSBi93Z30iGUdJlA9rRF1bLgGVxja8LxxeBlojAz3sfsTuH7JMryweRM89MTmzJxH4xzCON322ql12L9rf6ZjF8cV54ITFOLNnnjqOX6TpvDG0XT0MGrKC/Hz//oqtj7+GzzxyEP4wz/5Q/z5Bz9gsxGxeCJz4Qn497/5WyfjgR2U259KjtNrZxBTSEeABl8d/cj7PohkIk5lQAoznsyjz1taUozSypJMV66MXESl+xPBYB68oXy88f77GfvHEOaRpql0MX58YcNGm4Pr7xtAAl5UlObj5tWrsXbtuswtHLDGsNGljGWqpk6FT+MFVHP65/PlMELrZTiUopPuwqrl16O9owvVFdXO0BllqHHGNGxet/kK6aMgwJX+hEaskmNR3HH364z3haQcOnzDdDRWXH89nnn8ESPlzfzdlYogGh5GYXEhjh5tcu5yHNLYsm4t7nrz/XzrZozEr/RHUTs9sxSfoWhRPuD8eTOxdMF8GxpNya0eTyCXUciRA0edW10muE3Fqgf8//tveyNZJk3n0gcXO1Ocl4ucgJdK4YOMIouwbdtmVNVNRUFuPmYzXDo7pPH4L3+FKNkuTvnQaJzcvVxGNy76+y5SXmz4oY9+BK943Svxk1/+zEZ8CkJ5aO/syNzj8uGMEHna9Lmoqy4j62n0lOzAgDHIhixfuIAabSEqayuQiI7Yb8uvp5Bv2MLLDCsZcGHfls24+81vs7HKCQ24Ua7cPF9DIOOJiFGtsLgMffEIRpNjaKilM80QbuvmbZSvBIPTZOZelw6ndoiw7vmn8fo3KCEoSrWcy0A0F6O0LxL0f2LU9csHfgZfIIhlq67HQMthm/5qbdPM7gkQp4VHY5gyYzpaWtsQGYmgtKgU/lA2oiODDEtilJ9yLJo1j1owgOrSCgZTUbS0tOH2u29Hf2+YUd+gc7NLhLPYoTTe9973IphfjHh4CBPEWEFRJQPmHLz1bW+n5gKeeeoxpH2lNi63Yu5JwZkBrT579NyDjNYxjoGedryw9ik88OPv4iuf/hT2HDlClmYsnKKCIEfMo6r3ealZwxEbsJ8+rQErVi7nfU6m+sXDWQ1rf28bWpqakRjuQmB8gDJDWSKGp09txIc/+mfw5pUiqDEmqtxNW7ZidmkOnBneDFhbJvDRd7wD//Uv/4rtmzeivacLVQvmYPa8lZjSMJMs6yd1vexcgPYsip5eJRq6EAmnsGfHdvzdP/2NbnLJIO44KypClJtX33A9+kj6kaF+/NEH/hih2mkY6m7FaHgMwepauIc68PADP6RMubCIWP2nL3/H5OnkG/7wufWkasJmlahx2AE/Wo/thUc+Hz0JJfXIif3BD35oY8zT+IyGGXVIe8bRS+f1i//4b7zfxVPrrBQSRBJjWLdrF9585xx84jMfxbyVdyLFBwZpr3L9Xow0H8UY7dIE3ZnOliaU5nvw6ntuIYpO0Era7diB/QwDIhijoCul0O31oqSsxthS7UyR9RJk6yi16qw5s0jxTSgsykc2ndkiGvY/+/gHiPVzNvMMOEMpnAxjE16880//HC7GKeFoHIFgAZJkw3S0D67kKH79wAPIyy3F3TfNR2l5KYoKi9A4aza2bt3h3ICNPnrwKG559T3wZZFFSZ3sbD8KcgrQ03UMIyN0VhlSyJ1qa+mC35WNhroK5BWE6Fqx81Q4frpYM2mzNtHoXgyct0PKEL3nnnsQ8nsszS5BHy4aHyPm05StCHauewFNbUN47Ela+P5mzJmaTw1YgPlLF2Pjpu3GKG4K+r1v+R0bHtIYsNiLlgDdHU30EtzwUxaDoQAe+dVjGBuNYOPmDaBLguamFkynlnQzHPb5snDkCBEwGOYdz89+F6DlBI619CGWmLCx4iwKcpqWOOXy0bOIIzIRRJjW3xX04akDQ/jxT55GTnCCLJmFVTdQU/HZAx1tiNMLmBifQJIegibsInFeQ9ZUdoNAzkR1ZTn8uR4sunkJHnzoEawnsmwW0Z2FUE4e/ch38Xbnzj+chPNSiLi0RJLb77yT1j2A9m6yBRvvnoghi550HWObrt4YRiMR5NNe3bagEnmVlVTW2ZgxZzaefOpZ0zp3vOE+KoakGc0kFYMlvDLcGGd0qokqpYUuXb4InmQKNy66AXn5uXjnu95piHBRRgVuOrMb122kLI7Z53NBRjTPAfxVyumHP38U8fgICrJzEM0aQ6yvC+PhQYyP9iI51IsoGyJWrK2tRE9/2PLxUsTuV7/+fXS0taOgshof+/wX4KW3IK0W8JLVyG4DXVQsiZhRLovUkgceors17mJHUsonGrcsUTmwqVQCA91D+ORffzLTuLPD+VnOVBHw1jfeheH+QbLfMfQ2d5FaORiikgiPe5AKFiJUWkXlFsLBpi7UzliIxHiSDXfjD955vzHJQGc7+nnEYnGGHXR3YmOmZPxUDspRyqI9SpFiSdN4MVMGaZ8LqXTC0vI0bqzpw6LSQsyaN8vk0GnZmXABljsBjz76KObNXYC2poM0hEnklBRRHpKIR8LsGPC17/4MN1y3BL1d7RhLe6jtFiDJ315x++144uk1eJ7Xz7l+OTs7QWpTs5EqCjdCdH7FivK245RLqXHNeyYZagTZGQWQpSXlNoCinLAFixfi8Ycy6bhngYtW8OkJPpSGcMWNN6OoOI8NIgbdXmqvbJuF6u4ZxN//yzeQk1+GYDqG5x/6H5TVT6P6deNDH/oAMefCVz/1SRvVbWRUq6O8vAqBghp4yIZKwxbESL3u1gH43D6b7a9rrMexzkMoLFCYz+iKbPl3n/07UunsTb/oDgm++PnPYFADIJ1N8KazkFtcDlcgn3QWoU1J42Of+gIN4gw2IBvf+uzfw1dYirKyYtzyipswQeXhYkQ8DrJWSvmsVA7kH03ou6jSvV6GF5Slj/2/j2DL+p0IebORjCVRXlaO/Uf3oay0hE9II6cwl6G+MxdyOlw0y4lrhZTZsxfRXnTQwA4iWDmF6ljBYQJPPbWG5ziLTX7zxDOoqp2ClYvnYsNzz6J+1lzMmz0LpaVF+P53f4iVt97OczWvwLtS63jpgYxR6aiDE2S5Zx5fw+h1E8IjMSxbeR076kX3QD/aGC/V0eUaHhrEdfT2n/jNE2rYKfJ0CR0ikAgb1j+HlXffA28iDE8ghGBBKUZ6O7D/wEFEafUnT9x34BB2HW3FW998L7Zv2oTOnj4sX7GCXkIQlTNnk4WdcWOhQKo5ORaBm/I1TtnZumGbzQ4eozHdtnk7Vt+8GqXFBTjKUOTwkSY0TJli6vvOe+7AEw87nZqES2K5SciaCGH+6ldkGuVDfmkZZkx35m4mQaF8b28fPvjxT2Px4sUIUevt3LwZixcuxuEt65Hko1PUojbkRRQHQgXwaI0KWa6mseb4PY4ePIL3/t77GHCm0VBdw6jXhw3bdtiEh+aM/uELn7JzJ+HSO8SHP/rIo7TgfsyeMh3xpOx3FubPP3Um0gGeTJb64Mf/P/z4109h9rLVdJ88GO0fgotuldSxGq1XN+UlQaFXTuv8BQsy1zsgyr/7bX+E4nwGiXyuVpvs2nvA1Lc7y4X3/Nl7eJbDeJfeIaJz97Z12Lp7H37xq59gy5rfMBItxLQZmUmvk4GNFZtKNvrIlh/403fjve9+F/7ji19EeUUFwraYBMhlvKUVD7lscBZdoikNdWyY08BJ0Kc/eusf2kysKY8sPw40tWPTjr1onKmUFikl5zzn3SWALrrzNW/C9cuXoK6mCjGp2Hg//vxPlG1//ts5zXThPx/8NQZHhkydd/f3YRqpLZdqqLvZ/MSPv//jdubpMDnPKcrm0KvQWEV4aNiQJrgslhM8+uAvMGfJcuzZtAbDrcfIKsoPZWcyv58L1F0pgr957/vR39eHefPm4dYbVyObXjcdDF6vZT7SVWcHkzlRnjCq2X8GoJOdEejxl0ShExeQKfhwqWkNhclzpijwBP45zx2FQS3yUDbNPzOeio6OWhxVWVWK9tYuDHcfpvM6hr/5f3/tXHCJcMkUOtHWjEBnvpBg67sLocdwKSzz3bf/+V9QXVOH/t4urF3LUH0iZabg0tnmBFzJtVcM+ze9gHfdeRt2bdqBWdNm0QPPQnlJGXZtOXRcVi4VLpnlXu5wTTukRU7y3OR2pmiA9VePs/m60548SQ+la+XR/2ucOp2OrQ+Dfd1oa2vKBIfJky85A65pZ/IrZuD+33snshiO3/eme/GzB76D733lqxil93Dqk+VB+1BbP51ObBmGBnrQ399tq/RisajFVid391xwFWVncpDJg2lL7sT3ntqAXz35ICo1JZTqY+jdT7elH2/9vTehvK6a2k1nuxDMKcKCJTfSw1iC4YEuHNi1EZ2tR/m+D8Ojw5mOCNSJ8+P9qlBGN9GRXzMD3/zJL1FW4KKP50c8MYhHHv0FPNRY67ZvRZE/hBlzZqGzoxeP/PoZFNHSK98tOtJn9kNLsRT0XS5cmnd9TtCipgk8tnYrckLjpJACNBeaO45heLAHfrom659+zsarI8NRHD3Qip62FowQ+8EA0Nc/wOh0jJ71ybidZKuLh6vCZi73BOatuAkBD4WbMq4VWRqdGRoassQzupyYUl+HSN8wdmzYgrbmw5i7aA68IS+FuzNjrwQnU+XSGeaqdEZDT2945+8ilopgbJwdSSYwGo/Z4jm3/QN2kM3i41HMvn423v9X78ei1cuw+o5bLDK9WnCRnTn/A9WehuoqjFJ96tDi/lgiSVee6pi/UVdhzAuEvUnsObwPu3Zut0UTpQy/5RlcLbhgZxyLTPY5A4P6rIMSwvgjwUYNj0XNFgjGSRVNiHm9PqQpPzm5+bZSKkKK7dq7j1Lm5H3nl5w9Mfly4AKd8eKv/vYzyKPWObUvusyDxulz0TB1GtKUjy0vvEB/MeEEYhq+5QUaopXrrpGBG1auzLxn5BnMRVaWj7YFFvdfLTilM5NDPv/1/Z/j+z/5Bf7noYex+Mbr8ccf+gu8811/bA3U2uhp02cgGAyh6chexvMHkSIVHvvFT5FKkYJ06dUZ5c56qMXc7JCoOosWXaOryhkMBHP4nQY9fKhinCQ4ne6XA07r+TA98L773op1G7ajYe5M7N27G1/+yhexfvNGjIYHceTQAVrnClrkCFqaj9K9CB/XQvKHmw/stZEeTWKlNOykRcj8IpiTZw3XePPtq2+1jrroWGqGW+6KqCMP4WqAdUYNcLn8eN/73oNIZAydXV2Wlj6tuhxP/+wBPP6rX2Hf7t3sVBheNsz8JCdH/zgIs+OphI1kjvNIpZTqMkFZKWQHHGotmsvYn5Z/Ik1/zeuFj1TzebNw/Y0rMne4MjjOZu/+0//H6I+NTKcoxGwpDdgLdNWbjx1Ff08H/vg9f4Q/+9Cf47VveJ1R8hSbQPaRMG94fp1Nx2tmQMcE7xUIBK0zol6W14O7b30FL50gi7EjpIzf58f02ZQ7u8OVwXE2u+OVr4aLPC4EZXlc8Ps9fGaK1nnQnL0v/usX+Xkcs+bMtgDtbHj8xXe+a505DvK/PPQGeF/NDwkWzppryJL10cSvLbYPkNeU43+FIAZGQXEZDuw5gGh8FJGREVps3twXwPyFyxEMZdPH0vREAgPDo2zIOEpLinipPKEToKb0tjbRydfQEvtBGZHwawRGSkMKQcrYS+osnTOXEWbaJqWyswOkTgALli0kTq+sQ+5QwIdhuttrn3uKNsDBXpDykkUWWLh4AULBIFuWtnnMwoJSQ+Ddd9/B1p/seihCEYE9iMditCdJuDOr1jXiHwzlWcPVWPnWtbXV7ABZTxkilCXJ5+LlixxevQJwR8lC4oCHfvVTCrbqlXgQHhxAdm4OJrwhvOrVr6GQOhgrryqz2iclRQXGaifA+V25bc8//oS5NEl5vzxHvqPXT7nROBg7qyoHWjK+bPF8LFwwj5TKQig7B74gjesV9sbWqDrAh5MVYmyQlg6VFZYgN+BHdQWpoRwAnqHqL0WF1E78VFfvDLM6cIJKv/rh9zBBVnQWw4kSpJrsDmVHsjlBda1RytcxWHtu41pUVFSwo1TVbEhOHrngCiCjzdTUcTTTfgTYgSx6walojG5KFnLy8/GBD34AWT4KLPlbbDGeGMNdt996Vh4P9/WSGmwZBSdFxBi2iSQ/2dXFDtEJwNDgCMYog9/6znfo2uxmiEAfjmyptVtXApnOONrpe9/8GlLKHKSPpaUagUDAFqkEAtm468472aGALcrz+v0oKi7KsNqpHZKh1HpJ2RodNjTFjjlW3/ldGqxmSgOCxQVo7e0xgzpGWcs+XpdJcCaiLgTH7Ywu3rdnm+l/VZ1K0TBm5+SQ4bOQFwphydzZ5G9FJhMoKKI2I9+XlTmrC05+rAzl479+0KYWx6gGtbw4SfvlD+Q6lCRplADhI1Jkd7VIQ9ePUFNm+cWKuov+XDqVjnfGcEzvdpxaS1PlevA4fS2RXq68cjff+843YfrM6Sii664O3/fG1/CqU5lDzXjs5z9DnN7AyPAwBvuHLKvDKZ9BR5OKQT7Z6uUrkcMOVpRXGgLGEuOMUnNQqPVqPiLxMuAkypC7qdZUa0rGcyIRQ44/GwGqVWVcpNgIVWd7/WvuxwSx6WcDCjOrH04WHXVsnLF8FllR7n57VyfG+RSN/Huzcy1EGJtIYmbjVNy6YhVPppfNgECTvco+vPWO1ZgxY5pzs0uEkzrjQPOxQ1TV5Hv6VtHICL3jHCsppXw2zYQVF+RgzTNrUVxVRSUxhDLy/Rn+AD/GqN4b6qfg7jtegfmN0+Hxu5GXk21WPzEmeZpAVWUFEnRcJVdKMMohW8+dMwdh+oBn0S0XhDM6Y2aNWkdebSo+Ro3mZUdyMTxMz4ANiI5GEYkmkKYyIL0QylIwdip/K3/6h1//Go4c2Y+v0vP+h898Gg9885t44Mc/xLjLZw6mJ83rqCBks+S7jdNVyqVtS40n+ayhzJ0uDc7ojIzct77+dYz2dZLtonCTl73ZfltE+Oa3v8PYbc6S62hglbiQhWx+31h1arahjHDvsXa07KKqnwghFz60HjyIjpZuVFVP4b34EDe9DMqRJmpldxToiDIjQ1HUT60itTI3uwSQg3XqUBPpe5QB12tfcxcbOk5XJJeeQIC8naD7n8S02fMxfdl1GB/qJouM4tDe/Siim9OqUcqTIBIJY9eWDTjcfAixrATKpzUSCcswnYHd6FC/Oa1Z1JTKrW5v70BrcyumNjYimBViBFtHB7ePyuPSckHPZDNhhB1SKZzUSDe+92+fwfM/+g/amCyUltaiurwIzft30w4FaOdImVw/+jLDrSezubRdmuzz8S98AX/+sU/gD9/1HrzxtW9AVUU5smm/tOxF7CUns1fpkuxUfkE+Dh44iLLqMrz+/skCaSff9fxwVjbT5Z/++F/hZw88hcOHOvDwLx5DblEhvYEgshku59Ab8JaUYiwZh4sef3ioF1425mRFIJy872N/hbq6emq9PAvaRmj5W5ta6LclLTnITxbT06qpTGSgI9ExtLQes9+UlJ6TJyN68fx2RmfsYqrdNZt34ZHn1mJ0oAurb14MlzQQHUUPvWVPPIwhGkXVhywtKMfSRdPwp+9+O9t16oOfeORRWvYxG3LV1KGb6tpLz0KPNRYjdWzcjK/ihng4jlmzZphHILy86z3vcjB7kXBmZ9QXvsg6f/gPXoGP/OWf4s1//GEgt4T2wkOseVBaWIyDG9fT7WGc78nG8mWLkZ9LuToNifs3rzcVL29C9kWNl/esoSel6GuBt1KO+7oHSIVsdLZ2Yun1SynICty88Id8KCs/c1XmueAslDkB81/xZnir5mAwRuGnElBef8DL2CY2iKr8bJQ3TkFrdzdKi/ORzUDnnrvPdD6DpIbyZya/V+wvD0DjCANDAxhiSDE6Ooqujl6MhofJXgqztaTeb6ul3/q7Z67vPhecpzMuDMeSyOcN8wuKMJ6csBKk4zSkbArIE2jatAMjvb2MRTyUIwZz82aaAZwENd9P9a1EBqlgyYJkQ8WgzJtm7JSmSlYY7fPm0JsexKH9+yzeUaKefLgQwwIb0bkIdjtPZ9J45OGnMBYdMTbx0AVRVmOcRi8yGiZ1RhAZDmPxjDIk2w/CmxxGLj35D33QyaZwnq2SGHm26EIL4eXqS4vJQOrRys5VvRQVLMilnyaFsG7NC9iwfiNtURZDER8dVD9eex99QI0nXKBD52Wzx598kmfQsNGoBegRxFNj8OeVIi+fLgztSLCkDut2teNfvvI0wj2HUehzIS/AJ1IRTNJHYwcaQFfYrXBaQ1BuyoxHrORng716ZaeoGEaJEOXkNB9qgc9iHw+C2dkM3xfyTqKkc89zwXk7I7K7vEFaDD/CoxEbblXid5rYHaNbEyO/z5g6BfNuuRkP/GwbMNpFT9iHd/zOm4w2erbWb8trmCDrKK6Ru+Jy0+oL0eQdsWUJYyOVK6iYXY3mjjbs2b0fza0txl4q2eJm2C70XIjTztsZB8gWjAIluAqsJLghso1W8iaI5U0HjuLxp9agI5VF7CfoRMZRWiKZIPDpzUeOEKMMJeisahhX8iE1LbdfnVEDassrMNDXhVkzZ1jH3XyOkoPUeS1+lbwtWbHkQoS5cGdUnkKJpVrWojhe4QA5BjWVjDTjDKjIMiqzEaD28bKBPvpqBXnkf6pWYXLzC2stJ1qqWYeMpxqnwY0sqnrpCxfPVU3Wo5sOG3u55O9Nm0IKComUG/qGWhkyORZ+Ljjvr9Ignpx8q3kH2gUf+Xd8XItbkyiqnYmSfLr1FOCG0kJMqwhRvJQqTG+a161efSMb6sIzv/6VTfEp4lSlizG+qiKdBgFt1JPYl0JYet1C/OkfvgtvvveNeM97/4jf8TfpCSLIQ7asrK41Cp8Pzt9VXrtz506n6AhvmozEjDrsFuIeP972tnsxry4H977yRrz21tk8h8aQLRiltlu2bBExy3CYDqMam6AiEBuK1bRMTMvCNJMgSJHUZfU12NVxDNfdswI10yoxQWVhK68oN5IrP0ORCy2QvQCbZeEbX/2qsYmP9sEjHqfmUc3mrOw8NHV2401vvw8h2qGjwxTsvCpSIWWJPgX5jtxILiZI2chYLDMewEiTn1XjR+X6nGIb1HZ8RjZZVV76QGQY5VWVhkxRjtzIzlPzsUPng/N2Jk2G6Gw/igj9q/EkfSdi1uen00hMxeMJZAWLEaNAD4WHrM5jcdUUK/M8ykBOi2FzQiHjjCcfftgiSesIKTTOTtHSGhubzqPcSdDFWppxC+XmoneghyG7UzHJlRZVUnjLW99kn88FF6AMgQ9sOnIY3XQqh/r6rMrIONlsYDgCF933OI1ZMLeAMX8QmzZupjDTONLQpamC/+Cdb7cG//q7/2UrEYXlhKr7GAtpKCTLQnE9w2SHXyrTViU9NSBSUJCbaYM0nB/zlsy1c+0r5+UUuHBniNrP/fNn0NPTjehIGN3t7dQ2AaSzaOSo5frDY3hm427e3E2NloU0KRAspUtPQ1tUmGf8rmlCrWIUm4m6Y0kliQPZoQx1SByt+E2S/TzUctJ4im1aaHNEXTVT5yni1TSIOiIWPh0u3BmCWGFwYNCGjrqam8yKaxFycpwdCGbjufVbUFzbSOoEGDEeo+NZgsLKOjqfbixYNM/i6G/+y7+YUxkOj1r1KK06nKBrpOUwKhik4kIxUk8uTpIKQdOJ/mwaTBJOBlZeg1Tz/W+/32nUWeCiOiOG+PnPHkB9wxRUMdg60txuNWu9VAoKAxSOfOjjn7JhKU3Bbl/7FFIuCitt0n1vfC2x4cJASzPKy8pQmEc/jTKhod6xpMadNe+pGQKNqRFpQxGE6NCqWHJBYQE6ejrIbs6MtFT1/EXzz0oVwUV2xo3OjhZiLoniykrMmFJHbUSbw4bnsFNqDDmDrkgf7YwfAT41RYMaKiyBl+/Nkyb75BDrxaSaFjiUFZeiqKQM/iARQKdSvppqrHzpX/+dSoLKgJ0RJEmxMBWM5nfkNSh8V8Xus0nNRXVm0m3U6txDe3dhsI9hMm1EboFC5xSKS1QTbBxf//aPUFTVQAH24Llf/IDBFT1iestvecu9bMg4nn70ERtM15zmOA/ZEH8gaFpM1BMblTDwa6GjmUMfUCt2Gxoa0NHXiaLiQhLayR14w5veoNPPgIukjAMHDx1ClB6ATy5M2BFi1aBXpoXcExUW+dQ/fhEuYnv6lAa0HDxMLzsf1y/XIlXg6Uce4V/6acSwECR1LPeIhisTwLlRzM78499+ColoEm4+IEgOSKQT6OxutxBCSFl6nZaSnclsF9kZXejGf//gv8xJHB5st0ooiVTabMLiRYuMBXT/gaFByksQXlJl+9qnqan4CKJxCRVBX2uzdWCC140zOEqnVQ7Q48QuCqnZodLKUn7nwmO/eRq5RIRm4kLBXMuJ1mfytvlsuu3pcAmUSdOz7UH1lClIRocQG+yi3Qtah0pLTlSYV6f+/h/+CYVV0zCltgSbnl+Hmvp6vDVj8BR5Ks9fcuTkO1HlykmlrGl8oSCfIQZ/+8UPf0pZoS9HOW2sradN8zAsaEaA/qHCiDe/4y3W6ZPhkjojDKc9udRgSXrMwzbnIjksLHJqW0+CHvK9nzyIqsoyJBgHbd+ynWo7G7/7e29HN+MUgXWIPVFOZpZPxtFJ2FbkqZvq31e+8BX6ZPxMLafS1n2kujxuTSUuXipuUIxzoguX0BkCL96/YydGSA15y0nxvAK2jMM4CXrI9h3bkNN4naXbHzt8yKZFZjJe+fF3v2N2R/k0cjh1rpxO+WdiNS3pMsQRtm/easl2sUjcBh1V+/4I7Vw+VbWGi9/zZ3/CM0VbBy6tM4SNzzyNshmz6XzGkFdQYiHvZNXQ0+H9f/p+zF55C/LJGls2bkJpaRkqSzXtLo3mNJiOtuXYaN7UIkvKjygjBaHBjo9/6OP83ot6hgBW/Kevnx3XHFIKtQ2nroa65M4cPLib2iwP1dNnouvYYbhzS2nMnLSsM8GNNU+uMR5HUoVJUnj1XXeIMDZspVkFgcbonPJ0WtSvTjodlbEe7Bug5xFFKJDNu7Hn7HBLR5eNQ0jF33jzDZlzL6MzClJK8woYs5C96FzKjtgK3QymT4U0nnluPabOXYjpcxbg0J495p4ko6PWKFHCXHx1zht07nHaffTdh/70zxjUjaMgN4/G04ee3n6EIxEaTz/uefUrM2deRmfkFPoYv1SW5yKXsYdu0d8/uSHR6SBbksJHP/Y3ONDUiZoZ8+milJNaT5OaUs2OOpee9fjk1tAoniUAIwGwd89+LFu8iArAZ/FUJ6mjafyTe3DJndHDonT/B4fG0Hx0uyXWpRVSCs5ilR0Yx399/Sv44P97P97+ljejad8BFBcVIZtOKu0v1btT0o/Sw+Ps8veFT30OO/cespBBk2FDjHqV16MerLppBa8+Wa9dJOiRa9etwzNrnsbuHdvJMhHk0gdTTYDjrH5OcOxLX08PPWOGD/39FruU0E5VVtfxcief5nQw3ccHP/TTX1mjNZ6mL3YfOIbm9g7c+opb7dGXThmqn1888AMEKSuFJTVoOdIKD+MM1RfQgy4G4rGI7eoxf85c1FVWwef1mDJwOM5Dip1Wk5c/iB23v7ARP/zyfyJHAyvsYIIsnKIN+sF//bedpKdfEJ+ngi5x4zNf+DeU5IYwQf6Nkk2++9V/xbbNmSIJ5wNenk1Z++t//zKNrg/hoSELpVesWIWDO55jY1L4l7/9R/R09V6wZUVlJRjoOTFjdxlsJps9gVBxGQL0YrPGwzaDnF+gXSouAnhSjMZPYjbCyLWmph43rLoBwyND1nZtC5Uvwb4IOLkjgktnMzZGE0T//Ld/jWMMa7dv2GijnLNnz7w4EvMksaNcoYqKckypr7XxaPlgmmSSLcktDDkO6iXCpV9BkEptbTqI7fsOo2bZjZY4uva5ddbIiwFR9yDdorb2NrywcYMV1OpnWA6Ps6tRASkjZXCpoKdf0lXOBQ4OlBXrGEt2Q+/1q30+P+jqOhrR1//hH1gWyMxZ06lQ8nHswC5Eh9qxY9NW/Px7P7/kDl06m9lf2QJHzTqgTunl4h6uq5v27rRF3vMWzrGSsG1trUjTICobRDXxL60bDlwWm10tUJWusbEU1jzzLHp6uugBKEOdNoT+zemxysXAS9qZv/vzD9FVceGV99yJVcuvs8Wo+YWk1lxNJ2ZOugS4ZJm5WqAHC/teysqnv/qftv/TwFAPppaW4C2vvheJeFTM65x8kfCSdcYB+VOO4pBScZHD0rToJlWX0bKXuDNXF15Smbna8L+WMpqdUw5hOi0vWzTRNFsWyqbNwqp77sGsGdPw8E9+hO1rn+GJ/M2xHTwI5+21fpx81TKCHKu9rZBfOQwaA08mxhAJD9qkWoref5JR9LjqjqScJNuTt1W7EuS+rIgjFKsx1iCZGvmCGX2gFFHZ2zQCqJq+CHe9/l7ctHoFSsryGHgew+7dW7Fg0VLMmzOfdEpi/fpnsffQTozTlPV19eGF5zagp7nVOiy949wrA3J8+SyPL4TikjISotgyloXs6OgQIiPDtnRIicCWfUaPTtGH5s+0fnByfOZU0JMEZ/vt4kB3uPyrrzYYkpRdPc6gWkPs8glCmL9qNe79nXdg9ry5KMvPJXmI3KxxKvMY9u/fjgP79zJOVYp4FIOjUcxbtBDrGBPnebNQU11r5U413dXLSOnx3zyN0f5haI2Vxnk0N5Gb60ycREcGLEs0SkJgnDEuI3tNTmqaeZIQLyayXlbEOc5rlBqPrxD//I3vYOGSOfCTW72qFscTUh5yqnsCvoksdPW2Y+PG50xSlCmhkkbt7e145plnECDnV1AVqc6tUkr6ewfR3d2H3u5+DPaTCEPDGFPiG7leZZY1FTHO0DkWjyEajZ+HEFcuERcLLzviyM3xhgrw9V//BnMrqpBwa5Wh87uFHzxJeTbi6COH9uDosf0mZYpW0+R2VfP6zW8etlVb5aWVRjRxfoQSlYhrKp+IT4/b8HCSvmBUC5koFZp2eflgwgFZ06uwov4qgTGlC2/90/fjrlfchrTNuEt9OePuOibTb1TNr7Orw4rum8qnDfAwolBawV5G6GkiPE51pulRJf1qkdbMBbOwaMUyXHfTSkydMx0j0VG0N7Xb9ZPy8HKCl5Xr6Qw8e7F01Q1IUu9HJ+JELJFMKYnQKxodiyFMoqiQZoyv1nq30wWbJeW5ba1N6OpuR9KVBHI8yC4LoaKxFLMWTsXiZbNRUVlIIpPonhQ/L0FpTeVxpni5wUtIHD1aCDmBFBuVz/IgRGM9SN0/TJUTpiEfjY/Rbqg8JL2kJKVmTJl52sMw1zLuNEFqWXpUYVm0NXHqg8HxOAbGwuiLjuBYZweeWbsWDz3yKEbDozaT5ddssdeNG25ewaZQJZ5lSuKlhstWazKgTk6AkOwYBc27XHi0RefwUCV54sOWUZZUYLr2LigsxLjLiwXLliKnKJ/uasqpd0W9o/tOTlrps2yOXFpNuTs7vlHdkdCarhweGUFvX58ahAmN8/EeLuVPB0JWJtOGuBj6yFXWHKxSOfs6Tx0CfjnAOYjjIFkDmAYnMXhxicpoBvH77343/u5v/z/8xQc/it/l+/lLlmDOoiWorq7Hvj17MxcQqXKxLFAkcj1elJVXoba+gYQoRpYmoMdUEGgEXZ2t9Kh6EBsdhpfcP3/pEps9zxIhKRmarlHqjeZ2RRTHUAjxTt1SnmxenhyA8tISdHV1YyQ2aoTUP00RlZdWobSomMTRHnNO2qgKtpbRnT5y8JBNxwouxF4vFpxGnMlmiVPVfyEjhH/94tfwyc9+Du96z/uwksZ0+qx6DA0MUdUkEeUdusipjz7xlK0uKy0ttLza4sIidHZ2UsdXITcvz7whlUbQkr3+nm4MDPRakr7qokoa+Eh7vIam2pqbccPttyA7lAMPiePz+Y0wQrRmUJ3F+poxZQf4vQLENL9XNqhGDpTRVldbQ4eh07LeVCdC6eflZRUoIlPk54aM8RTJy9nQc5Ws2Xy42Xp/Kkzi5MWHMyXH1JIbr3v9/Va9/b7734i6KfWIMZYI0w40NR9DIhJDbsiPnVu24N8+/zly3V7kZPtwZN9erFvzDJ5bswaHDh6wlEKlFybio0S+vC4n49R4WZg9HUQcIi2VGMMYEb14+XJKjOIb2gR+1s4NdohApkrZfIeLSKBRCpIIprQSZ1VFQ+0UtHa2YyhMaSSBtZdoaXGpZfd5SSxHM8gLnIAKI/T19mN0WKXBT4aXCXGcZnhQVz8NX/r3LyA83M/I228rmOD22gKFjrZm2oE0cgNeRGLDNLCUIBKr9egh9NDwxiJR5OTkYeXqW/Dq174Wy6+7Hju2b7P8TUukOx+wAUqCEDQfPopVr3iFVVAR8o2YIhDvYVKo8SsXbRL/SXrG6MFpXMsSKYzBgGzamOlTGk2CByPDKCsqRyWJU1CYJ8XtSKDdVuXVs1BSXowD+w5kRowudnrt2sGZksPW/t0/fA75BcoA0SgUgzi+RhMJjI6OmE1wk1gMA/HjH/0A3V1d5gEl6OrGKCEaJpk2vQHTZk5FKCdAQgUwe9ZM7Nm9x/K5BefrdIY2RNCEbWW9dAW9KSGQhDn5OuHfJEhJIGQc/TgWU8QvFSkmkAS54KetaWiYYpuMKQFEVZiL81UkXHebfJrGylLQzrwaBmpvvvINYK4GnEQcNZaHJ4i3veP3battpY9KaOJEkkaAtcA3xfgiwA7LEHcwCDRVMKoVARqZVXxPN3YozGvGMWP6TMuKCQWzUVdXhy1btp6C4NPBfss0QxVUmml7Vt56q20nbRnQ+smkgs+RJJnHSAeB3wmpKcZBQrKIQ35yzuU52WxDI52QQTKRP5CNEhJHFRKUH6xDKbeSniQlsbioFG1NrdQAjKNeYvAUFBR9Ii9Pm2cEbdJeQxwNDTNQUV1mQ+HJuAw2dTl/m0jL48pCnFKi8SxlXh85fMQQZ+NRYkQeyUQK16++DYUlxVR5I+Z1qdhTNjmzqaWVJ8n9nuTaM8HQzz+yUVKHi264gS62c5VNFRiBJg9xmKTEy7+MgSg9Gjk24vHQMkSpOS1mKCspoU0ZRl4BicNYxxwRgtFQ9of/RVCliRzYs1/O4EsKnvFU8hMqhhtTZUXLCk+jf6APd939Gkbnih3kZVGCkuN0U9XJgBlQuaHBnBAaGhvRQg6P0OiavucdpICWr7rZ0ra0lDIWGSVS07bN6x662fLQjJBngNj95B/S9NxacN2NNyKQo81xiUUe9o/nOVIkYvFrtk0bM0i9qmq4vDDFU27GYuqDlccgg9XVVmPu7BkoyMmhndKe+QnRhMR1suRV/zCQHcAQPdCBHqc29UsFHiL0E+Y98YPTbRKnrxuzFywzwy6pmWAHpbsVk6gzLqq3IXo1LqqxANVDQ30NEpSyDjoExJGGuRhIXodp06Yi2+fGcH+/LSxU9paKnu7ZS6N7VjgLxUhFVbNcRvdc42oKShVYqrXEfuYc59CzFelrtFnvndM07E8GI9J9gSxs3bEVv3n0YcZatVR1dRb3aPmcpF3nqr8qglRA1afBU3KiPeKlgDMcAnVXHHfgwAG84d77SJQsc2tVvNgnziJxvHylqkaIUhSn2tKSuqnTpzGwLMDhwweJCKCsshaz58zBOIkSIFEkUTFG86qukZefh6PHzhZTnAlil+72NixeudJsj0ACZKMMRiBKkFFCn5T66iITaVdRZyRB0qjqbG7qQ00HPPDTn1C1NuOJZ57Bug3rLcDVGhMLiOntSZWqnc3HWtBLZ0dVd14qOI04Io3+pulGDyFCezN/3gLT2RNUF246CIrGc1UgkEjQ6rrcvFy7SjuF2CaG1RXYT3c0VFCM61fcgN6eTgRJYFV1196CUn3V1TXYs28/1cqZuzueDmadiOPunj6suOVmpEgMzYrKCcgIRqbVUqfmIPMZ2jWIdlEE0yFtSemPUHWvXb/O0oUrq6qsgnxPfx9GqNYVNPtoT8VZw7RLW7dtt4oOY9Hzb7ZzLeFU4mR6aRzJTh5kUPmKu15NO5NFySFHJlTMymfqQkiJkhNtW3d6QFq5ocBP63JWrVqF3mgCi5cshY8e0HjSWYemIRTFOmO0bUuXL8OGFzYZ0pwHO57e6aBvheC+jnbMWboceYzwXbyHpg8UdDpr3RwpMXdbUk2xNuIkZU+klp37a3A0wXOHx+NI0CaNxmlnqcaqKmoQzM6jlmBb2LkOut3trR1mOxMkkOzVCRADvDhwmuRMghBiLzhy6DDuuuse6uWIIUNIkZR46R6rhpt1mPZGHC6Vl6C+z2Ynb7phObL8QH1DHUoKVOk1YeNj0kByPhQI6gFNNPiTxDk7ZNpC6OjoxKpbbrXVlVoUrPVIaouer2lkc0johXnpuclLS5CZJAnKUfJQrWkoqLi42LYztQxSnpuTk49pDdNRmJtPyZFDkcLRI822i5rsjyBubrUu0EFCZdpzreEU4uiZznMdhEhF9PZ0UcwjWLniOoxRpSk6l9stFaINkbRTaIISJBdXG+176enk5Ifw0b/4EH7545/gu9/8Hnbs2kEC30U1kmOE0Xm9fV2oq6/Hvn0H7T7nBDZEbrEaOtjTg9oZs1FcXmZx1Sg9qrBWj45EnBEI2UZvwMbihEZJulYtaAxQaNaQTZBM1Vg/hao2gJ7eAUypb0R1ZTUdG0o9tUOcIUFTU4t5chpkvf76FQjlarFAoQWwfWz3JLNcaziH5JwKhw/twy233WkDkWR+xj4xEsfJLvUwwHP5KD3kYC0SIKvy9zgef/xJG76XGx4eHML6FzYgSK6tIWJidNXH6WIH6MnV1dVi2w4Vv+WNSYTzA6P31hbc+spXmhQqV7+kuMTuoXWUqlMWpIqVwzBOdZqmtI4pMKWhtyoN9MKkVoX0MrZFIxeqyKCSyNo6M822qqBOU5PjrEgVz50/CxUVpdi3Z59VVxkevrwNSS8HLoo4grzCEsyaM9c4Smn36TS5kZ0WUq1aMHW15lWUxa5hFQ3rtLV1mbZSfBHKDSAruxCNU2fzbkm4NJOZiiA324dmRuRDo1IdZ2PJE99JGrQvTnVdHWqmTCFz5CKf0qiF5lq5G6Nh1x5SA72dcFHKQzl+emF+tlk1QBIWB9moDdupEQ5pBm0IyR/JSF5kubw2F9TS4iwWzMvLg3K3A/5s2jm3bYQ3MjJsv70YcFHEkUHetWML7rxT67fj5i0pdtCqev2WHcixO01Q96v6sdKLqiurcPjgIaqxuBXrGhmJYfqSFZg3ay6DUkpOPGzV+Lo729HR3kGPSTlhRJeQJ1VGUjhkOUma5D7z2Lp2PdY9uw4bX9jIYxOOHjiK7pZOPpfBNFVw886d+Nrn/xktZJCyKQw4C0p5NwalE7R75jA42TZGIN5eowdSVbKffX396Gyn6uLjtPpzCoPs/q5BpBMTOHBoLwketGSRFwMuTBy1UlE5O7Nz+1bccvNN6G49guG+drqZg2Z48/ML4SF3qZ6DxqzSKUoBv5+/dBlmLliAQ4ePYoxe2R//xUfg4jnuiQjGRrUB0jiJvh1RSk0O1dH0hmno7Ok14ogk9tehkIEQKM2n4SZlz4wQkb30rFqbjuDQkX3Yv2crdu3diZaeNvjytFIoG1OmzqS6qzTp0v4SIo7uKcdB++lpTE6enuyeMnd6unvQRaJqzbzWpJQyBhrsHca2LZuwaNlCeq+vwMYNG01dX2sw1DtvzwcnTnvbO/8Ur7zregQnogj609TfPsQSlJ78Io1WYpQ6OzwcY8AXx1BfD7ToMxpPYZASVDpzPipDRNpIO0YHBmjI+/Hs00/Qw4sjOhInMkPY39yGhCTneGQuEp3eRJMxpGl3GpcsRt2MmQx6K626QlF+MeOwEAJBlcrLRk52vtXQRCqKtiMH6cbzOVKr/Kd5HxFH6lIj5ps3b0WUnllPVw+/92DFyhVkNEp93wj27NmOV917jxxz7NiyB7/47587TbmGcFHEkYpJu6Sjs5Ab9OOTH3sfvvXl/7QatEVF5URMBbqonnyI408+8iEE66aQ28JEcAoDQ/02zCOIwIv6qVMRonrpbD5o8z87t2/AALm1pLAWO3cfRP2MaXhuy04+1HEQLP3Vrj4V1PDimgb83Re/wOeX0tNSQXnaDSJVQy4abJXbLu8yzjDg6GFtBa2sTY0WUGr0I+9vSwB0Mz7n0KFD2Lt3v7nT/IibblqN4e5RbNz0Aq67YSmmTKun/YpTYyTx3Jrn8Mxjaww3QqEliFwQk5cGF6fW+GDn2VRh9NjWrlmPgZExRCjaA3Rle+heKthTlb3ps2eitKbRsmBcKmpPaYpGVW2JLncqjr7hARTV1sI9nkDT4f0IUzWl4tqigG64ZxyvfcPdGKRR7uxyqmSeD1bd9UosuP56Sq7iHhUrcoobR2KU3JhTbUYl2iUV8WiYtEhR0p1yibbpKwmqwrB6FRE13bBr5y5KXi6dgCDb40dvZzfjqDhuvnW1Mag8PwW6lVUVyC/MZ6B+kM2U2r9AYy8DLkycDGRGsjBKtTDK4C/oS2PJ9FKsnlOD1UumY/WKuezAKhSVVaOsuh7hhKJ3D1JEkhWNpfHV3kPj5N61G7eiurQMTQd3IjwwiFx/AVroCd1+y1LarxCqGf8caaLqU9FlixZPZUm1QyMD3V3duOM1ryZbEGjjhGD+N9uhWEdzN8cdCz5bY252L36h6e7JDQUsQ4d2VUkhR44csToTJUXF9Ox8tifG6tU3oLS82BIcBXLHXXT7VPFARNq7ex+foonJqys6F00cPdYenflTWlGPT33qr8m5q1E5fyWKGuchr5K6f+p8jE54EKPL7aa7nWIgWJAbJMcl7VoFoNHBPrNN7e3N8KY1DU7lNRbG9dctsQJsKrReVVODgwe1T/O5Bx7l7dVOk6TWkYhEnKlBh3COPaH6sjOJOr6JjA6xHc7Igoq42T7qbKeybpTb0CSXfli1NUMoKypDZ0sX3FkTuPkWR2okHJIQ+ye/gjdVtZXS0hLspzq82iC2vCzwuNOI0QZ1D9PL0QQcO6t5FS19lKuaE9JYFeMhdjpBpOT4XAh4ksinxNUX5WDj049jztTpvI+PtqcTN65axI5qA20vQj4Pqkvy8d73/D5K+HpWlWHfufH8E08gj8GoRiqUg6ZNuKWmdI0kQ9xsAWs246GACmm5bdQgGkvSaUk4B9Whhs80uq7KfAO0l8ODYfT1dGLFsmVmp3SNcrRVPzRbY4n0FjXDq6n4mXNn4obbTlSkuFpw0ZJzOojDllNqCvIZ49Aj89IryskrYgwTxzg5WIeK2vnIvQM9HYiPjiA1NmqDoCPhAUwQKdvXb4I3twzxcDduWzWPHVdUz7goiwjkM1Qccu68+fa+rU3z+g4vOaRy1KyHRHnj234HQW/AynqqSpleVQJBowXZjGG0WYuIF4sM8wiTaLQdVIOSMEmXU9Qf9NK6MNhPyQkV2FBPX083nn9uDR5/9DGrXjtd2/1q5HqyHSSWU1c4jZq6GrRQ8oaHRiSn9numoZcNl00cNbCttRV33H6LGVsVqhACNLSj7UYYbtu8iJqZZxXSUyQUkUEL0d/diVbGPnnFVWhrasH0ykK4I4MYam+nxztIY0x14XN2BRmfiKOe3p9WlLW0tGU6PEmeNEIFhXjlvfebarKkd9oDDc7qVbO1OoREijBGhvoYFI+a0LmJUDkGPjoEarfUoLJE9+05gNryGnS3dTKQLsOtt92KVTesYh/H8MRjj2Ph/AUkvHYXcdRbFhlJoEHXaVOnYdOGTXy2dD8fIi/qCuCyiSP0DIdH8Za3vcPG0FT7UkMlbqoFerG2+YBWAmjoPk7nQBwcJ+f6aIcGSZz2Vkbd2SWIDnRheDSBg/1pbDjUiY1b2lDoBUoLxp1SkN58eP1u1Dc0oLd/0IrgTqo5+0uuf9V99ytOpoTpH+mg9ySQbJzUGoVEQxpEsCM5QqekxlDIVxFeAeno4KjNflaWVdCr7MZEKIXHHn8MmzduNqkoYLC9bfsOLFi4iKp8Ujqc1Cwxg9fvpTvvw+GDR4xw1oArgMwTLgfcRHyM8Q2RzPdWlDetWmeKtik91PHKG1P9MyFCheTzigqJBLqs8SRGElkYo6obI1E7hiL0zpoZdadRWV+JJ7Y24+lnd8NHdRkMspsa9qeKvP+Nr6XK0UZCTsf1os21e3sY7NIuGBFEFBkQcu9kIqLWa6ogncut8udOtTwljIgwkhiRKUuqqbbSiji2M/4K0ompmV6L2UvmoH9k2NR405Fm9Hb34ig9Ol3HP7xWXppT4E62buWqlSgoyjcHQv2+Erhs4ig4FOzcs4cqC0iyt0MjYUoLOZ76WtO7ItRIxNnNYpSqLx4fp34PorggyHNU8TKOYUbkA4yDSioKMcD3B9t6EPPloC+SZHwUwXg8ygBTk2dKv4ri3ntfR2To2SSaGJOSuH8320CvzlJ7SRg5AprfUcFjK2TJoFIl3G1TcCGV16o4rEkgiaj7iNOL8vLR2FBLG0XE8F6V+WXID1JF02FU0XJVIVRcVFZeyj7JrSbTOE0hYejMZAcs9fcVd99uQmPSewVwRTZHvfK4s7HsumWGhCiRoP7KTSWfWnaOEkK85CKNEKtWl5dxTogMnNCe3OEwA7xxhLJDqK8uQysDTw3d59F9nVuTh9qqErjoaIy71fFcm9GsnzLFNvwfZHwkvtShJSI33HwLn+VkfDr2RlKjXd7kYhNRlCDtR2H5BZRIU2cUvUkVqesmaOuVXxcfjWDu9FmID0axad1mPoNOAyW8qKQQ9739PpRVlvAZGRbh9SKM6CBpEtHycvOw9vm1fK7uffkEuoKrJdIaWvHim9//IdWXC+HRMTTU19LLYXzgD8AV0FxJFKO9bexMCsEscmlilJSJQlWRnnziGQwOj6GucSb20UFQHdmcgBslgQSmVhcgv6oWyWAxkq4cJMbdGCOiY5SAWHwCX/ziV6wVTgdc+PQ3voWCklKbFjBVRaRN2hXlqNE/sWSOsdFB2y1CcY2mEZQQIsIINPRjY208t5PeoWZC66fUMxiO2G/lpaUYGQ4jlmBsJDWp1EfZK11AMMYglZKxBL725a/hCOO0K4HLlxxKjTiKDi8GGRPMW7CYTWXDqA4UXdA9IIcyNiDR5BmpoJXGpVSSeYTBn+by62qrMHNqNXKCPtTyfVVlKQpysnDDDcuQFcrFmCsbE54ACaNi2tTsjIH4QsNchHXrN5h3ZqqNLQlTJS5ecb3lJ5j9kZ3KqBXnVa6B1Jkk20nbVU6D2Esene41iVydHaDNCVKKfYxjfDk+2+o2TNWsXDzdTrOrsjf8YwQ6Dvys38Ugu3fsznx5eXAFak2gbrjoyRzGzTffaUUeteWT7I4yWuIpOQYhQ2gWWVfcKy/HSkKRi5WyqxUxHgadGlGQ/UmQiQ8fa0MO3Wx/AXU73eAoOVe7PmX5svk4F+8fR35RKaPyfY564n3bm45hyU03U3U51ZmTRLZUjyYE1U4rqM/vhE/JyQTjKY21qfKzuqE6jkKs44brs2PQ3XSVPV5nOEhreYZGhiyPXNULNZ+lZBKBYhsnNZgMSadHmUitLS3o71ViIm98GXCFxJl8LGOetlYsWrQI4ZER+0YJhAIr9krbM0bXephejzY9M2ywU0ODwxYwCtmquKadqAaHh1BQWGz7U/poZ8rrp9LVlksehYvIzcoikkiokuJCu2d7e6c9R+zazrhryYrrbIMaIxqJo3+TEmE7WNNJcPKuaY9IOMtvs17wGxHP7qXb0QaJQIrNpBbJTPLGxI6aTLQgl06CBlvNbtktHFUqp0SjCY2NjVi/dh3vwyfoHJ1ify8OroA48nqcbklt9fT04tChI5gxbToJEmakPATt0aftiDSqq3L3SuqL0NiKQAn+VsgAUsXX3eTKAQZ5MR7KjhFChUBVnlcO3MLl18NP11wbwGVRysYZP2mVwKxZs3CQtkpV59T3ge4uTPBepXUa9ZbSoTqkbXBWIxAx/CNSyNXWMI/SdkUAywXnP703EDF1Hq9XUqXiGKk9y+yhK6eYSNuVy0mQ8bel8rx3JnJypJDo8Qay6JkWY9eOXUY4gdOqi4MrII4a4oDzLo0BJegxMK2qqbMhey077+1ps/LlcDmbNyr70kVX200ulH1S5D7Bznf2hfHF//geFjLAK8xTsXlyv0aXaWfaW1pRWFlN3Z/PaD4bqiWlXAUfpW/mnDnYsn27DWZqAPsY3eq84hKEVGCYSFZqrThXz3JWIPBrIkreXICIT0+MGXEsSZ+90PcihMYIVchetl4pxGP0COV8yRXXqILG6fqHB8wLVE3RRJwMYHgQHfiOF2o7qcKSEkp3G/q6GTzzN4foFwdXrNZOBjFHR0erTe2qEHGINkhloLUKQDUFJjxZCFJlqQKmVpq55cpSvQyzk5Uk6GOPr8GGzdtRzAi9cfoMqoyYjbPp6CCB8km0vCK6sdT3AaoZbars9bptb+6NG7ccdw4O79iO+mnT4M3JNcdAzCG1JiKIQJrfEfK1VlVpXhr6kRSJUXQLIxaJZOeTsIr6pZqlovWdOqpcCVUx7B/ot5iqpLTY7nvcCaGMqg6+8uWmUZussw2cM5J5kXB1iWP/3Ni/fz/uve9N5mIODA5QJQVtGEeeV3FllensCSGWCNZiLHGY1xfE40+uYb9d2LPvEHppSG9ctcoIKSL4qUqOHthPYgRQQE5OJKnXeX+VRPHTZffw+6NHm+x6TRRoL703/c47KYWFRFwp1WURiuhpSZVqGEZ1b5SpqklAcX+a8Zdab7aJhJt8VSJL07FmFBUUmZ0Z05QDNYJcbhFHmUg9fT22LKaspJzXaXRbWaIksiElbeuZSqiud26nejNwTMKF4KoSR+RxHjqB4XAU8+cvRAENd4L/JshV6kx8NIqCgnzJEjmawSoRr6xLxSBr122gunIchp7eXqxZuwH33PNqfuTZFid50NXWjM6WZlTUNlBTqgYBVQzVTEV5FY4cPUo7NWpTF+HBQSy54QarEShEimjyrMQwioWy+Fm7p+p7lfBXYqTiNgXT/MLiIIEC18cfeYzB6FYsWroM2vRKmFfxiizaHO0TqkVmA4P9UEKikvk1ZSJp4qVmi7SutaSsFK3NzfTe+q1/FwPXgDgOtLa240a6tl000kd270B+MGBcmmDDg0SYCKilF5of0bic9gjZvecAO5nJCyOCElQ3WqU9hzFUKQ1rkvbBy0A2TkQcPHgQU6gu3LRB4XAEQdqz+fPm4YVNmxz3mf3XwOwKjRzIIyMHy3HRD7y1vSorQq/iY63rkV3SeVJpzryPWCiN/s5+vLBmPfbu3ouVq26ANo7kSTRQGtnOsu06IpFRDI2OMI6LI4/qVAmJkiBJkpafKIhtaGjEc2uez6jfC8NVJo5AXeWhWVAa6aVLV2LB9cvRevSgcT9SVDtZAXoySuPVrKRyqLMY50SNs/fs3ufc5ji4sXHTZgQZW0yfMYPXOI6Gtg/Zv+8gqmvqUVZRQeQ6QzKzZk3HCy9sIko9Nux/s3aNDig9l9IjG0d6COH6L8yJPPKfSD8iM2z8Ja9Oas3OY1e02die7XswMjCEtWvW4ebbbreReI35jSfHbFo8P68IvUNasUDvlIFwLiUqlJ1HtayFxLQ//KeFZ5qg27/3AB/jqDbjk3PANSCOw41CgtJab7rlVuw9sAXuMUoEuZNiQsL4MUF1FCW3OUZY214FaIuGsW3bTuc2GZh0Tw8cOIKm5nbcRsQkGTiWU30MDPbRHjTZ/i0VtXWOkeaxYN5s7Nq12xwKDSPNXrDQmiWES3WJSM7NHQKIkxXRKzDV44yzeYokSMEoL6Fa22SXKL/t8Ucex613vMJ219JAaJQSIhdbC8yGR8OUlLRJs2ZmFZQrhNBQkdRrdU0tjh4+bGODJ0OmRafANSCO0zNTHVQNA+EYXvH6N2K4qw1Ixsw1VmxTUFlLFUX9LeNLHR6LRHipm1y/0SRgEuw2maZrN5SnqBbuuvu1vCZBrzDHxsBGw9qepQs1VBtKzggFQ1i54nrs2bsfB/cfxD2vfZ2pF0vkyNzP0jFoaxxKSHZ4jGsk28kKdQJSEsfaB7zw/Hqnazzk3T38q99Qba+2RVfaO0d54nm5+Qyko4hScpLUGhGLv9ym9mKSINoxjTYsWLDIsnyUly1w+udI0slwDYhzMqTR1dGOV77m9dhzYCfyaUBJDQTJbQUVdchhZ0ZHRtkILbSNWG6yimQ7kbtzh5NBRFMc8sTTT2PxdasYXyiFyWtZOPLR9u3bh/KKcuTwPhHGQkuXLkYXYwwNCVVOnW4o8PDGQrtDJik7OgliBuKGpxGpMRKDKnKC5BPxCNpo9YW1L5AAupKnEuFC6WMPPYK5CxewHzlUcV4bO1T2a2dPJ4kxxpgvarZITkGZ9hPmd+qYj97l9dddh0MHDtm0tu51OmEE15g4gglUV9Rg5twFiI1TP1NHy7Vs7+xkYDnFZjLHwoPU9/TacnOxd+9eRt/OEND5QKsW2oYSeMs7fg+xMHU9VWIwO9d2chanVtAOySjX19XhJz//BW65404KCRGgfYKIXEMviSLvTWgxUvFzIhFDlI6E7VwjkeEvSmDZvmk7JZTSbd9MXgE8//SzNs1QwPgrSBWqDFcRT46NhpGitJGqkS/0V1VVmv0yYvD/0mVL0dbZjv7T6uJPwotAHGDr5g1YfeurMJKgaNOQS4110lUuq5lGwxpk9K0NywI2ubZrx24M0g12uOncIGbv6+zBk888h9fd/1ZMREdt1EAltrUyTT5YIWMLeUmNDQ18Xh+KyxmHGNdnbkD8GoH0XkBCKfdbKlMutIigoFWk3L1zNwb6Tl9d7Vy7af0mk/qyqgpzrYO0qdq9XhOOND82vKP0ZKm6ynLGaPLieLVGzxcumG/1GUyqToNrTpzJjpcUl+LG61ZiSuN05OZXoLJqqtkG2QoXuTQVT9io8RDtioLJiwOXRe0PP/QQaurqGexmm0uu1FztsaZ1QvkMNqtrKqEdUvwqtOr22qSfkCNLIwpNtlGCZSTRtAdVm4yNBkv1fUtzC9rpkJwNdP3uHbvoio+jsXGK7WWYR0dABTS0dlUqV/FTnBIke1VSUmJEt9lU/l5DJ2HLxi2Zu52AF0VyhIZgTgHKq6rQ0d6OPtqI5uYmSkoC0+bOo/T40M/vtO5Uu+zvZjxxcSDECs2wBcAebxCrbrkdhWVVKC2v5jNzbTVCmIZ3CqWnm8gKkLOtqiEPTVWLPpPEUYaqAkcNs8jASw0qwFQ+9WD/EA6ec4m+A0cPHbUCsPMoDfLSFHv18jqVddE6Jo1WywbJydAArx6rqXVtPjFA762ro8vuM9meay85OkzBe3Av1c/TTzxIte+hXSjC0EA/isoqzRUe7u+gKxujhJXhmWfW2LUi6qVAZ0cbHnvsETz+6CPYtGkj9tH+bN26DY/85mF879v/heGRKJYzME5SrchLpFyQe0lcOhnOEI6NiJHbqc7ocUmCVChJs06aet+2cTv74yDubKDFx92dXdhAe6h0qim0RT29w3S/HfWmAViZsdFIzJ5XWVZGhvRYEdgZc2dhAz1CJblIrPWUF0Fy6KTySSPUwbff/SrkF+ahnFxTWzuNtqAefdTjzhALMBbVxrQ5eOKJJ0yVWCsvE5Rm29/fZ6lUMdo0gVZiv+Ytb7JkwwIGtfl5+cjJoY3gkUMpU+6dRs6VzTmu0QIadw3VyDGQ9Kx/dr2pwnO2ikT1MIaKjcbwm4cfQ8mUBoymtKKbFpDfi9V4J4yT4qoDpyEgVWocpTSFqJJLSoqxg3GeGEDPeJGIQ+pQPUQY4y274Trk0osqKilgXBGlAfcycBulvfBaxK1WbdmyhXGPathcIuiCky7SW4tnMh+8DHRfed+90CKq4aEBizsGh4bQ091tK9rEEF5fts3bRJV8Egtb2yVPcgqeX7PWiHRO4hD0m8W4lMwX6MlpLHEOVfdYOkXP1G3FNmj1eJ4Lg5TkVkpaeHSEdqcSNdU1eOShR9lWpxMvCnHUaT2u+egBLFl2oy0ZmYgm0T/Ygba2o1Rvg8grKDZPKu1KYRPVgiTtqgI7rCGXV99/H52QHgwxku/q7LZkx0I6DeX0okKhbFtSqOmBWHSEqixs+XIT8uKIzg1rN9jM56VAP5H/wjPPYNtz6zHS049Sao1CagptBB6gZ1leVIRUJIF//6cv4lc/+7Vjbxy1YTg7HyNcVdAce+2URrzngx/BtrVrbFxK09lxRuXLb7gN+WVFFrM88j//gyceezJz1ZWBdZD6RPGk3OtPfuM/aaD9jGM8mDd7jo13yXPSZFqUgWs8lrJVBv3drRjqaTXbkNTAJe/z1c//B5qPtFwa1nTuJBy/Rl+e+GHynST0ZHgRJOcEaFR4aHAAjbPmY+l1c5GK0tRGU5g5axZ8ql9QkA86UVj77DPHPZdTOncF4BjyNOKpCSxYvhxd/d0YpXrTXkotra041nSMktRl+d0q4iqnIZWMkKG0Mk5FlXzYt2c/ehlbTXpTFwPnPlOUyhzyOHWcBi8OcU5qocaatqx/Dt5ANRYsm4vZC6cgGPKjtKTCFksV0lAXknOfXfPcVaGL3SPzR/aj9VgTbrrrHhr8ccpRFkaGwjYBV11VYxUNa2prbJhGgWIqGbWxNvPi6NG1MtZpPdZqfXAQe21Bzb72TzkLOKrVg8LSWly/+gb4c7y0Q3E8++SjGB4c0hnOiVfYPMdDIvCBWril97e/8X7cft9rMUBPbuHChSgmcTTrqZStoZFB2ht5aRNIRIcQHellO+W5jWPj8xvw0E8fEpnZqlNV0LWAl4w4LwVMqqPs3Hz8f1/9Gjr7OxEKau1qGqr4Ho9qaMlt09dFhflETpJeW69lrXoYzO/btQ8/+rZ27Hxx0Pai2pyXC6i8WA6lZeGSpZagnu0PMM4I0GOrQmPjVNTX1yM7O8RYJI6JRMzJYfC6MTI4jO2bt/MOL45a01N+C8GFX37/exjo6WVs5WdAXIsptDWlxQWUnAQ6u1rpKHRa4omPsZEm0eTeFmsncArNJfgDVwS/lZIj3LpoQ55+6DfYtGED6iktXkqKphhC2TkoyC2k5AQQjjDWmhjHlLpaVJSWo7e9G88+TUfFqHPtJefFecrLETKegrhT8b8i9mJK0PU3rsaUxgYUlxRSisbR3daCxx58BM2HjvBMocvJynkx4LeSOCY5PJzsG30gCvj/uGeXQYv9SilxAvYXH01OK/4PXpbwW+oQ/O+A/5WSk8kAYMP1j4qIvbAREP6bgJJI9LuSMWQfnO6ZiiLYiPEFejx5rsBJOXTBFwiioLAERbZ1Za6lEqti/ZhGuIcHMcJDC5WVzDGR1DSDEugvH7n/KwmjRmv0ZEILOJ1PPNLwBPOx8KZbsPoVd2C4uw0PfOvriA50O79rhktwwR5P3o9kdmeRCEUoKimx4R0lPgrx8ahqig5DZflTJE4qFXfKU6Z0iCh2I4PfKsKYRPjyMWvxcqy86SZ0tjdhZGQA9/3O72LWzOk2Ybd752Y8/dRj2L1pG1oOHCQXKxeAl563x/pRa28oHUXFKCwqtUogGqiNRkcxOjIEbaBk42yaQTVCJJHQq6axT7nvlaH2ZUMYNUSH8bW1yplnVOMsr5n/5eZ6gmVYcdsr8crXvAqzZzfy6zi2b9vA31K46aY7UFKQh66ONjzyxIOIJ6KIDUVxYO9BbFm3EWmtPNONeH8hUfc+/mSXD6G8Alu6rvL4KnQRjYYRJTGUy6CVc0rC0KH1OykSQwu/nFRdBxTz2FS33XMSJn+9NDAUOG9fBuAkF7BFziIlIw6JMp72IlQ8BTfdczfuePVdmDa1ETn+LJ4zhoP7tmHf/t2WZlRaUYUbb74Zhw4dxOOP/ga1leU2eBmPxnBg9wG8oJlLqhpzijO99jDiz8svQklJGfJIGNX+1JIUTWVEIsM2g6m0WY1Ca55HCRhaT3qt4eVDGLVEhpvcmIVEJgOT0XlpDV73trfjpjtegbqaauRRT7mzlD6k7cW6sX79GsuvVhpvS2sbGmfORJzI28Yof8nceTaTOjKq6eU4tm7aju3rt9szfMFsFBeXOjOQWhlHwz0y2Gc1qSUJYghxv62q5melMZ2QjWsPLx/CENQYKTAlO6Sz/Lj9De/Em97xe5hSV45s/zi8VBXutI9nscmuJI4cO4CdtCWaiFNl3oGBHmzbs9dKoYwODmHZwiXIKyy0LfBHRyPo6RrE1s27zGsKZQcpCR6rJRAZUaJfDC7lpLERtvUMiWvL80+25C8iSHe8rMCIQplZdccb8IGP/gVmTy1Fns+NAHwyy0hlEXkULOVFDwwOkiguWxyrtTBKFvcSjwd27kVkOGIpsjLSiVgSQ/2jPIaRn5NjNqunqxNtLccQHujl9dogXFtauhDXwuFo1KbHz66xTLSvObyMBjbVYTbHTQWWX4pP/dMXUVmRR5UiY6tcMQchWROSKReiY1E0NR+mmlGxPRe0D4FWkmm7rt3bdtiaGNUFCA8Oo621G33dA7Yotqez3WIO5Z35vVrzqVXTJNyQjDzd3+PUkH3LvD0FxMvXXopeRhIjk0zbMeHCLa97HeoaquG1BDtNHcv4yiVNIaFjXNurOIuqhCMzzPxdiCwvr3AyJylYfW19OLTvKFoON6H12DEM9nTR+Du50qoeqICwu6cHnd29UCnKU91dMsOpX2Tg2ht+wctKlU1WarrjzjutOrskxQo4kIsNSTxsoRK/H7PATotx6UcppiBNPfTUgkR6UQHdXcUeo8MY7O1GJDwEFXf1UF1VN9Rh3rKFmDJzquUiyJuzRVLXXgguCV5WhJGdzS0ux9SpDQzexmh8KSXyinhYTjIJICIoytZePLJGNl9Ct1q1OUU7Ld7V4t5UIs7YI4pxqsJgfjbmLZ2PG++4GatecRPmizAzpiIQCmRMRmZU+WUELy+JIWZLqrRxUIiSIZdZ7qoOqSoShEeCRLH6z3xVOWBJkgV2Oo/q6OjRw1aXjREH3NkeFFYV48bbV+GWO2/C9LnT4c322bqfnLwQqqfUv+wkZRJeVoQRjlS9wpLCZUdoN5Scp2pLY7QNcaovxSiTy/usVhnfiTA2gMlrIoxDsnx027w03jTs4+kEOrpaMNDfTV8vCR/vbQ45VWXjtKkmMY68vLxk5jIJc7ZOXFnHhFihKFfqhdIQ4WF5YJSEMaoxZblQi1GSVN1QAWYW4xANYrITJJDcZiF4jK8R9zjCGMNoKobB6Cj2HzmMzdu2or9/kCczuKRzoKKuZeUl8IdUUUpK8eUlOpdJmLN14lI6JiLo0SeIKSmx71weqiKqK9oX7QyisiMy+AK9OpUxJmxhrFZR2+bgRhhKCAPGYDBIg87reA+tCtM9xhIptLd32E7tMkSSMNkzPx2FiprKS2v6iwRXqMqEWPK6DLDeZV7PDzpHmNCh9wql2AwrsFqKssoqU1lSXWNUYye7rJP313eqsqGl4qqPZpn8JKyIU0Z32VSTkM8XEVN2SXUB+we1zb+WAaqAinPOlAbaGcLFtf3Fg8smjO0WRXWiW0waYIGQc25wiOi4xQ5xlNvVMG02Fi25znaBajpyhCqMdoSSYXU2+TopMQI9y2jFQwGlbQWWeaZGn5Xpr0JBTkZlhkC8PK32apM8fhYxJXFyx4vLSqzg6ckM8HKAyySMvKBx5OYV4S1v/wN8/ov/iaXLV/B7J844N/fJixIe/SivbMDseYsZSNYz3hjCgb3b0dbShOYjh5CIxpBmfGFjIicRXPe1V7Wa71UxyqN6Z3aGiEbnobAYlRUVVnxO55h08bcsr88IonM0KmAM5CFjBP0oLi11bvAygrMMyQgRznCEHaeQLkBVUY3GGXPw13/7d/jIX/wlbrn1FnpALuQUFmDe/KW2U6BKw+tC5x6GRR5uhEJ5qK1vQFVFJQmYRHdXB3q7OxGJhm3ySSBpufWeu+ANBZHF+EQl5LUASUMuehVxVArLODw9Du14qGpP5BQ+0ikSpAmsYySyVJkYSN/n5eSjhKpSWxR72V7FQhp+0c4gmonsaHWqFKqlOhw48e7FhtMIo4aI/xx97WysTcS6fHjfB/4S//gvn8P9b7nf9uosK5MuB72eMPYfO4Lu7l6rg9zA2EBlqzraWng3crjHh9KycpSTi0NEttb3a63l4EAviZEpHJdRVUK69iaYvWQZSiorydm0Bl6vrdt32iM1pqcK4bI/EwwiI5YOaxNYfJ6uCQT8aOUztO/NpE7Izc1HKYPX4vw8SpozRaxaOqojo+XrB/cdcLpOeBkSRr1g66w9+jOB2259Nb793R/gulU3sKNh7Nu/k0HcIRzQdsSUkiS9ovaubtvOsbQwzxYu1VXX2IZ2qolWUlpi41raG1STT0rsniASHc4/YTsMzDNT9F+C+UuXUEpObBhkRFH8wWsmicI/jPDpJGQq06rtsiy6Rl1pamoyT00TXaFQLspKymy4xkfCaH5ecywag5Pb3dbSirjWMJ4CLx1hMvyUAQkH2yL8SCK++K9fxT//y2dpHD0MzRhbkDOjMUbkCXo6YzH8/Cc/xpFD+9DZ3oIwJQGM1o8dPoIHH/yVDaeoqkQbCdbf12MI0KqvLAZ+UjtnEEVgdHFh347t1FIpkcG+dhwAxxmYJIBAalLVZU1dquFGPHIbidFYPxXlJIRVDiSoxKObBNDuvTpflTR06FxPlhsVtXSbCZO1nF9qOE1i5MdQj1P9/OQnP3cKIDAWcPt8DPTG0dvfi+G+fqvNrx1j1z37HF5Y+7xVU1I18t3btmPH1i0Y6OuzAgsijqpWqFCdMDY5E3hOIE6INtqcCFbfeQdCuXm2EsxxJrRkXLaFROKhk9VaESoeG6UEaCGSlJloRMeAUqZzDh07bCWCQ8E8q/anBVTZdAQEIr6GdlSzTEvJjx5QWuzJ8NIR6RSJsXiACHzta96I/Lxcm1DSsHtMUqJCBlRFqimZoqHW5qbjYxHkkOuGurvQ3dZsNVZkV+TGqs6/ShvmU6eLSE6xbMmAg9BzgX5N8fxjhw+bVOkw15mG2oiiyJC2T99LvXnostv2XEY8XW08QJvkwbSGRlRXVNtYm+6hX23ehm3WPXSOoyq91BClyC3ItXs4/wS600sDp6oyUYWh2OqbVxOZw0hrGITcxF6TW7Uns9/2BggFc1FcXAh/jh85uUH0d/eQKF2IjI7Qq0qgYfoM/MG7/xhv/93fx/UrVpAgvK8hTjCJurPD5C/bN2w2tWLEYbs0PiZnRE0Uk5hKczFyof2QOiOWHeLwUKc0h6OdqZbNXcDPmhpI2vSz6s3oPDkTDmGo0nhof5uq+uoMDl56OIUw4mRtXL102XJ2hMqDbZQKU1Ol0pSoYPtqEllNR4+gpbkZrS3NVspDKkiJb3fceTvuv//1KCkpIie6oEWyqmJ0Uf3Vre2NC4f370VKFSkkGSYdjoRMemUCjSgrwPT7NH8vz031cQkmPJQOSrd2rq1QnMJzVQfNyp3wUHFtOQVOXU6eTkzUTamzax1L9dLCqRLDVlXV1MJDm6Ja/qrHLDG30V0afq1ll71gv6z4tQy64g9xY5iSpNIdTz/9JDZsWM/3IzSqDOBC2Zg3by7v7XR2Um7OCZkTelrbaat6jBCmyjK4Erc7aku4pjTxAgWZqmRrwedx4gnbaatWsZhSw7fmCEhJSWVrFycdMv6O9Ljo1pcgW5uwEl5q0pwmMcCM2fNotKUm6FLyCyHBjCobrkKg4jB5Myqqkx0MWRG2QVVBpwqTQzM0PIJNmzZbafqoltFRBS5csshKUE0SZfL1dJj8Xi7vRCKOg3v3mRo7GQzpGcS72UYpLhelRdUynO/VJb06kq4016m1Daig4ddAgqNVRRBVutXeagH2h8xGJvQHA6isqeJVLz1kCOOgRJ2wMvDkINkWGWvFICoaJ5WiTgRzQyRI0MoDq0NSJeK4BKlIByejizxWMU+1lFVzUmW0TJ3pp4sAtUYI371zx2QDM1LggJl4nmRMwzfyqNQ2SY5sjtqv3yQZqtKUF8rBHKpU5QWIUXQr/e7sF6BlfiSMJIfXNkxtyDzlpQX2W9zjR2EhXUnahV56VqrNpTph4+TauOpBplMYHY0i5fKRD72IkwI5uQXIzaPXxYDNkMR/KXlL7LjH7eV5WRige616kspcmTtnVuaRDjLPBkK9VI7UkwYdju7cZd5ckiprnF9YNQx+rzL3cutJAT6FDoB5WkEyCJHLX5wSmnwKvTi37kaVVVNRgXy/33LFlARohDMV5tgb1QDVPgPlVRXwZtNr4+8656UCdykNY1FRPt+mGCQOob+3y3KrxuJJRGl8xX0aU1K5+CzqKtVm0WJScXBtTTWC2VJvNLrSEfpv3MiArYq/BXOMyIo7VJUoO5vBoPPcc4KIY9ThmT3tHbaJhA3byPhnfpq8hzkFQiDfC6myM2qvkK2z1Ba1U2doC5ey0hIyjmIWqsqMMyEw9Sznge0O0iaWV1fwW7vYfn8pwK2EaU3HhpVrRbU10N9Fqeml2JPX2FBNOKmBmk+XatAklGxLKf3+m2+52Yqq6XcxlzosJMnEGlFoq+SeqmJ5DgkqQmre5JyMmPle+NBb5Xsd2rfPiUOISJu5JAMYExDE0SKXCvdoPxztdmhXZh4gAukcc7NJXJWsz8vRns8knuHdaYskzVFrjpdm3pm1YVKRvvjgVtFr1Sl2Ajd2ejxmg4wyrPyZ7VNAyeiYxl0bA5WUlRvBRmJx5BYWUidPJRGyeT47Yp2RCiDn0Q7JC5KN0s4cUilT6usM6ecGB6ECBZOCHZs3Mf5QQrcjNcq0P/keQq7UmyTFx0BTw/vOXJHuxfYzQDbJIHGzaUtmz56JmTOmoZwemM8n+yhbo50+5ARoiMZNB6ASLi+vO9GcFx3cCtxsFVTmCyHnmTXP0JA7ndEwioq2aSQ4SSdA7nGEyPb46ZElJ7Bo8VIr0ys1x/451CE5VeMyGPTxFlQd/KdC2osWzjciTqqQM+AsXx/dt98qpstwS6UqW2YyptF9lVThEEfeop+IpgNgkqLRJofUsnvqowihoqQFebmoq6mjBNda0Tl5nCKIj4GmBtPz8vNQRE1wzna+CCCJzoDeqauqD3mIBtCPcCRKNeGxZIgsupeinkZ8VflbmwXl0hNKRkdx1513wCXu49VS7yKivJ3C4jLk5jpDMqp1rG3wa8/rjp6JiKHOTkpwOzmfv1I12hANT3NMGonDNw4vMKCkOtMmEZKUycFIEUySppM0Xf2pz/4DvvuT/0Z/uB8F9DBVqdCniTNKmM37iKh8La0s09V2j5cCTlOiaogbRw7uNzujDd4ccVYZqZh5LzlylXPykE+ES1cXFOabYb1p9U3kaEdnW61iIiQa0w4bheYuS11og+slS5fohpcAKezd7WwlYkSRSuOr1afUl3qgqS0eZCJneMYabSrNziGyZUPa2tpx8NBB/PdPH8C3vv9dHG1vocrKQoB2x6YHFFDzGsVkclReSjiLdZNSS+DYsSNWMc/HaF8d1Xy8uhkdGSbzORwoDlWAKW5duXIlXe48iwWUE6y8Yi0E0mCmNhQS7rQqq6SoyNTZxYMLB3btpmSQKHy+ESXziwWfGZpIQhT0KiZxPDO6vPaj6CK757IaZnIkkokU1q5bj4ceeRhHmo8ZA0oLSF/IM5M20EzsSwmnEMaZZnKk5pc//wm0+7kKdDrT59Tr1O8WHxAztpEbOyNp0WYGypS/7Y5XkKPZcRJFY2sROgi6nzbfIUbtetmiqY0XH8QJtUfpmWlCbFxt0BeUFtvehG8n7YBUmyQmy0ebQeSa1JAYmvt3bI4bo0S2nAjVitYUgrZr2bNnL8IjQyYpUreazVSp/FF6qyaILxGcocqctqSxn+pDnbWZPg3ZC9n03tRJbZhgucL8F6IhzQ4E7Zg6rRHTeNAcm6pRz+QlaacJ2RzrKBFaXZ2xMxfRc50R6e+3vdHMSeH1kzGIuF/SKjAHgFST+tL6Sbu3SYoT15A8dqqXwXR1dS2mTp8BbzCAwdERq8A+GUyKQFHtKEUGkwv+UsEZhFE3FY8gPWazj9p4TtKhJO+An24lbYVfnGUI0HCG3wy83GMl4N37xjfYBJdmClWanReiWMElfzdOZv9nz5lt5zsghDhOx9nAaVEa+/bsNgQrhnFGm0UIEokIlXrTZxFOdkKDsEYu/s4G6J39Vl1Tg7LqSrj9XozEoxiKhhFn++KUbiUGyjNTQxJUz2qr/ww7o3aeq6VXF04ljD3T4SzBr3/5S6vabbXz9SVjC1MpDDblOgsp4Sg9LtoiuaEilvTzfffdi2jGWcgmV2omM5AdtJ0vlKXvJ2KmNNTyCQ5RzgsiJs/Zv20b20AisB1SR7ZzkxwBvjqEIQHIUHKTtZGqJET8Lh2g0QERVeXwPdk+JIV8agBVkdV1skfOVlsitnPYaEB2wJpwKpzGy9cITn0KcX8cVezM/r07rYaXhjvU0DjjF3VEw/sFNOKq2KoS8uo4UUNbEkAO1VxjdQVqKwqRW5QZvuGvysyXCpR0SS3OmT3b4Wheez6YZJKWw4cRp7stFaM1knIqtAu6ECwvSiMSIpAIElDNZUmXHAKpMR38J0+yNL/EMfQ6yDgaJ9TUhmV08rxEwrm3JM+vldFZRJHslWFF8usEvtcaziC/8ODgIo2e7lbs3rXTZiW126uXjU+RQ9VozUpqJlHD5QpSRQCVaZftyQ16EaBnV1VRjClTG2h7piKXQZuIyNMZMEYxY3ojA0LytIhjTzs3yGbFaaDbm5v5TG0QN2bzQ+L4sZhDGB2W9UJCS8VqpNmuVNAjB4aMpTKMU2rrkU31q8Przbbq5lKr4g+1xNmyS3nRbGvGw3O0oVAlJ0Lvrz1I2s+S8OfEI4JgMB9LlyymrZH7SELQsEotyagnlV9M11iricXa2o1cyyaKi/PxVx/7Szz9xFO2g21lZaWNdYkg0VGVgue5JKCW2PX3n76NyElgbSBSeb5UUnZRMWbPn2cEEYPIsxJ3S1rkCIgglnHJq+SaTyTjJmGkC79zpEYTd9paRSUXVd63vrYB5UUl1n4NGw0PhdHR0WnXyWFRCm8wVGBE1H5m5pK+CHCKxAgPGXqQMM6nNU8/Sbey1ZIWDP/S55QWbRWsUYBsf7YhXVyt8wOhINY8+ywiIzG0HjqKP/uzD+KZp5+2ncWztU8LYxjFOCq3Pn3aRbjNmQbp/vu3bzdu1iHijIyM2KLWwcEhZ+8X3pdGiFwuNeSkNSmGEREVA0lqCighC+fMQ1lhieUwaJ9pLY7SsL8IJ4mRjRFRZF9vZOAsRqyva7DQ4CUx/o4aczjC3F1+GhnusQWkGpZxUVomtJs4j1yKf35uPrIYzU9QUjTGpEO1VYSkLB91PPugPV++/MX/xJ79hyV+FgD6+b1mbGZPn2K7SaizZ+2uNUGBpQjjRjdVmUbCtceyVKZimQglQxLjp30LBkMIZDEg1u9+xTNes38a79O8jhZC6ZZFeYVYuXQpZjZO03yzOREiqBqcohYQA6qdubk5qK4v47OkvimRJPSkzbvWcAphzg4uPPfsMybSbuptIVvbFY6TOEm+ijN9REJqnMjlb0Fyl8q3T0zos6OTA4EsPPbYYwxCY7YHjMUiREBuyI/KcqoRgRnYc4MYZiIRRdPhI6b/NZpQU1WFRQsWYsWKFVg4b77tjKTdCBURW2ApE8Z/kn5JjQy7PDpxQSgnBw1T6jIIMN/NJMWmyGlXdOTSi5SEa2pDuy+JuC8WXJgw7EQfJUYMpc5p2F3Y1uY5xL55SFlUCQFyq6gmNVJcXMJztb18lhFK405Dg4MYGIzA5Q2gkGrNS9d0PB7BjSuWGfIsT/qscHITXdizbbNF6LpvCZ9TWlxkFZIC/M5LRlBsmaVaAZQoEc8WN1Gida3j8vNVUkLmCNDG5NLmJCl1IoS0hFSZQNfkqlgDX+fNm2f3ktcnIr4YcEHCCF2HDh9iw2lj2Gub6+A/pUFo6EUqRmLvuMWwfVRqGMipD1EGatpGShu8aWTZm6VVwsQc76FMyfR4nPEQv9dDLtRfo5sLB7fvgFtTxjLCfNUy8ViEtmawj15kJ9qamtDT0oJkJAKfdsSlapNZV5ttaEnqTI3TwesVf9F8GkjCLTGQjCfbpNlatdPe03ZqSMlpx7WHs3hlp4JUkfZnKSoqtyEXiXaYRlcemIoW5OTl2kkJeSxKN6WK0uCntssaGhg2SZDaShIPq29/FTndh3h4AClG3eMpTcp14VhrF+3FuSgjbIrTnbZEwhHMWrKQii2Ngwf3Y93a57Bh/TqsXbcW+/btt/2e92zdinXPP4uekQE6JpRgSuiEInte76E06T66XmpAUi1pCWgKg3GRHJ3JfS+n1NczXstDT1c/Otu70dHWxv7Q1vL6aw0XlBgbfyJi9u7abYYxGu4z11PVKaSCxiJxxjcM0BijyMPRZNXg0Ahmz5pNR8EZFvW56VpPZFnkP0E9rZotlllJYo1QxflJZLnc1l/7Qx3PN07/xdn2hsDm8v3n/uaT+OYXv4Jf/+TX6O0YQmF2CRbNWIzrF6/E7IaZiJDYHUePoai4AvVTZpo3KK5XSKJVcHL53fRUJO2T8za0YNRyE6au7Re2SQG0HD2fy083fwQN0+qsfS+GA3BBwkyyx/PPP2F5AaMjw0jFwiQOY4fECFVRhDqd6kzxA/W6tovPycnGvIWLMH/ZUsTIlXHVEquqRn5hgRFEEqid/GLRGF3dfuTnBDCzocH223TIYSbbHI2TwYZdCLfdejtuXX0bbli2ArUVVYgxNjpKdbt53XN0VJ5G70AfA2B6bMNRG23IDlAlKRdO3oD1R0QiexH5ep4kRipM39vQDBGvCTOp6BjjHeU6h8NDWLV6lSUFvhhwQVVmHTEWSWPR4mWmfsYiwxjs76KGGacezqOnlWsznWHaEWX+h0cGDfl1jVMNMQcPHcENd9yJmYwf0nESMzZsqwO0eKmjrYPGN2V7/MfjCYzS+5GuN0k5iTDS+47ud1upkR2Mafbu2oH9e3ejte0Yevs6MDDUjzDvmxWizaNNKCytwpSp0+ja+511ORn7oT6JKA5oBEO5CXKTXTh65Bj7mDKbOX36NLr+oxjpHWTI0IlVN6+yMlotx1oy1147uLDECEEZDD3NQLG6phE5udlW1K2qogS52bScdJ1FpGwGb0rU0OJUeTtZqQiW0B7cdtstiBFh9jTSWNKgPcSS4kzqeG+W5tup3ogQPWkyltK5k010BhepcGi8ezqaEe7vQGykH3E6D4z94QpmIVRWhMrGKWhcuBDLbrkFDTNn2+i3sjQD/qB5ljpMjfKf7IuOAM8ZHhpmsDpsDKVnKZlRR5rGMUJiaEmK9l+bNtMp2jDJKNcKLkwYQ45aAmzevJWBYy7yCvORH6Sr6WXnkmFa5AHke5IoCTG6ZqeLSyrJkQHkUZpy6Rldv3wJpkyptZFnTUcrw95Dt1mxT4AuqVZ4iYG1b7+4eRLO1W3FHHIIskuKsPiW1bjlda/H7a+7D7e/+nW4/a5X46ZbX4Hl19+AaZQWublaRKuUK8rJKQiVZGpEfNIBkMNiQzi8vZcSYwXl6BB0dXWiYeoUBtBpyzlT6pbDKIacawIXITHqhGOAx2hbJpIRlBflUkjCOEg18ptf/g+++eUv4qEHvo91v/o5OZMGPRZhrFKMLHKpcrW8NPa5PkbqjFv8Nj2g77yWJ6Ydw71+L4mTbVzscIJQP9m00zuf+YUGqLZhGl75xnuxcvVNWLRoMebQ4ZjR2IiGmnpMrZmCKSbV5YxlskzSlP2vpAvZQw0xOVn/Gjn3oCA/3xLjNfKsqQUFzpKUCYq1pL2K9xIouF28bJG9l33Sv2sBF7YxxmUOsgQ5WWlsp5H91n9+H+vXbqNudjOOGMOOLVutguu0xUswTomIK8OGSkYBm5/cpwRApdYW0QFIJxnbsLNtdG1jo8N8Al0Jej9B2gWl2cbGFGHLMGdU2mmgllA2ccurXoubb7+FQWahDUQW5udShYYYgArp7BqlV/uStbU2YZhxjmIfCYvVmtGbk7heuQpHjx4xNtDoQGlpmQWnw33DGI4MYtGSRea1abRaQ1HbGU9pca21Rvhx0HPV4CIkxtqvv3y2CxvXb6DLnMTihcsxfdZcInIcff19RIYf3b0DVAF++GjwFd3n0OgqA1MjA47unkCC+BojUrRfvrOBqLgzGwP0zspLC7Fg/vQMsizSOCtoaL+ovAxv+9132hie1oVqh/SBgSE6Af3o69MowxBGRkbpkGiamDZFiNMYGqVDUxjy1aXC9NlGpe09A2jeW//8sjvDYToUfaiqrKIT4yNhneuDuUHccONK649JuRp6rsZeJlyYMIqwxRR8qxHYCOOWp9ZuwuMk0NqtW7DrwD70DQ1gYFTlQOLo7+lhXEOks6VmbBnvyDUdTyYRpbHuGxhAiGouxnhGA6KqV5kTzKWajKKhvgwrli/MPNd5ORcogbCtvd2mvhXoWlFRIlXso3E3EUIEJCbJGM6aS8sdk0tPNaWAUsSQSyz7ogdqcFS71YpQQs14Ypz2pQtTGhi/6Ay7vxwWDxbSqSkkIznaxPntasJFSYxao8dqnLcnPIwouTxKRLv4msNOVReGsGjuVMybM53BmG5K9UdkUJOIMhZ1B2lr3KkxbN+2FT6qNc2faDBUKkfnpan2yorzUFgQQsOUKj5QEfrZO6tMnfF4FANa8ymCEJwpZ17DwFFemKRUk2Wq3icp9pBZ1DJJo5LcJxfppugJqg4aqWNe4WTiiIy+7I8WZVVUVBgCJC3WIrcSNdy4+dabTJsYwUzKrx5cmDBGFDWHwRdVwpg8FX45rToXdy6rwxtvn4/X33Udbl45z/KYNQqtgEwlDXMYm8izcdOb0a574tsUObyzvcOGPTTjqfWcMUqhSlQpMzIyMoQbVi0Xpu2ZZ4PJRh/Yv5t/FYdozb5zqJS7BhstD5kIluelvDFHCjL3463lDOh8faWUJQ3HKDdBsU5OTtC+7+8bQG5ejo1EGx5IAEmL7iUnoWFqIypqynmq8+9qwkVJjPSoaVMhiwiWmpo3awZuJDHmLF6KWStvxazr78LMG16NosZ5GB7j2VQLikq0P75UoKpmFOQVYUppCTqbj1mesIdS5cvJx+jwiA3/KwZS3FFdXor8fCLDfJMzO6xpOcHhXTvZEsY/QpokU9JAmyObYnZFJ1GtaSDTw/sa0fi7pMXJGVBKVoLSkTQmGacH5vF6UFNXZVMXvV3dqK6rIaNR2kUUs0e0M/LmeJ7b58b1q1byuWd3Uq4ELk6VnQVmLr8ZjcvvRP2SW5FVXIO4OxtRzcGT82yNvUxTWilBSuamakhpdjGFOL2wkb4+tHR3wk0V4/X4MEg3vIqxgVhAo70JqpPldEm1R6Wx6mkgRhFpWo42QZNXepahhoSRSplUgfprXJ6JVTSsL4JpYk27yWrEW6+WzEHimJrjOUkGlRovi9Dtr62tsdFo3VKKzJZs8JBEyuVvYEBbXFpsbbqacPmEmT0Hg/E0BiPs5Bhlgx0f1eoxEkc75ClwUybnOO2IvNMsbTSZiqG+qhwDne28w4Sl0IaHR0kgN+prK6gGA+TaMav3Mn1qA8opRULsJKKPg312oaejnR7iqONR2SClONsJIidB38nbCtDzm0SeVgzE2S7VRYuNxZ36aPLX+XOaQe/Rw8dMO7gpCYUMpqUqRXSBxT/0KJ2FUoqDPLj+xuvsN1Nop7f1MuGyCXPw4AF6PkQGGx9ikCiu8pECWqSkJqooghU6IBLGqSY0cZVFD48uAW0nkTIwCFfKQVUpO58dlLtK7uY9A14XHYF8rLphuXHxOQ0rvbp4hIShenHcXUfVOF4WH802iQGU6eKlOy8HwO5HHnGWmRCJdBZ4NQnKPvArrUoTHcZoC1U8Qjnbzn0c42/BsUbT+Rx5dwqQG6ZNZYjgeH7nbOslwmUSxo19h1us/r4K+aTJkaGCMqquCUuSyPL4SY+0JTEwCiP+YkjTI5N7nErGqK58OLJzlw33DwwNosDvIyEdNzYYoLSR61VORMM4CxfOtyeeyonqvIMAbVOv9xq2FzgJ5bIBKqpAt5j302yn8tlEPEcCHUlypr41BcFYSHMwfK8FW6rUpEQPScXBA/vR09NtMZcDfG7meqkzpWSpIu28BfP4i/Pb1YDLIwwfvnvPbuTlFiEaGaKGUt6ZVBiJJKM6Nkr20hA6T/SHEI6N2eRawjbFiVG10XBSkkZGEhiJREmAUkxQnSTDREB8iOwcpeTRzSWhb7ppJRHgcPNkc5Xo7pCFp9LjK8kvovorRklBEd3tArYrFzmU2CBjFQ1EqoiP3FtzCHihJuUsldYkjPaCR0grEPi7vEG/Lxuq799EJ+Vb3/gvfPdb38ER2jM9c4KSZQSVxZG9sfu4MG+hahmohWaJeLDvV0Cky5SYNA4dOEDjGeZb6mLeRTXDZNxVL19N0/JAZbEoptDa4cmxL/3VtIFU3hgJ5Z+IocRHhAx2IjXcB08qSoKwe9T1Pi+5lGrvzjtus2c6h+BEj+0dv9aIsRXsIXKleiyrn4e+VxtPrNt0vCpTS0SqHeR8JS7q+kQ8YaVN4qNR1NfUYgm9zmx/EL/59UPsI5mP5x2XSrnNupbvq6orUaAdadlnBybbenlweYThM+XZdHaQw/legaKW9WkuXsZe3Cd/Xx5MNt3h4rIKxgZ55jKbW8soX0Ue3HRjpeEHKDlHDrWju6Ub4b52eCciCNGx8xKhudTds2ZONZeVODWY7LrAYhe5wHKT7f24xSNGKMUlJJJoIjUj/S/VJftgg6u8p09psPTKJVVJOityn5MkjgjWOK0Rq1bdiLvuvNskctP6TWYDRVgRQy60PFA7GCvNZAhh6uwqwGURZpJf9x86yjsoRgkZN4nrtGpMQaUQEo5GkKCBTSqViQ0PSOfznBQJ48vOx+BwlL978J2HtuF7jx3Cw88cRH//KH/vQcATRXZWkCqJOpxEnz9/juMpESEGmUY4mZ1CvhNf2boZvTeCyD3m54zU6FpdJoTKm7IZTL7Xdxo1HqPKzQ3lUMUOsVtpPPT4g/j6t76BLZu3oKK8Evt277M8BhvaUTsyrxbMktiz581Wk07AFdDo8iQm80TVRy4oLjPi+CwjU3pc2YyqLzNunDWWHEeA0b243FY/05Yk4kn4ArlIREeR73czVqhCbnkZmul6P/XsEYT7I9Rg9NqQZAOpDsnRq29cac9UMEd8HAcNzRPn9BA11OIcIo4YY3JCzJljcaTFIQwJpGvsQl7Ddkq18QKqLT9i8Qi8uT4ES0JIMP7as38fdu/ea/fZs2efIzGZ+4gwdi1vWF1TbSm4VwMuizBOeMc4orePjXVuEY2OsZE+64gS4zRiLHVgReT4GEXfWXQttWSvf5DIJKUmxulGB3Oo+vyYPWMGZs+fa3HRtp3NGBsapdrQVu7kbP6Tt1ZdU2HcerJLOjowZA7ApEtLyhzvlAghaaH8GnenyTj0G/iJ1zPusd95nnKjNU8UzFHdM7cZ/kBOACU1ZYgrsZFqu7uz22rmNDU3OfcmQXS98KBBUvVV80pTp2tDO7VFTHASB10iXKbEWD8x2N9PbtHEkmIYJ1dYieaqPync6TsNd0jHZ9FDkgejbBV91sQYrScOtnVj/9FmPPv8evR0dSErNwcHWnsxMDBCFRbgfYhW2goRZtGi+SSAUEnIvPS2d/ItWYWfjV6SgIyEqB6O1J8kR5Ik5rDrRRx+dhBL4MV0rFBaUopIXJv7JFFUXISi0kLk5uciQtVrDgUZLjw8YtpAn42w1g7aHfWN/Z8+c7rd8kptzWURRt3Rg7uJSGVeivs176EZSVU1UpvkMqqwg8RcQx+Wt0WEOT9K/7Oj/DgUH4OXdiRBLmvr6kOYgd8wnbFhSqCyPZ1BUDLB4ADmzJpJuyA+5BeGU5eVBxYhJokh0KsQZ8Sx3yg1fFWChRqrTksdCYyvJVA8KsvLafyj/EYqzYeSohJ6hj7rnxZESUo0HCN66t6WOOg0xCRGhGqc2uhgVeeor5cJTusuEfQ4mdEw9buMrNbKKF9L5dmFhBhVgRoqPJlayPajrbODXJ9rRrYgV0MvRLo4mQjz0HUWAZUUGB0jl9MNNcPMe8nGiBPl+agKXzmR54iH2pCm1KpMsGptKn33xADmiUPfqX2K2kkY3itDP76S6zPvhcjKynJKMgPMUBBRqq2iUCHi0bgZ92BOiOdoo4ZSI4By4xzh1b1lZxjPUFUXFOTbcaVwWYQRiBsilAQFWgliVEZeyyBUaNqKz9EBkDRZHEOVUllVReRRhVF9NdZXwaUdkIiYXOr24oI8cme+aWYfCRKkVGg1gDI4FbkruzOfKkU50HPnzjaECpHi1aH+PsTYDpMKPmCSIJIYFQcSAc1D43vFK4o9NI1s3hTVsPphksUjr7gQFZVlKKdKG6UDsmPdTgz1DNrCXxFF2Jozf7YxgKirr4wguqekie3WtHVhUaG17QrQe3lX6qFiFm3c1tTcYm6qdLc2A5XbrIVBkoAQ7YUMoeIa2RZJiI+udTU5052OkjApcw5qKytpU4gAShNDCxTl0CNifCG1IUmw5AlKTJxqb+myTAEHNkBtSPBZ3R0dZjOcmMYhjN475b00fS0bI3XjzFY6XpnjREzaCbXNG6DxnjYVJbQv1y9dDtfYuFU3V2UmpVgtXroYtVPqjMiT2zAet1PEirJ/5FrU1NXYPa8ENOFxgWSMs4Euc8gzd8FylFWXs/N0AOhhKUFcyRTaqEoVwxPRYXIy1RbthaYBVBk86PfYRjtubw7VYQLtHZ3svBul5LQQVcS8+iLGDQXILi5GwqWFRSKQAlKPud5PP7XGnk+0Whuq66egeup0uCUZxIh5aIYZqhu+lyco+yCCjUVGzDZIxelasxU81SwXmSc/N2RjY/W11XjNq17J5wVtlHvBwnlYdeMNtpaUStMYUUSWh2dz/7yJnpGg5ggPhbGX7rXjlV0ehS6TMJMPdCG3oAgLFi0wwmjti9SOvlclJClw1ZqJ0RbJzfWT65QDoOUNmgHsaG3FovnzGMdU0/ZkoawgG+V5btSV+VFeRqJ4AnAH8sz2ELXG/fKsjh1rsZVkk+Dnc5feuMpZXjHJwUK4vdDjIsIFUjVJel2qdC4iOXACcbZ/AN1zLX8/3HzMVjgXVhSitLIUM+fMsJELVZOymU4SxpaO6P9xqXGep+mOjes36ZPz5WXAZSpB6XiHXw/s3cHnq3SJRo21zMKJhuPhsKkiuZFaIqeOqDAdtQOGYgnUkMtvvvE6NB/ahly/C6tXLcfcGTW4fvFM1FACbYqMqkGGXUSVzRL3a25EpYX1HOFDR/PhwyRKyioBqoKf1JiQp1dJg6k3IYyHRicEGtzU0goh1ewRz9GzdE4WCdA4cwbGXFS9eXTzQx4MRYfo8mvUWs5Dhuj8p76eTBi1tUBVD4nZk7+/VLh862SXutB07DAGKbpSDEMDA0SOOsi4gwGmVjtrFZoc1DS9omSSdojHCF1hjTjnU3W96jWvpJqYTeSNseO0RdlUHY0zgFAx1UbAXGqpc2WzKDNfndViW2FcoaRsRW97OwYZ7GrQUi67XoVs417aAyeWUQvlTWm9jChKG8nztORc6ohXQOV/RXibGOPvzsh0Fu0iVTLbNxqLIEc1dfidCKA2yBEwNcbPapEyOIN5OSgqKuKny4fLI8wpjJBGW2sHI+eAzcXIdVSZRqs5o8ZrwJBIleHVaIA/ECLHl1kx0yEe2oMsRdvjYvSu+f/2/mE09zPIo/1RCq0cCs0qKuvFvCPiVwujHBCy2X0yw4F9+xyup8RMSoukTPP7k8hWFo2cCHllAnmRukYg2zfBQ+dLFVm5Ld5eWTcBv+rlBGxRlvqTQ1UseyKYHL9TV6UxjThkxnkMhkW4y4XLI4zJsfhMiPHgiUd+iQARmUPDGWQnmts6ECUiBilB2dl0gzWMTxuiBAZ5ViORGLLzCpFWIWsSVHcS99reyZSStrYeRt1V8OTk0UvTbwo0xcW8PhamDShEQWGhca1mUQV7t2229xOW7eLsCCgjrxqYSb0S6Wl+P+5W4QV6T+y5jRTz2c40QJZJjKRQHpe6aMkb1joN2VAD8P3Q6CBVtsoC8z4kkrxPEcdFda5Yjl2lnVKBvQXWrstF8eVddRIo4e3woYNWm6yvr882ni4pUVlDL93kELlWBjsLURJDqU/yfNTpeILviQwNhKo0r7ImtfJ4jHo+zc62tLWjtLwaRVW1NseuSTatWtOSwwCRdPttN5vdchrhxp6t2zBOoms+32wGn2XzMRZgOupGUiS32IoAUezFWJOj0GY3jh/8jt/LqzKkk/aSNM2IasRc+QJaWSei6DxHg+g6ud0ps601NdUosbU0mTZeIlwRYRxeTSM80kd11owoA71R1fcfi/EYs6UNimsMEURokqpESy/0Pq6RZk0HkHtjVFfVtXW2PkbzOyGqtM5OVY9l8yhVI6MMRuk/Km9AnpNKDjfUqxYNny5sEMHRoQG0Nx0lMcTXDjL02zjVpNkeqTjFH5Qcq5qhSRhKoJhGCM50huAQRw6DnAFlkOqz1JUCVA3vhyNhCyQ1EjEJNHW8JQNjSqT4RapuLoNR3e9kJ+DEu/PDFbjLmb/2x4Ou7g4GYMsZZDmFfjS2pShbBJIK09BLnK6qPkfpPudZTRkhccIGOFMkkqRL9SiVpio1IZzn0B2X3td7Qyi/t3rKfI6qoXf3nChpJYJPWzCPBCU9+d7ZwlGH4zSI9XWt3sqLk3qcNN58sb7ovXMq1RyRqzl9uwc/W10ZnqT2a+xPkusUbKB0kWF0no1g6158rymADWs3mtNit9DXFwlXThgBG93f24Pp02bbML1WMwvp4wy25MmIMOrg4EAf7TSRQe7VHi6GECLPQ6dgx669qK1Sop22tSKxyNFajOrNzkEtXWvN9ZjB1fXkfM2O5uUXYuu27dYE/mrJ7YtWrzYkabJA2LBhGRJfZ5xwFuQE0JYkVf5K54g4DoH0cwaz6hZVFpkmrVrNIgxdbXlxZDJl0YTYNqk78+54rvDh3ILE5eMkUTs276Cad3ZycvDltOtCoLMuA5wbWx/sjdPhLVs32oCm7YVMbtQWVT66NhrCVx3nUE4u3VIgQFXVywBR9mQ0GqeKcePRNS8g6dbKL8Y8vFaIyCsoxFBvF4O6JLx0BJIyrvzekMSWV1VVkGsdN1oEjo8MY+8Lm6z2mFUZJBGlGqVClYPsEEAzqvySEuXO0r2cvjgcT9LxHKdarXOYpLF7sk1Sb9IIqlg4xvuNKHchqLQoGn5DpYN0kxBep8qHC69bzK9OqDMR7WLgMiXm7KDiOPPmyxtx3EftZjE2ppFmld2VPmd72UgN5Wu0WN1RaROt4Xxu7Rbs338IK1YsJ0cyvOQN2B16YREiPYsxTwnVl9cGQeW2UtubUffRCB86eMRsgDrdR9U2e9lSXq7MGsfwG0GIWDkLhiD+F2E9ZBqlJWn0WfjS9ZIaEUDnyikopGrVfL7yAWzwUwfbo1ctdMrRimj+07icwME/b8Y3or82qtjw/IaMtFw8XFXCqD3qVG1NvUwBiRLHWHSUdiVl5T/kMjuTTuQ+emUUDb4nEYjsvfsO48ChY6iprURlRblJnDrjoyfU3duL0rIKy9z0MpYRcScobbJhuZSqdetesMeL+WOjYZTX1dkKaUmXjYvxkFSL64V4IV27Sfno7U3O5ZiPJvdYbjbPVRtlf5R3ncugMmYjD/yN93SqG7pth0L1WTt9SJ3pd4F5efwnKVRgvHvXLkQYs10KcRz5vUogblF9s9qaCqu/0tDQiPqGqShj3MFWU1d7GBUX0ub4EMrLt9iAPbWxtHrtdsSm//yXj9Dm5DEWyDauFELzqeeP7d9rhJRa8viD/F1D9uOWjF5TU0VkTnbbjS1PPW0SJA/MvCpys0OQCQaVTplFpfWqOIOb0myqkPrKqQUgaddz+Z/HGBlIBeu01N1MFIloT+F5Obk5Jr2qmqsBW7XffhND2PW0ZbSv8xc6a3741UXD1SUMH619KY8da6LRDDpjUfSkVDZL1QGjCelfn9WdidPIqwyjPCNV5BNnqelDw2H8+uHHadiLeK4TvCkNNz4ygN6ONiN+nGpFDoPOVw2xJUu0JpLqytowge62Vnp9IVSUlqGMR1FRsXl7KnMl7s6h6rRVbuZQaBVZxrEwdDg1ZXRIxUUZG6ntSn5XGq2Tu5YywkiSlOMwEh62QVn1QcTQIYYTiDCT2aSXAleVMGqPbnno8GFDqtJMI+yY1peEGUCqKE+QDoCW4+Xm5RIhVAnskLh4XEPIBh6seW4dBoYjCIbyDQFSR9lUO/t37YDy0nIpbRQnGlc/vbwE5syZeXwsTR2Smuvt6rRUJBFDmy0UFxajmAQqKiyyQ0FwKKSqg5or8phalGcndMoOOS5uGu30DEdH6OZrIROl1CbkeIhB5HVph/NwLGz111RGS46AiDpJIBG9rLyMwWZxRqAuDuVXlTDiYA0w7dix3QiTTwQ0TptqI8X1U2ow2t+NFO2OjP0wiZaiffFQgoL87LFKPw6IYN/8zvfgN8L4bE2nZi9DDOD279zOGMWFHBJHrrSfarGAnDtrDoM5IsQxmxpxPgInS1KfdW+60PTENJml69U+qUOt0bHiRSILse2kJOkOjh1Scdaf/PhntJcy/l7bMliEcVakOSPJY8k4BinRskvKnXPIK7qS2URkrxuLllKqjXEvDq6uxNhfl9Xi1xpJNWokGrayjaMjg+RunsG2KslBczdyWS1zhZylYM0BGehxdHb10lPbjMLSSt7HGfoI+L1o2rsDPR2tprjcPj+9sqBx8dJFC53nywMgXg7t3m0GWkZ4smW6hlbH3it4FDc73qJGzJzrnDOJTL4XoTT0suGZdZTAXsSjCbYhaE6ERhI0MCZ1JluoMcCh4UFqBNo/ftYckCM9GmnIwrzjyfHOEy4EV1liCNJnDMjkSmqr32Paw5hcp+ULlizBOEDrN0UQ7dqUoIFWVVrpfgNDiA43fvGrh9E9NMrOFlJtSOWkURTy4eCubZZKpH2YU0SOsl8ap9SiuKTI7Jmw20KJUSyjz471UdPkBTrkmQRny1/aG31lDyZSiFANSAq0ellOwY++99/kGUlUluUKaFBUkqMielodkJhIYFjDUbQ5eVTTYgrhwtQZ35ZVlNli2ouFq08YAxeef/45qEJrT28Phgf7bSjECojSKFrtGbZW07AywhpS16yhc6U8Gh3i4XH89Be/ZqzDoJMqTcsHC4sK0NfahH46AlJVY3IO6GDIrV5xvbOASJ2KMdjUaITAuZMzrCMS6d5GIH3B5ymi1xCQ7JYRR9/aq3Kcqb74+/6de3Dk4GEGuymrQOshQ5Ay1ALjKKLLLqdDhRr62VdHhUrqdA8+i8yh9s2cNTPzzAvDVSdMpls4cuggVUwa169eiV6KuLhXVfg81NVjkRg5lK4kO6ilgapwpKTuSTAvyUQ+jcPk/B079yKngIQjAWkYkMfXrevXW66xvC6tZhPybly1kggWVzv3OXr06HHkOITmO7ND+sY5bMaS7bJCeWJtU3EZpPK/7qsJM/32w+/+wPrkmnDRtklqaGtIqDwyoBOEJi0RJUZPMRRU4GlsxmeTCXivRYudihoXA1edMIwy7G97WzODyCQC3kIsXbEKfb1dbGASXbQ/ufkFpspi1Mu+7ADd52wiuIJcpeF4Xk3pOsFYWfjpr39NFahdkUKmcsqry5CIjODY3j32DEfPO/p8yeIFVG+6zoMDW7YZ51KmKLGOdydkW+I57YQm2IQ8bXanVCsra5Ihig4baiGhVW1dfepu6WAUv5nu8wSlPGMTeY17grYmp4AyOYEhVRscHTIVKIJK/dmj+KemvgYhuvHmaDhXnxOuOmHUATGbOrmPQWFXZyu2bV4P1/gY4xEikd6VBhtt+F26mhysYRNVbNLM3+ngcqVstdevfv0oCgrLkEOi5ucVoIhxScvRw+imW6xVbSY1jBluvelG50L27NiBvXyGYiHHykhabM/mjNQIJEfa9U/qx7ItKRlOkOmgTk5CNhlHnKLvHvjBf1vAOUHqW6E53k92rEDMJieAXqc28R4eHbaZTptSEJfxdiLUXK1aOG71zg3XgDBqhzrhtjKGSgVqbKy3ia6B7jaoCJ2XXKiAbswGGaVK/OwsVR2l5wwdbJ/deHbtOjS3ddvMZ3wsibr6aqqRCA7t3csgU/kDBeZAKCfsjltJHHKoiBZmwCr0S89Lbel+zovuSwRl7i8JFhKl0kSYSeLo0ASeztKFsdEonnz0CbaXQS7bLZWsQVvVsFHtGS1vVPqWljDKidBApiRZgbSmz5dcv0x3uiBcZcJY8x0gh+zbsxPzFi0h22nQT/qWEXx0BP19vQgRieqE4gklb0jVqMT7ydx6AkToLHzre99nxJ+LYH4xg9YQDTC9LiKh6QhtCZV4MJhrAeMdd95puWCqDtve3GJz9yKAHC+9GjH4pfjWaTGVC9soZnLcaEkOvyN21JIQ2ymwc/nFQz9/0FZbx2MJSjltC71M/ZBrIwqaEBw3Ke8f6rcREEmSjb3xDkoGLCp1gk1hZBJO7/E1kRiButzb04OOPurbnGIaxgnjmDTdymJyt4Y5fFQFNk/PRkdGnZJZk1HzCVCTdbcJBqVhPPr4GuQUltvcenl5MSZ4H7nGHe3t5unJfskDuvOOO+zqtqZmu17crrtqXl9gBBKq2CZl8Sjyl03Rr0KYeMOezPZMbldiyOMJKhL0ix//HElKrjESpVG1CYoKC23wVXFRJB5nLDfkXC+nhRfKCdCCqTvvvtPu40zk6b5nkuEaEEZ8SbBnpjDUM4A4OYhuC9wa43JPINzXY96ONqST+CuJLjWesA1/ZKpPBgedeqNBRjeeeOYZdA5GqCJyUFFCg5sas9HeQ7v22JSzuDJK1TJj1jSTmn3bNpnXJTOvsimiuc4xP4BGW+kYhnE6AAyMDHkW/VNC5UJL5cr+WRMc0vA3D557eg0dGe2Mm4A/y6lAq9V0mq+JqMwjHYswvU/V51TuA0lvOJGTsmDxfJRV0Zu0fyLB8V4eh2smMYYBwuF9e53SVESeEjJkoEOUFI0+p8WhaQ+j/oBFzhrT0lVnqjLnO1NHlK6f/PznKKysQ1ZOEQ0qJS4Zs8VSO7Zvszxn2Roh8Z2/+zs4sn+/zZXYPTNGX7bGhub1cRIjJILUmXAv5jBVRgKJMFKbDjjtmvz739//AWNpTRHwnnIC+JzcnDy7TpXNB0eGMDQ8bG1TLTbZGqlHTdC95rWvtv5M/jsdrh1hMrBl03qrt+8J5GCcYiyuVQFr2RktzdbaGOWjyfgWFhZlrjoTJtWbEKaCb+u27kVh7RwUMjAdT0WNU/u7e3CUak2TU8opyM/Lp7eUhyFNaZOgokKGNgaSHM3VOPcm91KK7bOIclKAqPKNDjjawM4n5vbt2INDBw5baXxtsaXp5jwjAJ/DS5UVNBwOU2r6jycKygOV5E+bMQ3TKNUnOONUuOaEGSc3lxdWoLS6XtGauaseKpYRNlZD9wmpN36voRGrekTI0OAMMA7jIXx99zs/QHPXIJasvNE+i+AK+tpbVLQ6bbGNUnNnTW/Ewf37HDWmm7DHk7c3+6BolDdwiOEMeMpO8HT7Xb/J7XVAhBJ5JCLOXf6bQacSEuX+y2lQHoBiIV2ve6uOQZgqVinEmu3UuJ4RnLe+8x7HDjoMcCpcc8L093XTpT2IbHpSmmvXbkvshbmXY4wFNA2gSaYkGVoGWHCWdp4Kwgk5+5tf+yba+iMoKKumhzZOFZltK467OjrN9ZVHdNutN+HooQPmbQmvjnPh3MKRFIKex4cqW1RjX7J/YhaBJr001+JApmH24liIDgadmzdusYQLLcqSsS/Mz7fqHiKsxvOUM9fT329TE1JzdjWJVl1bjamzpp5ox0lwzQmjxq99/nmKsAtjdKVG6L1oHuX5559FcUE+lLY0QcObm5tNleCUbnfaeW7qaHhDqO1h8HroSBMap80wYmrEQNunyH1WTptccaXVlhQUEGFJxky6Thc7Ku2UQJMPldQed5UzyJctsgjeIHO+vfCPzuG5D3z/RxpEoKdJ6SfiC/MLdUN+J1U5bkHnKNXdyGjY7J9iHxtsJSy2Sb4z4doTho2PjA4iNRrDilW3YdlNtyO3tALTps5AX2uLDWh6ApQeirt8/MlrjiPhbMCfiFq+ycKPvvMduqtpBKi6VNok4NOWXBGMKMAjklTYbt70BowMqs4/783LjPA8LOjM2BjnK/poimdMvelBJAxdWmeTVn3WWSfAOJ3HKN34Jx9/irYzRsnMspIpmidSgrm54JScIdqaIZ6nOMfuL2BjNLB5/PNJcM0Jo660kgDljF3cVvFI1TGyMa1xhnW4f7APo1ElBYbIwZl0oYsBw5FSjNL44pe+igQlElRFKvkot7Xl6DG66t02AVdeXkqvz1mj40T/dgei3XmWSYu9IULoMhNTpvLUFv1TaqycgXOBznvwf36F6GiUz1FNHb95mCKaxuHkeqse2ii9UxVR1ai7TQvwOuUN2Db1p8G1Jwz7o+F+Vczrau9CW1snI+U0tNek5v2LbV6+nJ0P2mSZ0poyeDsnnIIiPqC5rR2xxATqG6dhCtVaSVkl8hloHqGH1tvXR2RTckgwBYJS8XKBDek8ToBmLOk1Kpbh66S3pnPE+VYS+Byg81IMNh/85a/ZL809eW0y0AZB7RGasHOZhzYSduqr2dgcia24aenyE/tPT7bpmhNGqoPW3hYttXR1WcrPkcP7bfo5SDWjSkfaM3NoaMA6oej/FMSfBU4QTjdXyhBjigd+gs6eQbrfdJFLK1FR14iZ8+YjkJ1Hp4JcK0mhR5gxUAYZPy0DRjFnboaEsyDT43hXVmKLUnA+0HDOc08+i2667CoLXF5WZoWMtLxeRt9maqlLR6OUGrnPjI3kHMjDmz5zRuYuJ+CaE4Zsai8eGuF5ixZixcolWLZkPu65804MDgzTNXX8ep/fbXshFxVdzCyfkMgXHXZ7GlO63V/4/OfxYxJI9Wu8tF0uX4gIyGfQl48v/eu/maq0MSt7zdiWyYOqS+pLxNFW8yKI7i1mEYeLYc4LTjfxg+983wlo+U9zRXZv/chXScMo1Z36qXhGY4P6TnkDDVOdjfR0vkCO+9VL+DsLTIrmkuWr0NF8lEbyMTbKiz17d1M9+FBeOwUxctFIXwcKCwpx8OBhcl2XXePwTabHp8DZvnOS9lSV/OknH8eu7duwb+9ePPnYo/jmN76BQXLyjXe/0lkbSnfdJq+ELF3Fz3Ig9I/xO4k0jlQi7sQ+IiCZa9uGrRgd1vL5s4PxCQk60DeAispy1NbUMLgtRFNLp3l7kyMNRnyerRppNRXlpkFkHpWxemjfYf5C9cd2XHtVlnnVvs0lZRW48+57UFdXgSkNZfw2RgRErAKf1x9CH319zZcbWE/PRoBzw+TZQnh7eyd27dxhy93lRutXDf1owwTtASPjrDhHXpItWuLvtp6GEiypsSwaHs4wijP0b/e2v2eCSOz8deG/vv5f2HPgMDbu2o20ynnxF1t4y/tITUp1azfCWCKFUG4+ieDC0sWLrc+T97/mhJl8kDL3NdTfT/3qchFBRdocYTqGeods6Fxbajm76AWNs+xCe3Pp4AipQwxTJZnbKDlQnxXI6jnKOSssLKQDUoqy8gqU0S4Ul5Qap4tgchqETKlaVfcQ5uzWZ4OMHy4zr0SNNWuet9Fu2Sx5g87SR/7K+yXIKMNUaU3t2vNG8RYQzA2hpLSY50huXwzC0NjKM9yw7jlTI0eONWPjpufwyOMP4DcP/gjDg10UdYo4g09tRq18sSsFhxgONegg26tACYgiVl9vN/bt2YuOjg4MDg7acEkqRSeCbVVVc6vmwY9ay2nDMgRJtYOyc4N+1SH1vWnNWiRHorbJnjjFTUdAXpiUgIffajHWgcPHsHPPHltVJ89POXiT7b7mhDEbw2fZxqKUjDlz5+JVr3o93nT/2/GmN96PCnKrVqLl5ueY96MpWrvO/l4C6IKTLjrto4FWUZMDaMy99JpKTLWF+WzNtLa0tEJ7BGjeSIZZF0s+NDQj4li1cgftdq8zwMFnhg3kPo/hW1/8EiL9QyZ9FmbxuUF6d9ouUiMME4xvtJGq1hAVlzqbc0/CNTf+or2MGf0mBIKFNvr6JI1zW1sH+gZHyLFxlFZVYmxiDBEawrQriRfWZrL37e+VgThv0kNeduONqKBRVkxVU1tLdVqCKsZQVeWVNsk1llJdT52cwshgPy/UmhpdT6eiqRWHDxxxGO0iQR7gzo2b6VyMY96cOTY0E9O6nZTmn1LkkXEz9dXlVTiy5zB++qOfZq58UQijjjicpnTXxdctRSWlpI4eicsVQTw6ZByZl1eIRCKKaGSUhFlvV141mCTMqtWorKvD0Mgw9u3f7yzmpUeoBU7KhtFmds5s4wRGRxhXTThVPrRvjILj/bv3XxJhBJK6Dkrj7i3bjQgNtXXIo/QFqdbzQiFUFJfi4V88iF/85Oen3HsSa9cQJDHyeaQWgvjcl7+CzvYWlBUWGJfySwxFxxCg8RumyxwfHcAnPi5eEa+fsA+XC6ZJMz28713vwm2vfT29v16LS7ThkIZRtBI5lUqigMwxfdpMGutxNB3cBfdEDMp11wDo7i278P2vf/+SMSZky25MvgqUg5ZLx0MSpcnDRFwb5tlPx8+59nEMDz1KnDNBDpw5f5EFYJs2rENHazP27tlhZYIrq+pIhiS8NJBPPPqYnX9JGDgHWH/5R6/ZtF+Lrr/Odlaf3tiIximNqK6qtpijgl5ZtgI+MRIlZHiw1wiijBx5TaNDYWxlLHNJEjN56mmXaARA0qlddRUYT/b15N5ec+NvyOVzJx974MBB1DXU4zWvvAevvPMOvt6BRfNn26Zzci21hv54Ay8BBxcCyW2Tas5Qr4/xWU1039c89xxV2gFbFiKWVYCrahnKcJFrKxAdFMtoIFNwIc/sFNCpJx/HQZrgxKGw9vS7XnPC2AP5RzhWzta6Z55CTX0dWjo78cSTa7F10z4iIoXoWIwcm2OGWedfEgLOA5N30Wt/dzdGhkYs41MLjkJ5IcQYcR89ehibN23Ehg0vYGhwiB4VmYTBpUBxjAjjywzJONx96XCpV117iWGLJhsl/Tky0I0tG7ejccYcFBXTdfRE0dF8GAE6AKOMMxqpYvILlPl/dQjjPFyDhQRKw9HDRy0pPEkGmNY4FYsXLsLK61dg5YqV9Jzm2kY+GjXRvIoGGG0+hRerAq4Uv/LXLgcutTcvgipjo9gXp2Gab3Hjy5//AgaGY6hnTDNnxXWYu3iRZSxKlWill+IL6/5VoM3kqM7kupR927fbiHY8nsKePQfwwoZNaKIrrNlTrW1xqibxXCOIBjPp6NPdVYwl7/Ey6XLJ8KIQZhLUSen4yEg3/umTf4MsfxHiniKM+XKgjDBthbWPkXB3l5ZPXOWmEddSQ8foJmuHcrhSSiMjwSbQ0dWGbdu3Yd26ddjK14RGhykxykXTekslUCgLx8lDztzvGoPo/yI96lTQIGF6IgsLr7sBcxbOYgQ+hI6DR7B1y0YiS64lm2bjT5kLLhNEXo1ZSVrlAMAbwKe/8VUMR8Ioyi/EjBnToZqX2lMtwu+GwqO2Kan26oyEeyzXWsGgh0z1mb/7LOJhOSemGK8pXHPCTEq+M/o6+YnvqFrs4ZIi5ytTczqTX+kT/18lwti9tEDE2c/s/Z/+DArKyixjR3XJNAxUWFyIfDoDKqaqGjUD3V0Yiw4gFR+hxDjLM/7p7/8J4YFRNunaE+Yq64szQXh1cKu/6pBziCA2R6GfMjA5R3L83JN/vExwUCgmEFGceyvXWaVOxlIxeLMZZCai2H9oP9Zt2IDnnn0ex44dQ9rD9tF9T2l+RvdhpGnFsSeN1jWGa06Ylws4BHfg4N49CDEu0dYpmgJetHAhbrzxRnpmN2DmzJk2JSAboxUGk0kZWjru1CJ4ceC3hjAnQ/OBA1RhE7beP5GYQPOxJjQ3Ndnwv+Zopk+fTkKoUJwyXGgL+U/z/xpCMRX7IsBvJWFUdK63o9tWHxcXl5i31ULi7Nq5Exs3voD9+/eRYCqZ5Qz7S3tZ5b4sWakXB675WNnLE1y22nnB8uWmnspLi1FdVWHlEp0AU+tYvPTGkrYNsSJMzUweO9yErvbuzD2uLfxWEkbjX21HjyFUUIK6ugbLZ8vLzbFqTHnBXMZT+TbbqMFVj2cC3iwX8nMCaD7ahKOHnP1jrjX8VhJGndaQ8Z5tW1RhAZXVVZYhoGhfS9XkUo9ERhCNjiIvO4Dayir4XT78z09/hb5eZ3vHaw2/nRLDf1JNcqYPbtuKw0eO0daUkS4eqB5nhEQZDYeRRampKCykdLXhHz7xWRzcd4jOwKku/rUC2bIX4zkvL8hYcBl1eT+a4NXc+7zrlmMeXWfZGr8/C9oHZ/uG9Vjz2DNIaNQ7E4O9GPBbSZiTO63UIifG4avzlak0DUJorp4/0ibRZdYQs854kTD2W0kYSYk6bYNCwoDeZbDgvDhokcpzPp+Eov8jzG83/FYGmP8b4P8I8zKF/yPMyxT+z8a8SCBEa6JuEuFyLZwUdAH/8gcnz1rf8Ly0h5+cq5CVjZziEpRXVSEnmI2RgT50tTUjFtZ2YBn3XafqrieNogvsk/1GOPWny4STb6b3Gj/0QPvHacV3djBko/OqJqKBYOXQaX2RpX2lVeg1syNWQtsMjFnN0SRfVc/Ovkvx0KqLCZVGY9/4GL0qbdkcY8WRmX5cle5cBqjXL9Wzf/uA2HZmzsUJFAa3H4HcQuQXFZPBApYoNDzQjyztpVddiymzZmL6vLlomDYVpZXafT8E7e3a2dqMnZs3Y+eWzWhvPobwwABS2tshkw/vcJo90QH7jnAJlDYm54UOg07eQKBVkE61SxXQCgZzTFBUkETbBllqBM+3PZUkAMmkVXBOJOImHBIS1SlXjouEQUtjlSGmfZQkFVY6VZ81NMb3hirnwS8bEDZebm162cCVI+dkbnXD4ytCcdUU1E+djqkzZmDKtEZUVJUjlBNALBZGS/NhdHW1oai4GHPmLkJdbT3yqLV9qvhGzautk9o6WnD46EF09XYiEovQ2kQx0j+C7o4udLS1Y7Cn1yq5XR6cLBx6r1kpL1TwX1UTAjyUTCxhcZZlUYDYNwmIMsAlGNpsZkzbOyXGzKpo8aRTZ5E4sEEVvvK/EoQnf5NV0Xxx5qzjcFzBOJ8yx8mg306+4sUBteLFf+r/ApgMKMz5OYVWlg3lEH8SffYF/xgmJ8dzfAjkFaKstgFTZs/FjDnzMI0Wo7K8FPm52Qhme+H1pMlcUQz296CN7lZ3Txfi8ZgNdxeXVqCRwlVVXY1gKNtyiFXRYteu7ejsbIWX7pCqG6l6kqo8aLOd0ZFRtLd24NjhY+jr7MY4tbqW9amtk7ynl8xbAttsbpM6wH7xuV4fLUggx8rIa9WWKoPLglgBbf5TipEKNWjHDFW3SI7FzXI48+96jhjfGdfSZ1kOJRVavRZaj5OXjf9vBadn/wdngrSiaUYd+iJFtnKiDIfx9M6p1iQdCU82isprUDttNhpmzsHUmTNQ31CH8lKtqPOT8bTJA31/3lOFwlX2OJEYtRLIzc1H+dpDxko5edN8wMhI2NyUei0dmTbNGLqlpRm7d+7EEF24suIiK8qtRHjtMHJ8/89kCqPDI2g61oTDBw5joGeAap03VF+ssQ65lXxpRSYCdLFCThwS4HurRMVnSfRlQbQfUDwWs7rSmrey7c7YTnOdhAXd2rBhV1jsIcGYPPTd/9/eez1Zll3nnSu99ze9r6os3xZoAIQgUiRHohGNKBGkBFIjPihEKWIiZiI0ionQvOjPmJmIYczTROhNJigyhoBoQBCEadi2VZVVWem9uelu+vl+3z4nM7vQXV0NFKq7q2vdPHnPPWbb5ffae5NlyvXpgGdE816Q6fQQDWdp+oAQQLhn0jmWXt/UGcNXb8SNlz8dN1+4GaMikrb2Zqkyuif1hY0GK/VC+RGGvZKqkBqig5E61ntYkYS5N3EnliRh2KGLJQGwCdDz4eBLKyuxtLrmzUHaOwtCyMOYm2ES3nb0FAox0NsfdQ2NtgdKSg/CgWhQfVjwdmF+OW69fTdmJme9jjjL2dQoLSZkY6gTy08gEFjNcgf7e5IiqFaSdof7OiRVvMSOW+IM8z0DXpLFu1pCJHr/VHpwPOXwjGjeAxKhnAEkw6ozUE1zz2D8vV/9jfj5v8+6H4PRWFctu4NFg9nRDK7rp8EuE5lDPwQiIUdFHx3tO6x+cmrCW72i5kCjXgLCBClE1DO7sllm5ua93gfTegm+YvETgrwL7e1xYWRUalynpcaeEBwVbndXqhPHTik2izuxsVb0moMQBPMY2KGA5brzXalZRdo7lGbqFTX3ulVlTEpMhIC36/AgEYl3ebOkdJU+kcjzjGjeFXKSAfGFoXkrnVTH6LVPxRf/+R/EF/7eF6K5vUHqltQ2IZF1eNkGLMPOeb7MhlU3cWaIwgE7Qsg9cfHFZallk/dibXVJRJKmGBCUUE5eepIlojCu19fXY/z2nbj11luxubklNUqqVEN9NLe2Rl9fX3R2dtje2JVk2dnZs4TZ3RXx6JwIE7a+3d7a8jeLXnvvYpYBUV5INXZvra6qMEFyDWnFCua4gFmlAoJJdoirI3BFXNesUbj4EMhZz6M8+/GAvObP4AEwEdA6goQwFTH66c/G7/3Lfx1/77Ofj6YaVgiUHWE5ogfPtyIUot98kQ7J2IWrPzj67vZWzM5PxczMfce2IZmgMds7vE9avK+M2eN5RirZq99+Ne7cHheBVEarbBl2UmQchL3SbEtIvWJNOPZPwDHApuQQiT1ZIgCkjAtgYKlIiEaZiqAhCiZ0MZM7EdX5yrw3uJqP9uhTBbTiJ7Da7w9pnCJHipPoGr4U//Rf/5v4pV/59Wiva4gqIaE0+jiUGoMKA7qjmGEc556h3GWap0U6qESbWxsxMz0ZiwszIopdvZXUudOByewLG4QtDdZW1uLVV1+NN15/w7peYz1b1lSKAtOcXg7UpqRypfJQ8Hx1YaSJjX7ZMywWwvYI7JXB7i5pzbsELi8neTmewbvCM6J5LzCi6xACldfUx8//+m/G//iv/pUXQanCGyXkP5ZqZjNZuAmiorGwUD3vnBHdWfMiERjg29wsxtzsdKysLCiZfRONkV0cH4cBS0IwwMlI+okIgTGYH3zvBzF1/761RdJnw35UJ8+51jvkQp6Mq7DgJesVNjSxfWtrtLa3epFhbCbeWV1Zidd/+FpM3Z2ME5bSoahKIJU4wVmpn8GDkDXXM3gHnGKPTkQJ3aOX43f/5b+MX/6VX/ZgY5n1fHF3PYFk8SrcOUA8+em5/wB3CB3Z2FiLhYU52zPHh0xt0zO8J2lhe0jInZYLPPGOSG+/8Ua89v3vx7ZsGqbJAUgI7CPWX6uqq/FStZ1dXdHd0xNtHe0escfNnMqYAFcxKzDtbG57MtBr3/1BrMzJphKkJUGQlUnanNXiGTwIuZX2DM6D8AU85oBwOrp6ondw0HM22YT76Fhqma0ZEQ6eruzAu8TCdQc69oWgPnRe0jtsQscmQNgNuIhZK9T7g4o4oDkO1kKwiiSCKEPlOjzwBrCz01OWTipKHJdLtlVK+tVWREUjA6h10dzeFJ19hegd6oqe/kJ0dbdFobMlmluljtXgkZMieVCKXamCe8f7UVFT6d06RscuRR3LTpK/KouUpMrPCObh8IQnnsHNON4PHvW5xwsp1/Thz6hTVhVjN2/GZ//Oz0RrW6slDGEf7AnBCPehsF2KlfdGTdelgulgkM8xVHruvESCuBiT8bYIQmLOHYOlZ/CcQTS5F40tR1dW12JWUmlLzx8z8110dqRe4+D8WPoam6hvFDe8wOH6+poHI1ELSceErwNyII+cQnEosHo+M+1ZcDcNgOp5vZCrls/g3eEJE81HAR4NIRLiCCtlcF+8ejVefvmlqG9olOQ4kASBcBhLSUSRonIZv0BlSu/bxkn4mQhFz3rLIR0MDBJ6kkbx2TEAgknEkvbaEIrrIukVZbSzH/zK+qqkhKQYUuNEcs4EyrkOEyferwMvbMyqORAD0QJsrkIEMraXJRjEA30oT+Zz82NjbT12t3bTxaz8z+C94RNKNGilfOcH8G6/y6OyoSku3bgRVyVtahrqTDCsqWWvFYSiIxHIO7Ht/O/8GSgIqYLs4UDKeF9g/UpEk9QzgzFbd/TO1vaW9xNmaQ/KZeLMP1malAWCxDbhHEJmrIiwGFbrxrvHI47/4tB7ylHqW9omd3V11c4F8n8maR4OHwrRpI4BQR48uG5cyc5/9PggwOPpPbg3hMJvkDk/ANLkXnlUVddFS2tB9kCPjOru6Ozpi/bOrujtH4yBkeGoFdEIPYVw5tspBUSCEPA8kGc+uAnkBJQQPLmE8ZR5DokOzq1K8QypuoycQ07Jrbwhm4aNYbNcVdzyzAbhKUDn1FeSkU3Iq6sIvKyP+sYGh8zguk51TeW19FNZGODkYHuVzSIbjPNESvEZvDs8YaJxr+pbCOW+zxAgqqKpuSU6Ch3BTrysLW2UMcKfEUuOfI8GvJMkCp93vKkysPE5e2yzk0lPb1/0DQxGQeds40nM1YbUoeWlJe+GdSDp0j80aEJysrBs/VUoUZG6rqUyQijnywuclpnHVApLGr2fwuITQTDyn4ghP0g+lRkVC9czatzW9raDM705vJgARGJiIzv/Y65LZbAfOaH87KHK0cC4UlWVktYzytNyTmXAPoOI2UcCbxxq2n6JlfafwcOAls569f3gAzzqZ/Pn3/lOdW1jjIyMxgsvvBzXrt2ISxfHYlAI2dzSGAdCHnZf/s53X437E3dj8t69ePvtt70dHdzRiGIk5ABZQEInew7INwfOpaJUV3tj4Mam1qipa/RvkIWlf3Z2hIil7dP5H6gqrKMB4rMTDvk1Fbrjl//xP4m//6u/FHUstiWE435lWdr4BK5v9Yrvc4STE4+5uhAUwz4RC56xw9jfK8X21oaOolSjPalNaf4J9TsWglsN412pgxj5b779VtwevxObKjfbCoH8eslL6Xl/QxFYbXWtt71oaxZDaG2NrkIhOtrbHTkAweyrjT3yj22muh4dKBXZWyys/9r3Xovxt+7YVnsG7w05Zr8PpM7PkSC9khDW17JUcq5a39AeFy5ejhs3n9dx04i0tLQYff198cJLz4nz1cXhvuwC6dB+V5xz7/ggpmam4+69u0ZcInWr2TRZ+vh9EdJ3X/12TNy9Gzvbm1k5ICLyQ1fnt5BU+cBRPd2Wg2je2jqXloX+d7aLkmKJQEBIj7UIkQCX3X/UK0k5ODO/ZUnHy3/n78Q//v3fj4FLF/1uue5ViYgriRImiLKi3EY8m0ETR+Y0s3Q5zNUz7p4GJBkz2Y9dEcB2cSNKO5tC3gMTgdU/1EknoJrpPSZ4LS4vxWtvvhF3Ju7EtgguqWdJatGOSKVa2TDtLVIx2zqjTZK0kz3CRDw1Dvs5sTucUJt9tT9bUXkyGDaO2nxmciq+/53vx8q8mNQ5SLU5A4r1zqvpyicFHqKe0Si5Xp43CsikO0YKIYru64pU8NoYuXg1fuM3vxj/0//87+J/+bf/Lv7Z7/9efP4Ln4vu3kJUVJ9EReVxbBRX49bbt2NlecUhHodKp6QO3xUH3iyV4q074153jM5n4xxGy4mdYt/j69evxaVLY0a81bVVqzRsGMpkKZaM7+ruknrV4UlTSJF9vbe1uRFLiwuxrAN1i6hhT7mVJEnqyTsNeRPIjwDIe2i1qKOnO3oHBkQgzIvB0wV3F5FIfWIOCoGTtAyppJQygtEBIBtEFT7nAZ5lABMJR0g/JICrmcd5imZObmi1soiyRmoXMWcY+ltbW1bZCKdBfUsqGxEBlZ5h2aT2a2AashgUKif7pxFp4KyVvg/XPdVfb3s+PwyLTSvM0DJIb70bvPedpxneh2joiJxQ0gHQyNwbHroQ/+S3fjf+/b//3+Nf/5t/E5/9/M9Eh5C3Sp2Ea3ZJnJHZiOzQiH2wtroqvXktpqcnY4oBO3HZI+HkgdLbKaWtmxcXl7xPXUtzfTQ3SDeXWkFfE+27uDDvyF22gkmzChuMMEyUYnyC8BBG24noZRzEc1SEfj6syolIKPppHR4Cqfr+4j/7+JRVVXiHlrb2NqtCqIuVQuYHbZmUT46QQn9lmp/nRHoKOrdtI+ZBiL7vKRm/p/PU7ildJFkt4THMoZGE2CwWrWpB7EQQpKjlKjsAmhqabc/Ui2g8f19E42TcACn/RCxkB2EfOxIBSb29vRXFNTZQ5GZWLx0/2mKpXJ80oNY/2haAWzM1ClzIqoo4eHtHZ3zpS/88fuu3/pF05xaJeeZiCCnV4GxQcaxv9G04M0gMp19dlDEtgpAeYFWCwbS743e9N2CZ1IbhC6OOl7KbVHmxBV2DflcI0ZcWFiyZIBrmiySX6pHTJ0DRyKjfdCmIY7sC6UCRVS5CRzxGAnKqpu9e2QcgVdugIhj4aursil/57d+OX/jlX4paEW1FWYXDWs7bMgnIiDfSy4lgdF6WfbstUdlUPhE2E86wbXY216UylXw9tVWO1AkgDq5hi6CqvfHmm/H23duxubslCZMkXrVsmtaWDtkyPd73sK2lWQxIUkeMjF09aSsk1YHaLnnvGC9KUwBwpdPGk3cn4/XvvBabsnNORV+qygNwrr6fIHio98zc0w1N45zExYvX43/9t/+b1LDfdMdiSLPkTlLTRDB6DLUCfXxbEmF5eVGdsOMJWidCjj2pR0RDtTQ1xPHeftxWp99+4/WYnrgfpS11kKTTHob57k6sCimmJiZiwfvVJ4JBhUEtsy2CXaAyVEgtYY93tvmjjIx7gAgcSQ3TVfc5dcg7+X3g3GNWw2gDnSO9IPKB0ZFoa+uwTcHDyYOVXjLx6khEAVFz8BuCoTCUh9/pXYgynRFVIIRW+dXgupLS0L/UD+cOJEqdbBdUMN7ZUNt54xwlhGrLyjYN9Uk9w36sE8Ew+o8KaYJVo5zYKZHno++sIBA/zgTsHtQ0Jq054R+Bd7v2yYD3JJrUkQB2zYk9T1/60u/FL/2DX4z90qYDDdmUmo2wmfK6bwRVh6hTCCXZEKKjKm1ubDjQkM5mgYa6mkqpDfWxtrESdyfGHZoyNDjoGYnMbV9bWY6N1aXYVIdBKHhyEncljkukKcO+u6cvLl+7Fp9+5bPx/PMviHMexPTMTJTEMRmhdyfr0NmPDxlOnJc0IPDO9k60dHTE4PBoVElNFBrnj3IbFDQxG+Hzazqo/0nmjUushWcgKB7iXiKyFFaDPaFUUxJnoGe4RI4V5WpLtUWTiKNM7bK5VYwS6qgkA1EALbL1muvqJWFwP9faEeC5/6ShROgnmF3KR4eKxOAq4TVeiqmyIjZlE7LlPmCCPf34rU8sPJxo1AGJI5bHF37uF+O3f+eL4l41wU7uNDKMCiT1PHE1aoU6CyMZ/RgvDWoWUkPCICrxBqlzsQEIHnzzzTdibm7WXHpXqhvIuJtJGRZwwMPEQWcPDQ/HF/7u341/ILXoCz/7hXjhxedj9MIFE1y97B5UEEbLl6XGgXwJQR/EuA8I57DifEr7xHVJLesbGY6OQsGcHSxM+YGNiWDSkd7hHC9dTkyWOroO+nkZJKuVZEhIDqoSrufk1naa+rY0o1D86dlkw1Ta0G9iPTSlWRSS47avramLlsYW2TWsKsPCGXWSNNXqxbN24csSJgNfdtnSQZQ0Y0hEChzuIcXyBsne9/9PJjxUPTMHEnV09QzGP/mdfxYvPP98sCpJ6jg6m50npXDR6TIg2bjKAYvqOEaYt6Sno5IdShVDkrDhTnn5cczOTHk/vqkpJmExRTftzq8k7cKlf7ZlzO9KHcIwLXR2REdHe1TKEMegpzPxgqFtVFVX2GPGBr/o6HNz86nsPxVIiLMrCdja3hHDoxfM1UGyHKmEcv5/hmR6Kzvn2+f6Ewn5vSTJdRgLk6MAosHNDORInFJI186nh6rGxDLc7EgqpjZj0zU2NtlRktSzOquwrGHg7P16Xs78nPKQvs51LXcKEMOGmoZbGkg5f7LhvSXNaeuWxUuvfD5+6Vf/oQcI6RikhWcOiuNiv7BOF0SEnwrf/6H0Zes1cFRJC7akgMtV+b2ymBdi37037sE90sEQzReEgFjwhoFU6kVfwwOH+rWwtBglESBuV9yo9CBFhAuDrKxACcGyv3wOqQZnx6PCO57PToz0qgnSRjWM/qEhRzGA+2fInQgmR2wgv0dCvsxvSZ7saV1TG3JDB1fTAhiyOYzE5JneQVinZLP09ccT2CH1UsGaRDhc2C3ti8FUm3Bs10jS1OJYscePBJyIz9NvCPfsepomIGlTVeN3NtY3vC38M0jw3pKGHspUs9HL1+Mzn/1cNAgpGZCjY5EqBP9BDigbGI7MUUdtoO0xaBlnOZQqBoJUi2spQUsJ3iKWal3SCE9QqYRxz131uZEpdSj58809veb8cLXCQZmRaMIFmfRpaGjwRKxacdbVlbUoFpPLNKHBB4fT9zjhUKFALaGd64sLurmjLYYkbdgFinImDxplT4icEDKBr+m9LCkB95HWIDIpA7qj+rDaC9EBODv009e4lyeXvjNiIh+lVamjARtHhAITY5p/pexN3M0cNSKi5LBI+Z6VlzKk3zlQP6YccJ3BUsZsrKapj5+BiaZMRJNzGr7VgMy1UGPVNzVGZU1jdLR3xZUrV/XdKsTdV/+lcA89GYeSEniVQH68VahnhLy7M9V5IDlJ4/atkopQVVlpaYAatbS8ahcpBGriyAgKHIFQTEg6KBnvNTS1RHNbIRqbW8VFZQDr5oHsH1QU3sFjhhrIKPvCwoLzTKiQ1+2DQXpXAM4KQFOYBD9Zk1jYGYODg16TTMVMZedB/unI3zfvMVLq4M/Imx36nJZMD5qsIBwGPNVOnMOHaGsAqc1Z+sU390mLJi+zqsbaygh63mcVTlQ0+pOgzTxfIEm/vDx880N18Lmu6YSdLKtrqr2xFWqa65bfPy3FJwsqysoq/gOxWDQ0g2Fs/cmB/UB8UkmiHi5/8eKlGBCCMHFq36PqrL6IJFHnIgHwcqkR+Q8ycX4oaYOODqAjQwUpFF6qmkT/0tJSbBTXbZM4tMQu2vR87pJNP4SkKkRTc1sMjlyMto5OEVu13cysVomUS4gmQtYrtepkljtaWUnhIOSXUO2DQ14KDvDFaIZkUDl3lUejJN7ghQtRJaQ04ehByABEzoRueo9z/+aKyuOEBDpJVxLoTX8naSNprTaDFNmfPX8pR9aEuEB2XYwKKYN7mVgzdqjGoQDB4DBIK2eSjNI8LUACfqZrqTyn6qSKw6IclH8Nj+ZOSddSrlnmnzio6O7uEdFUqQNAukMRyY5djTs7m14C6Ngq1mH0DQx4YbyE3Gp0RyvjKUPM62CcRJ2GLm1PjTuQxfPKJN73Y8sxYyfqzEpx6T0b/O1tbUYSvGVIpx2pPBmNgRHulJwLE4rS0t4ZY1evRXdvr1SiWt1LkgbCPfU+iaBBnOrqSg+Ibm/v0PVGsNTL70SW94T88XNAEtQrlUr2GzMv1Q69QyPRVij4mRwZ/Z1lBcnyP0/uHQib1dMyKjunnfSQpTR9AoHiKub9VI8zyH8naeOamnhAdIfO6BpRzPVEBeBkUTpWgXWkqIWUbYKzclEePjxLuBBRGNiXDDSfoIa7NJ9MqDg42P8P+6VSWkTbo+wZUdBRNJtaFERsbGqOMaloRAEgBUBu8BvDPz0vaSBJAYF5jS1dgOiwYarE+R1lLGlWV0u8WIPHAZpbmqNNhIP9sb6B6E/Sgs4Cb+iWHEUpTVNLR4xeGovOzi53PjYTu8biFGANLwbs6OAqSUl0cYI05+bnXbaEGGdI8f6gF3jpAdxICJ9TdsT2znY0qA7DIyNWP9USeifJi/zVpIDxK+WfbAq+syeUJndAdruT/QuETVIUaQHy0yg5weX2SG6f0Cfc4h2iCWAiEA3u6M5Ce3S0tartU0gS6ed5UJeUO9Ist69UBqXpZ/Q8972Pta4x/rZT3OaJ9Jzf/WSBZMHJf2ChOYeui1Acjp43hBs4oeyGEBu16OJFgiZFICIW7jIGA6GYo8nwpFNpTiIFWJCOWClUjeKWCEPGf3FrW1KnJDXvyPFmcLDOQqeIdj+Wl5eSpCBfHXyTOwmCps1tHXFZkqanp0eSRMbu/k4UN9akMqSxHYeF7LEPyr7KAsI0WoVETQOhTpH0kcA5vy+wRvKB1FN2HiZolPaDedCGED6QIyVgZHygGERSUEc/p5f8TPZKUqWwC7Ne0T+RiX4n5EZiKFPXj7Y3UekgSSR+p+yt4eGh6O/rjZ6urugqdDkA1vNrzhWEN8jXGkJGkFy1VKIMerRaWgTL0xJDCJPl+axUnyioUCOfes9SU58d/Mf1yDnGflVNQ1wau2zvFZdxPaM+HMqeIXyehjbhWfKkzjPnE/Z7nro6YJ91tnQdpCaY0JHCyhlVrUacmng11AAI7jyCgRvNeubi2JVg/eKqqnKpG2VRJzUMYGNf76ol1Y9OxiBGhcPpwOIUJd3/acHO9m7UCxEHJG2q62uNYG5DCp0ByOVfbs8HgHryvNqFZuP1VG3a79hMyY4XXXTgqe8lcBvpQ51payIokB2oZFU1VbJDVmP83l0jOgRWhsqsvmior7cUYpyJvPL4PCAvg/NXukzCI1fcz0SBFDc2Y2OVXdiA9OQnCd57nMaNkf/nsROJ5qKnAI9dvRrbIiKiklHf0uCmOsl6NPZR4tJ0AsQBxwP58XZV6oQV9SuEDDIvo1aIfyTpwHJF2E1dvT2eD7+xsZHlzT89o47E2B4cuRD9g4PW0eHAIAqxUiAEA6V0KoYwhMj4T3Nzs4mTiGt+P35Q/Q+QnPvRPdAXBUlBmrVcvKFChxFalbA08dNJQoDsbhSVkz+AZ/MWTxeR/My/SVECqiyPCSwXUjsrDfeBk0lE4eBNMZVlMaC/+OpfxR//6X+Lv/qbv45vfe/VmJ6fdfSApxKo3+gb1DhyhHCOpXV4nMb566oSRj3kHqFMBMkSRb4uRkQs4CcR3nucRpC6kOYEymWj7EiH33MIS5+McbgbrmDC5GGDIC6DkyByla7BGe0kUKdypD0VCdeXqBe345wwdI/w6xwbqLunO/qV9qpUKrw11ep80EF9GSeSSv0yuoeHR1Q4EYWI1ltIYPgrPToX1QxcxA2NjcEYCqEkOBmYuvy4IW+fnd3dqGtuiqHR0aSSwtWze3B+TvPfiWB0IqaStCx+6y4Hn/QY1U5fliAHkFC6B4H4Fb2sE9qbviBN7tPmh1KfkTCvvfZabG5u6pWT2FTf3Lt/P958662YX1iIXVRabFK9yMqcDoHyk5RXCZGPruCQYMYn0QGbxS3HBW6ub6j9fxpM6KMPDyEaeodGo/N1+OeJRXO9bIULIhxmKHK5UoY+/Yt9g8ivQ18Wh3S7o74JkR29q98QEm950lam3lmdI3nhAJ3dJOQbuTBqSUbn2mOlxNDsCp1dMXblip0Ijs8SsuCds1qmD+qebjjaAK8aiIkKQigJ3rTiZgpAfFyQ0Fz1kA1HDF6PpGV3d4/rY/QTcSc1EztBF2mADPzb32ph60RuHH+fSSR9qT64+O1J81WllQmdlAbvnphYUl5lYm67cfvO7Zi4PyEJwbBBQn4OiGhR7cpST5tiWp4rpA8D0Ehqe9bctiq/8ubAhoGRzc7MxvLSilf+ZPbtJxHel2gA9xvf6ng8VjNT0469un79RtbAkiwS8Qz7gcCpn9PsSVaVZMoy4yqMOeBwODmBUJh1mOKbQGwOd45Efmm7JLWuKvoHeknIhOPxCiFDa0dnjI1dtTeOPSjZ3NVxbUIYTzpTOiAXqhuqBB4p3M84HFChFhaWLNly5PpJIaVA64TKsx3VdfWOSauTdLNTBUTWPdOK8vN0Ap/rrezbX+fKkjXH2T2lT53SHpa6gfqkBEkLCZ6/muqUjPjtna24e3fCU8hpB9Rk1NjW5hY7B9jXk8mCjH+xtQYHzAljP9+9gLZUw/t9XPdMEKT98Eoe7R2IkEQ0qeqfKHgkogH4pa7S/wqraTV1TXH58mWrQQQw2iVqNQKOmCIG6ERUpLxXmbcPoeTqBDoxujUERQ5p1mGdXdQVVcwLqfa0gf6+Pqtq6xtbsmdG4+r163ZbkxfSrb5GRGFbSmVU2hAaSIrQ8WBqmVQ1IUOFntlS5xMSAvB8KtmPD86HfElJ5dk/OIpOlbdLKiYFoA1AQY9N6nkTCpB9m1hc8PPYZ9mevaB/qg9rCpgZiHlww6ToV9JvnnOS+uYDYyBMiUFeQosIMWrRUd/YFBU1VbJDpfKSrp4tV9ugLVSUy9YU8/PuaErWC2woPfprc2sr5ucXTtdHA8jDER+fMHhvoqEH3AsAXeRuygA1bSNa2wpx6fIVE4aRnw2CWJ8Ywjk+sJ2hvhFil3vasi5KXUtrbdHPIAvnoBUd5bEWdZTz4r64Ksm1NDVKXbsU+2WVUTohFu6quGVnlEmqHe/v6FkWiUhLDzHPXdiq37jQyQYj+TgqJG1a29ocJr+yvGypwHNnFU21e+ev9wfSNwqD+DpjekNNfZ1j0uqEoKhFCaFVGFeKZzklDMlv6qPffp9HQVKhvcrslCliElNi+gzeEtMnhmT1SWkjdXjPiaYjTTcQc9Kdktplj3Wn1T8socuUjT1JZHZO2z8ijrDMERlN9U1Rz0o9VYTbEFhrmidbS+hVGf6ry6tSy3bsUucm+XqKtsqVl5/v/Jz2TfVLkutpgYdImvOQKk0j+USNQsj/rtSo4ZEL0cF+kKhb3EMFg2hEHDQoDUj8EgiM14ZjV2qbkxIysC2ePUOkrk71oBzeNVGLOZk6jIPQd9zd7Hbc1tYSrS2NIgQ4uaQW9pLe5XlsqCoRCPFSECQj45SXNPEUsbYAW4nPzs6AaVbfHuzQD9bBbhAdtI7QXPnvykAu9PZFr8pqBEI6QAx6wiqbiYJX+IZIxPGzg9+2bwC9yvvQDDnwPFxfBpTPDRAieehIn/Rsfhtjf0vqFFKF9na2/IfY9EUbNTU2izG1OiIaz2OV7Jq0oo6eUZmYDGiikZTBznQ762XKlvo5s23SK+cg/5FyfVrgEYmG1nC/ZJ2SfjNoyCJ/N597XpJEHJ6Ox65QA0lomMvqku0UL6Ek45xE2IceZKUZUZuMWAIjkDoBo95cVgdLC0GMqCbMCRkaGoienkI0tdTraIjGpvqoUccj1SA0vHAgJsSCHg/HhYh3d7dsTxHoiRsaIxiXrDvzJ+rPrEVchZQQE+rKUS1HRu00yaMmbIyrDJY+IhzH7NFmvob7/Ix4OADaBhuFD1lAlMQEIj0Zs0lbZCSZlZ5PJUJdxl5k3QDyZ89NbqD24iVjJU68nnW19dHRLhuntSMaG5qiTkSDtoCNCBC5vrGxac/jhtRjyuV+UlWRSFBeHrWQ5Zwd6f2fsHE/kvCBiCYHd4w6EoOe2Zf19Y1xQeoIBJOvAgPy52sT0znNLS3m8kwRrpYBSuPjEYLrHUpNgCjsmlb6BHfSCUgq0qkUsdTV10Z3d6eQZj/++L/+p/jWN/82GqVWdLZ3eNPWttaUPnYTsWcgIsTnyWrqXPLjHERjRByuOzvHvv0MeuYd+wE7mGahMXwiKekzkbpULwZo27u7o58ln/QMdUWiYlSbQHRYkuq3r/k6z2DwS/1SWik1taHK6oNcVA97IjNpY0cM3zxN+0FgtLl/oxYz1Tlrb0tkkJ2YNFaukcrawoKC3WrDDk+ddiQ0dVECECYeMlSy9fWinQGJmMlHB8Sn8kGQelT9is1a5XMVyc+5HGqYVJ+nA96TaFzZ7DhfZXCEg9anU1h8D445KqJpaW7SdXRxvpKBCMHQkXBXJqzBWbEnGJ8BsXk2zb1BoghB1Nge/dY3KlVVXS2rJ0dDU0NM3p+I/+eP/ii++fXvxMTt8fjyn3w5/ut//k/x2g9/aInS0aGOl/2DKkfPgZh0m5FQGfHb0xbUo0hIyjIn45b7Pxa4ovwjF0lXfgrg+iWCT1X+vqHhaFS7JAIBcTnSwh+MW1EeDq8Kk3mksMdQY0nVRCDkZDQ+EYlUIx04W/I2xgZyJIZyRvDQL6yUg4pFu9AebezTqW8GL1G3kA71tQ1RKHRJ0nREs+wvFmeE8JAgVV6nRFJkHxf1ttUzZu3mahlAeqOSpj29A5LstdIgmqQ6s6JnV1SKeEpioDgwVKynCh5R0gBnNYeL0G5J9y6P+bmp+KEQlzGU4aERc1XULyiAMRoQCu+WvWRu8BNzuI62diEEKpQ4llgb3a7+1m8VTIjC3Jzd0o7Hc5AQr37n1fj+D37g9EgGbkcs1OTEbHz1r74W9+6wUEd7NAtBymtrRXCsrimEElKWCSnZ3uJgv6RyH0VTg1REpcm8ni1xUhA0fSCBHw9ojdMUhMTYfO2FDofXlImAeCC5wlnhcs9exx0hIkGfrN6DCmubQc/gxUJC1AiRa8qrTDz65/ajTsluFEvXb4iFNJFY6E18dOJi0A+oWqjPLWIUBalizU3NIooq2y/E5zVLwniSml6oVrvjwof6YHTE9KHK5vaM211pcjRJzR0eHY7B4QGr41tbmy5nW6vso4Y6rxFRskruYj418AGI5r2ADpLIVycgbTDUrbOrUYl/ArGRKKfqiJCJ+S60IWEtcEjxTo87YI/YG6P3QQIaOo9c5v07t8YlbaZSp6ljjTxCEnekioHePcFyUEoDJGXdAgj1QBxvd3NTqsauEkRtFCGpTIWOdnHbOhF9Gh03B1XartFP3MllsY8UFscfYhEQqZDK1RIDhpDWKKt2fFwjs06bW71CaG9Pb/T29vi8RchNW/E8BAMxMaMSgkgzO9VWaj+YF21LG6E+cdDOqG20D99IHwYuGcBsEbLjfWTeFNJdCZhQyIv7Hp/RQbqoXgwKr69vKA+mYEAwSbVra2uVfdkVbe0tDoyduDcRxeKGJFaVpFNR76SVUJ82eAxEAyQ1jeQujY15lRga11yXDtOH32A3JMIAqQfpuKPrTHiDAGzAq2ORHqx4Q4PjQgap4Krjd27HnTt3hRRIIvQH1BBUiUpzto5Cm4MU96R6MM8HlSGt51yj59BmiBAg/wMhbIXn1bcKcRgvml9YslqU6TdU6hGBZ8+ef+dZUoVaOttjaHAojRUxK1Z1alKdOtraolvSuU+EQlhSl2wglthlSd56SRl7ETHYKTxcoQx1U9JYdRAGqz7YP9iFuqUyg+RJ+gsS3us4Vz69xxk2I44SJqpBJDhb0A7wmuXTohMxSloyhyabPp7UXPWjACcD6nCX7ExWrqmXPYN6hwqKnUN8GiuAMvRAc36gJv2Iw2MhmrxB6K5LY1c9Ik7YBZ4ih3AIy5MKBpfCyNQL7mkdqGUiAqQT7mYAUc/kNX5DXOjG/Eb3n5qaFgfb8fPo8qRDJ3HCWE95pSSWbCymRXdL166pYgvwXT1/oDSExgd7TovFC1HVeJN0FxaXYlPqVKpLVqFHAp7loEIJkkGOGoW0UVlFjIMjQ9HZ3WU1lCVivUKMjHSiFaoot+uaXObMuATBGdOyZ01MhkP/RDtHUSMiqhVzaGist/MDFRdGQz2Q0ICjx3Vg17BSqVe3ERFQTiQexEVdE2EKDVRG+BqR5mkzXOxQYgl3RDQrUr22/A7l5GAtta6uTi8sAgHRvyTPAYPc3CgG696hjqY2fXrgsREN0gSd9vCoLMbGLku9KHg6AB3CgoJwTDg80kMokuGYvulUIVFtfa2RDXXM6oGQBUOZAEzsIjxhjRj4ymt5ecHXeeww2yoiGcf7llZizVHo7o+RC2PRLLUHxDwRxztSGoT54IErKz8S8WBzHcSSw0MWJN32HBj6AA28D/Dwu72QkJJvLzAo6cvyu7h7jVlCXOrEKqVrUmNWVKfFubmYmrwvaXorbr19K95668144/XX4q03Xo/br78e42++GVN37sTM9GTMzs/G1PxczMwuSgpsW11F3QN5IRjkvAWUCCbPz+qnyySgnXSdtoZYiAUkFAqiAel5BcbEViQQDYG4AGlw4FzoFhNANUNq7ant1teKqtNhbG1ux/zsrN8lH1omtcXTAY9P0vjfScxMzaidyuPipTFxySwyQJ0hbPazXhrVPVcuAsvGLdRD9CGdBad0DJmeZxq2uZjSRjWA07EsEQGGC/OLVtmQFHQiHh8xwNjBkI5K2RFX4sKlq16h5fiAddVKIpa9OIEAZb+QB+rHpnRwlpRiLGJ3jzGQ1MnvAHe4/2VgxTOD89fPwAjKPREw07tnpmdiUlKS79df+2F87a+/Fl/58lfiz7/ylfibr34tvvvqd+PNN96IibsTJuIdISGqHDZXk45ySW4I5tVvfF223S2P9Nc0NUZTS5vUubZoamrxgC7tCcNJEp025UA6SNKjWqlcVuFcyUQA+XhWfs4BwOCwTRiPY226HHiO2D+IplFlIK3NdRaG3Fc/VKk952J5adF5Y4clVfzpgcdCNGLb9IU7CXEMxyl0FKK3r1sIvh6He9uxz6j0nhBVHI9xmZ3StmyIkm0YBthYFRKPDgZyQlskQVIF6Dxc1KzECSJ1dEjNETIuLi7HjuwRCIeKMGnl6ESd3tga1176lLfnkOmivIuxp2OfPO0MEBvVwcQ1vGczs3PS3fc8m7SqotordmIr2SlBulSOQ0iWLDXO3w8R0vP8h0EQr7W/vSf1qjya6hqjraktBnsG48rYjbh65UaMjVyO0f6RGJCE7C70RLvuY1AfqlxbMsTn70/EhCTPmpARaVrX2By9g6PRP3hR3L7Lc4bwMhIdge3mNoFGRCy0DqoaRJNKlOqQ/3bVMrDalhEQKwxh2LMkFl40NASuoz3gRGCmaoPKsVfSc2tbUX5cEcX1jbh3bzxq6qvjhZee9w4LTCy0Z+8pgZ+caDJkynGIjtje3rB7cnR0WEZ8bWysrkRpSwhb2lEDyzg8kO1wLDVJ3NILBoow0O/R94mhQqpwnfEbOGCVjJHysmMTEXFu7DBACP7oFRFFbW2srq3Fdol5NNLhpTZ85ud+Ln7+H/ySw0J2Npn3sa00RIoiViWeiiziRcoQ6s4cETikCVhGbU9Xt13iRP7uSkVMgIUC8D+vbHY8ACAWefDNk9RhcGAwrt18Pppl6CMpmcTFjgizUrUm747H3Ttvx63bb8Xt27di/M5bMX7rjRgffzvuTtyJ6ZnJKG5thHAyymurogwVSkyG9bXb2gvi+s2OlsA2IkdLUdkwtOf58lIemJCJBTFAGf2M2gbpI7Ck0iltgS1GoCySBu9YDkiidhED2ynC6NZWN8SU9qxO35+4a3Vz9OKIiOaFKMjuYfboylIKkn0a4CcnGsB9o5Z2u6fGZ8JSb19/XBi9aHXh5Bh7QlxeKht2C5weHZqRfq/JVV0jjJAxqbTK1RFiZzon6iClh3sajxoIIexXxx873GN4ZDBeevlTXraW7Sc2Njfj0nPPx42XXrJjoErvV5URH7WbjPJMeuCcwCVKuPueJKCliqRBlZCpsY6R7Upx2U1z2FQCgaktJx6BT1x5Tt4FeDPdYybqvfHbsktej/v6nrl/L+ZFMItz07Zn2PAKZrO7LzXnaCf2T1QmDHbV8QRxKWKpxPBXPVs6u6Otuzc6hLQt7R3BfjXeg0aEQ27UxdHd5H5aPMgpkyIZwUDMrHiaq2YcID4T9lCp8KjlkwFJEzUZIiMKnXUdcFsfqM2KUs2qpAFsrG3EfdWrqbUxbj53PXr7ez0oTZ9iM+5uv1PF4/g4wuMhGgMNgFIgRNHpniTNzOxCtLZ1Rf/AkLhTmYzy+miXWC/IeGxTw7bpd5PUCiZn4h3CnYqnBw9RNZ0pwsCtiu2CM6GmutaqAaEeSk6WC8+nDmiRjn3l8phDV+paW6JXnJ2lWE/2S5JyG3Egg5vSqdcl2USQIlpC59c3ii45ah8SjsE5Bu32RKRLcFhsKVeNf4l8ODv75v/ZvR8FrudHMsglZpWejiohYIMIoa0lmjrbo62nO7r6+6J7aCh6R6SqXbgYI2NjceHK1bh45YqOq3Hp6rW4dO2a7LUxIeWQ48aQqNU1IipLESnAIhjbbXjM1DYp9zNpAiSCoftpZ2zCFLkBMC7DmBfTCopqH5gH827yWtbV10Vfb4/tqOLGVhzJFlSXxZRUyE0R/oVLI5Y05dXlcSCblvUaYHqLskMdoU2ZzpXl4wYP6+0PCAmFnFyeallt/NZvfyn+xT//UlRXlWRbLEWF1K4qIUw5Yw5qafWF1KDD2JJ4L6usiTZ2WK6rlSHMniuyASpZzaZCNtBh7OPaUoPDRZl8xg4D9DPbfLDSp0NEhAxbwvKG1kKMDA5Hkzj18Y7Uxc2V2NkqGmdxPxeLa+b8c7PTHqcByRjBr6uWfVXXFLNSJ6YXlqOktE+H57KWonp5bRmVSL+U8PtAxlJSMlJxBoT8L3zuc9HJOm6MykvqVhEwWYUDhCDU6qhVmxBNweLlMB44vQcXK1DHGIystspqFVYSnQHV4tqKJMSiw17UXAIcLTpgSGowI62umnC4fw6BGRhl94U7d8Zji1muuoU3DPWsnOdkKBU6C3H16lWPga0srsXx/rHUr+W4d/eOmGRTPPfyc1Ho6WBETm1NzN9xLM4sxd/8xdfi9R++boI5kzIQc3b6MQE3WTr9SUAd4WTUAFmKZWUy6E8OHZv0B7//u/HKi1difWlWqsmdmJEdMT+3KG62Inti27bD4eGJI3DZBQBiatL5Sy+/GK/8/C9EY19f7Oj+jghrf2c/qo005bG5s2lvGVkyPMpqNCDxkRDqUJKj0NMXnbIhylj4QkSyvcHSQzviiiexuLRgoiluLEsqbnuB76P9MknCbnV0eYxPTMaBkOxEatqS1I59dH0o9DjvbHJKTfcoDZjKyAnzWvhVFmOf+Vz85j/7nRgaHTLXxybxqL0dIjoXYZmAdM0qlD4ed9GzHgeinXVdf7YBccWvql5EPjAO5ZmeGUb6HaXDL+wdHDJO8RR5dV3tzj0cLuPj41K1JnWVYNPjKO0wJYCIhvLolzQcu3xZjOYgNpe3ZKsext37d6IoKXP12pW4duNqVNdViVjInwBTpp8fesbvV//yqzH+1l2ny+cMwJ1zLfkojfohwWNSz85X/gzEE2NLKtCS9Pbxt96Mr/35V+ONH6hxV0tSuSqjuak9+vqGYnBwVDZJQU+Xx1FJHScCYWyGsY1RcbRW9u+Ho8r4RQoltYKBP0ab6chso1gd8PsTERUocSApUSEi9KCn7oEonv2oztmW7bO2uhxpcY59Ec6+Q+Nraxs8ZWB9Y00EPxSf+/wrnri1sJhNIzCScZyzbR4RoBW8r/XNLfFrv/ul+IM//MO4JJWrqaXZg5SMfdSpjqzWn7YcEWHohTy0f29XquauJKK+2XvU36Vdz9dnz9H1tTWPjXisKyumjX4T2EkKrRHxcw8VlUeQLNxLxJUkGZDWi5OkVftAyMZhlQVC7pItwzK3EFK1GBQes8mZ+9He0RY3nrsmbaGNljbBAE5ZmdZLMrG2w+bWZqxnS0C9k3A+HvB4iIZ658fZl/Tk8uiW4drR0iquxACl1Adx+XV18pKM8OnFuZiYvh+Ts/djfmE2dve2hTys63wQa+vFaJbtM8gMSCFZGdJDnQYSMcMT+wfXqiNypdJ4wUPGWNRDdFWKDDhQftKpma8v5GHaQrk6ki0Nlxbnpcas2kXLwJwoLRrr2RzqMBalz1dUHMeVqxfi0tgFIUq5w2yQdKeVExgxPwhkL9TIBrn56VfiohgCu5dt7e469g2CYCuRFO1MaIu+sU/EsQ/51oFtkceVAZCu5QZqpJ5jwJTxMbLy+Azfai9c+UgJiAUVzediJBwQAuNhfLPnEECgJU4Sttlg8JL3sPlw2rS1tSu/Exv+6yvrMTUtiSRGdPXa1RgeGY5KMSqIMCdIyxQKpD/G2VijYE+2Jq5o+hM7LNXm4wGPj2j4Us2zUwPeHC7MLSzE5Nx8LKiBl9e3Y424JEf0suV52mqDMRxW12T8BonQVWiK/r7uaBdXY5eAGrbJE+Hg7XcT09h0jJDOgYGyS/AiERJPOizqgZ4P590SsbR1djlQEUfD+upKLM7N2B3N6pw7xZ1oqG3U+81ScVZt7wwP9cS1q5dk9MrOEgfFxpiVSglRpUp+8G7OiQyiqBUjGZExXyuChiNj7xiZdaB6oXMlKcFvEDzFoYHUjL3kbmN/UyC1BeqVgzhRJZ2e8tS/5DGTWseREQnfIDJqH8jtqQmS7o6e1rssSTU/P+/oZp7zZEF96iSJmVKAFkG4zVZx0yujElJzXWpZS2uzugYypjzpUFf5WxzL5WTNgm5pD+TJIvge/Mza5uMAj5do3JT85xOeS15iBN6cMT2EA6BGXLyppiI666tioK0uLvY0xZWRQty81B8vXL8QL968GM/dGBPiDqqB61PgpVSnMhm+yRdALlLQxI0x4kEGEI1R62NdE36bOJitOT8/F3fuTkRJUo4JayfixLh4lxZmYlOShsHD2uq6aKhv8uDmipCkpqY8bl67IN29y0Z2XUND1IpDbm7vWE1LCKA6Ks80c/L9gafSk/y3LIx+ceWe3my5J9KE6/AHop2qTbyR8jovGSwVQPw8VZ5VunjOklte1yifU89yVT9AFCYMEFXgPPRdjiNBREnbItXYVmNubs6Dm6RCUCZjaRxEtEMwxKXhMSOzq9evWMqgCqc0Kfu5PDLCQEIisYhe6Orq8rtINDykOQNINfrowuMhmnNAM+WHWiGd+UfquJ62hnjl5nB8/rmBePlqTzx3ZTAuXRqWMTwc/RdGonugPwp9g9Ezcj0KI9eiMHQ52vqGo6yuKXalEuwdZkGMang6g7UJcACQFeHtxE6xcwEeJvKtramPGnXy7jYRAbsepznY3oziypJ16yoRZVVVfZQdV8b2xqYk06aIpVtlGvHUaFawgeuSJgN1rPu2tLSmtJXhyRnSPhqkp2kOJGBLW1uMjo3J7oIZJMRyYCUEw3OqH89DSwC/c1exJUietx/SLx1ILZD+mD2EIE6940dM3Cl3Ltmb5iOliwPA+epAEiJxCedxJIAIis2F29rb7d5GFSZkZlkMZH1jNXrFXK5duxat7a1ZFll6Ojfh+jtlnwhZDE95M0jNWA8MApXYYVF+8KMNj51oHgZ0X53shpdffjle+cynYnj0UgxcuB6dIo4effdcuBLtfSPR1N4fdS3d0dDWHfUthTgWwm5uy+CV4avuMFetkKhnIJLBUu8coA7IQ3CwiQheZIcDvE8ERa7LqCXimbAOJM301H1z24qokrrRbA8R6sjJ8X5cGB2IgYFec01WcCmvYDFE2Q5CvE5xR0JCiIoGAYwBlhzvDzkC0Q5EMwv7Y+jiRamgSlOIk5JTfvwHmzME4j8HBMMB5GMqXOdREvUViAbpfrin61LTTIzYf0gv7KM0WQ3Cyg8YEGM6EC22EYObS7LhiLRgjhO2Ubts06GhITspNtc3Zc8UvapPtTSGa9evScow9YHBaAiRsqvFXN9UB0qa/07X9K0P9hLTIQi6hUgpS6rVRxeeKNEAN597Of7hb/x6dPb3iRjqJQpkVFY3R+mkMvaFCCcVNVLnymQcM6uRtaJVROnxRAeotY0UcESJjCjTIR1NdMMEMl0TkhCnBnIgVTD48SRVyxCukc42df++Xal6yupIxbGQc48pvcexsr4eG1trsqM64/lrl6O1NW3DhxrBDMek88vAFtKyPQgExd6eqZMfDYwsQiiQBcAN29HTY9uGdRBA/DRYm561O1nP2t2sssCFc6TLj1PQaeLSID72YckSGILWkyIKZndKyoqgcPGzLBNeQS8HrHrlhMMHj9mKJM2m7BWrUyayozjYO3K4TNlJuST3jiT1RnR1F2LsyqVkyygNmJYrIkil4Vx9xxf14isruwlM3QbDo00p0/LSciK6jzA8caK5NDwSn/70C7JVqmN3h20xkleIVpWgsBSxBJDOXCtb4kQXze2lYqHzorM7ckDPe1uNvR0Tje4EC6vXVkvXh8uJgCpMYIeOHmAezezUdCwszEVfb3eMimtaHdtgrk3E1vZ2NDTUxNWxwRgc6PI4AzM/URlYxxj1jEXXMcbpUla0ASEIGqWPcwnwI8j8AKQ7oHFaG7umsTmu3rzh9FC5vJkvRCJmUaZz0sVDiEoGEad7Z+lDKDzj6041lyiMqxCupD+psyAohAGB0N4g+Pk5SRAH5xwlqV44AIqbiWjgUbjkD0U0uI2p8PIiUcxlcfnyRUnlPkt5CBRwG2Q2n8unutj+wmZR0dO1vA5KX+kRNdDc1mKVeW15zXXxR889rD0/DHjiRMNayvjqe3qlkqjjiHD2ulvN0pXVOyXpy6hweIi8mLmKyL6cIDYzK/HIeXkhPERCBIihTEQjtmrO6slakiUgT5oAJd1Z58xXJ/5rUxJld30tTowEB8FOBHDUpbnZ6Gypj2tjQ+J6jZZEeIw4GKcAUXIkYwIZq1WyWDshJcxsRPencx/KJel7HSBD+nEiO6AQ15573jupYZ+ZM5NEhiwmheycN4DzSIQ6l37iHUtjVVyjHdgjiMScU0YQ2CMwAp5PrmecC7icJVHVFlxjrQIvpCGmhpQA2YlAYBwLz1lxTVJZR7dsvMuXJWVaGk2YkhsuS3JK6FuEnANpJEjtY0KHEZgJpKu0JRPriHXbFEP7qMITJBq6rkKif8/rMV+5elUNxOZCNdKqEidEBauWwV9dmzYd4g3GXlAw8PzQutbBpSpBFIzXsHXHQWlL6sKWEAIOKk66z5aCTDYjJgpP0aG3L0QtgfrmJ6dic21DCNsZpaOymJ6ZlZq2E1dGCTDti9r6NCJvgDBNfDrXgdHqHd+UDs6Gvv7BKBQ67Tr1VoX5gz7O4PSK/p2/U13fGGPPPyf7bsQI7wUvMpWwVgcEykAiB+sJ5Ievc15Xo+d1OPwmbZtB2+zt7cbu7rbbwzZNRjRwdRDUi9dnBwCxI4nSeM++GIwQV1yf9mc6A4yrpZntHlnvblnpM9DKIuu34juvvurdCfC2ESXNALRXOlV/kpeyFaSKJ5LhVKRN1lljWDKpP1lNCAJjvhS7SNDwuYRKj2cvfIjwZCWN68vic+sxODgUF0ZGxPlXJCEIbUlISAPRcXSmR8bF4eCSqBS65QOObPVCkgekKAlB8pXxsT1wuZpwdGDnoKZ4vGajGEcMssreIWynrLw2VlY3xDmXYqinKZ6/2hcdzSJWJqztbcWxiJEJbGVChLTM1LHLaGQQMe3LZtrd3fQuB4NDA7LBmBq8llU0PxKAbMgNAMTJ7zTLwH7x8z8ToxcvedWZanF9u5RFQBwwBrgx6gwqmNNRAvk3JGAOT4owFh04AbY2JVFZtwGM1Z/VLBiAHqNtnWbG7WFQEB5Tn7kGY2KUn4FNBllP9FJdDdEKNW7DdalueDDZn5UBStzTTB+Ympz2wiZIKmwUpixYzVSaxnoD3y6E6sS9dN1jOzpQ+VhOij5dwDED0epZ7Kj8XSRpnsyHAU+YaFJNCSQEuQcH+qNdag6XmWlonV4cijEBmgikR+3BSGaPGVDD8+BFBGphtTSDgszwFHKpwyEaMIQQFOK1HIqiKxAWc2eIANiWisZ8FmY8wj2XFxei8ngvRnvao9AgAmXCWnE99kVkR8r7aJ9pvmwcxXJKdbKbmOyVB1BSZspe6YFT1g9z5LSQzZia+4oF6eysl/Ozxtb2eO7Tr8Tg8LDKmWay4klDouVSwa2mRkIapGuJUNKM1zzlxINBPA8SbxclCdJ045RX+kZ14htihGDyw0SkayA4Rv+a1Fi21GBGa0gad7S0e9GNteUVS5iBnp546cUX7Qm9cfNmXB67Ej3d3Sa4yfuT9qyx6Hq72iTZW6kmlNdEq4aj33OiyYH7SNH6ugYTIuE2Z62Yg66887UnCk+UaFLHQg4y/ISEY5fGpNq0Z7YLyAcX58E0kHfKbYWUFvFqaII6IRrGTniPzsbmOOOYrKaitISw1XoWxwBRAxsrS7G+qGOtGMeSMI1tvbFTOopicculKm7vxb3plRifWo3x+ysxM70mTrslJDhQ2owfHAjhdBCToI7FhYvqgsOCvHkOW42xikWpal5LDWQBQVR06mR0df3SF1AvbnztpRdjaGjUEtWTwPSkyYU6Ky++LClESAbS0u90L7tmXYdrIjwxJAZ2S1I5Uc0og/4SgVty6bcOFq33yjRiLnwnoF6HDpFhVuvGatErb7a3ttljhpbAlI39w92Ynp+Jqelp24oQoWdzdnbL9mmUBFqL+dm5YMUb3PxIT+oBUJ7sJElMF1110WHmoJ9e8FGAtGFFn/RG9t5pSh8OPFlJo0qnap94obyu7r64ceM56+tsvMTofw1LAUkCEHQpJVcSRLqxzokEOFKjond7fbSjA0md1JgQFJG5/KDJfV3IQzeV6XkifhmnWV5gC0FJs/r2KK+qT+pHiQDH41gSMc2t78bc5kEsFvdjbm03Jhe2YmkV1fEk6kWANZVqsPJDESfjCzXqYElEqVTeTbpW6o2kZEsLC3lUO3SotJvKdAYuYH5mqJRdMnbjZly8dMkIg92RkwKqFAcokhA/vXUaLcCPPKFTolEbST0rSbVMLncsQi7niJZ962KyFVK6PixtkM5laULZ3fuxt1OK3q5eRwKwusye1NXqBoYH9mNhdcHbb7Duwa1bb8e9e/fcpt7aRG3A5sZLkjg4EJA4MDOzjnN1SXWDYSpvneTlJOqAgVSWjpqbmfc1ypUgr8uHA0+YaM5DuXdqfl5GMEhmJBHCGGlgiSoaO4sxoMhCHUQsF2Xs70v8swghagguZlQvbJsk7lGZ9K5sHrua1bhMrT6UOogePj05J+P2MGqb2kR0x7ElW6b6uBRdrY0xNDggO2swull7TNKvrqMl8D0VN3djdXEzSpulKBcCMokSZxpu6JLyRS1ktRsQEPc5xMvCgISkTAuZPOnqVAVJ3xm+GMokHS9cux6Xrl414iBpcpQ4c8sKQCh9QSogzymi+wpEQer6p3ZhnAaCYaarbcUsnfRudsbzWRrpCoc4P9JRbb4tCTw9NW0PY6G908+tFdfiUK1S11Ibda21UVHD1Pad2Nnc9nskwmqcS1LhUIFZcy2NtYWjKWCOOVGk/ARWYdM1gPu5/YXWgBbBoCdze1JJUzt8mPBEiSZ1dtJlMSTb2wrx4guftpHJ8ksVFeo2Oq0Me6RWKlydVQqMwpKkR604DyH0BGcy/Ra1i90CiAhAApE2PSRmqZx4hjEcEY0QeXl+JSZmVuKgrD6aZUcw9RquybybpeJezK2sx+TMjHV4Fghvqq+LjlbWN67wXJoNIhJK+1GlPBpE5ASH1uhQ5naFO8JajEB0ZQ9Yc3OTvU+LC8tGwnPoTeHSwS/ZC339w3Hp+nVJwFoxD9XDd9J/tYaP/JXUhume0wMJjYgJ0UBC3L+Mq+CpTGM1WEA69BrKH5BS0LfSSlweKYrRDZcnovnYMWEE1aIBoA4TWYG3rkP2X22LbLv65KghtMgzOA9E8DC6fWkD6iPKc3RyKKleLqIpOAwH1dDRB8rbhCZR6rhElSMtApJaivIhsRoaGjz9YXZmzgyI+lF92oRnPwx44kQD5JONMPYuXhzzgnMnjO7TsXqmoqJaDSjDXsiAw4A3Ud+Y7qyWNifCg4aXDP2dVOFQqG2EmXtxPKEHa52VgTSSTmtSz6bmFsXZWWCvxZsa7e6VYk0cbFUdzvRmct8SZ1xeXYvZhcVYWllROupCcbudvX2vt1xefuy9cRqaG6Va1VnsHNPxSEmeVXciKYkrQ1VjhJsp1an25zo5O0V9apbqcvnGdQ/uWTIhdoUZpgVaBLrwJa6ltvO32zFJDX/zlCXNkZkKA5zsBerxKj0BsmVN77TyQ7/SPZ+BkLJzdEa4DJKDNk4L3e9HY3NDdPd3R0tHcyIAEUhRds+WJJODLvWB6RBJgUaAKskMz8GhQfVzu1JPkiQH8rdzI7vm8ugPlZtrSBqIa2lx0Srj6TPU9UMCkfqTg1RNkIBK4+9fsYeEsRo4IBx7b/8wNiXad8QlUaFgnknPR+LspQ1SxcXoHDsEhPioSu4MERJLPbH5KqpBTZUklbof7029uGJdLaPW5FFyWjmS74pD7spoqqiukjRLZTlUhkRGLxW3o7gnAlVa+7JfSpIoe0IEz20RQp7NX1GdKKQ6moX1pqcmvWnvK698SsTTROnobT2QgRuD38dS/xZihbgr1d8eNCE9iJ9qnT0qsEctO0Aovh36ovbxeFZ2cC85UqhvKhfX9OdymsML0jUYjK5zz08n45zoh76+Htkizboo+1DSnJ22PcFNdW+ta4xuqW04CXjH1dOHgVICMQl0pb78Zm20hgYWnE95UiC7vym76usCZkDZksudKG7JE+XbN9gfl69fiRr1DUC7pFQ+HHiiRHMKGbuD0xchAtQbYemxbBcIiAlh6MIQBFvdYb+AUCATBqI5mBq/XKpBTQ2EkbbwoLFZ/YT9ODHQpWjIgGUmpMR8XWW0NtVGbYXsEpGFUlCHMSUY24eGOI4mvTs02CdJ0gQOmHAgZAYyQcJaIYK3r1DehOiUUx495y1BdB/VhvRYMpaFJ9ixrbuny4vqAdQD/OLgi1AgYG1lSca0jG6pkccQTlZXj0U9cOREg+1j4kHC8dv3E/GQjZEPBFbZ8vEvCCZxad0Hoflt7EsE5UMfc3m9jx0yIFuvWdKlWW2DB63quDyWp8X1F4pxsnMSK3MrInqivsODrkSGp71VUWIiGiWVWWQD9cyV1oP22qmxXCblQ1l5Ps0Xwv0tglefEV1NeWtrq03A7EYApBrwP509aXii6hmVdDWzjmMm5+DgSFweu6wOU6eLi8H5j9QxeHHUfVbB6FiC+TBwIBQIhJFv3JzMxkQV8U5sLNahh4lsPhHi4TmrVJrV5UciGtkZTU1R2pGqtrpuKcG8egiOzqpRen090rtliyzr/sZuWvO5QYjAYuS4KuoqDqKnpSb6O5uVVqN09Zo4qayWOiYbQIiKdGMdtgpdR/ohjdo7CtEiZGO03AtVZHXnK+9ypGuTVLQLY2Meo4D7WgrwQcoaqRNx5Iev4zTwdTWQAKLkSEvRcl12BUzH7SqASMhU9+gJkPU8IVkK6EARYCyR3Z8JbYGDoLK1NbVEZ0dnMP9obmouvv/tH8S9O/fU/ke2P2uqWFqYDbV44STaOlrjxU+9EDdfuGmGRJkpiHJIeWXAO+pYlyn9zsoJ6DkIDO7OLt8LUrENfoDjLJ0nBU+YaKi6DnVqahQ4ZlkMjV6MTnFmNk6FuxppQOQaIaAIhYlmNA7GaHF7U0mIS4qD0vgJQXA/y96QGuFRc1jtkdQmnAviVnBflpxlHWeZ9X4eDndSxg4Dx8GOzHjwMO4XF1dkh6za2G+sbbCHDo9ZR2NVDBYaor+rWQZtc1RL3WDBPgJ6DljFzwuJQIDo8gSXJiXPAj8AADqmSURBVNUEIxoGMD0162WRziDHCoEYBsgxMDQchZ7eMIpTh4wYcsD+yQmIc3uZTFTchBBQfXXqp5OtAOEmxpPGa7ju5wWWfIJ0PU/HF3yNT4OIht0VDvZ23b69Pd1x49rVePmF5+PC8HC0iJBwRzfU1VkaEUPYJeZz7cbV+JnP/0xcl61WLzWVAVtvFcJH2ZpsycMSh4PykHmqYy4ZqQP9x3hYcb0Y09NTJlKIOEFWmScIHwLRqHUgmnQhdnZKUmH6xGUvioBQvzAeT2KDVS/xQknc41Z2cKGQke0HQUS21EiGaArWBPHsXdG72BkQCCvW8C76c129DFipSXi11otpKzzCX3q6uqKns1N5lXkaNCEorV6frTE625qiXSpde31F9LbVxICIprOt3tMG6pql61dL0kiqVNc2RlW1EEv5I2FYzpW6oKohIZnXAwKwt47j305rD1omYGuKhqZmz6/BJrCuL4QBgc5LGHNxkMv3VF3VF8RKRAYR6Dr/aWbOpYJ6I1+VJwfSTgtspNwTIabvdCF9ocLxSH292qBDRrzac2l1OTa2ilK7mmL4wkgMXxqNC5cvxqUrOvR98/mb8ZnPvRIviKgKXR1Ox4xQZcOxkyQkV11A50n5U95Zxhl4AFYPUS3UNxYXYUUbJLbecNulGjxZeMJEA8BF6CHOCcAsSRpUx8VLlz2ifEgHC4gibu+g0Y+FaLJtIA41IfNC0jwP2SYiIneIiCYFa6aBPFARCUWH8xxShQ7DTlLrx9DwkKOsd4trsbIwIxrei7HR4Xjxxefj6pWxGBroj87WxujtaIq+TkmXQn2M9DZHe3OVpw+gthxIshxLqhydMJ7EwGuqktFWGEu+eAlxZoDYSB/UC0JTDFlv5x0PcZdVVXsDqPZCp4kOTE4InQgnR2r+O6/sN0BdSQcky9Pm28gqQoZIeIs0IBaYE+rte4KShuhIgw23cJKwOlC77JwK2RhFxoFEkGW1skFkhlZJ/a1V29SKydQ11kaNfqNCg9yowu4flSUnEIrOPUuZzKbJ1cV3gH8TLkVBTmJmdiYW55fSvQ8JnizRUH8O98UZl93e2nR0QG/fYLCaI4GAEAPjHQRipihjdbAajSWDiIFCiogyJKpZE/pAv1GRysyNUF1InIFGxipYjoh5JGZwcC/p0Gwf2CcjvV/EUyP9a39/1+sTE2XLCH9LE1HEFdLj66LQ0RyFTt1rkXRRmQ6k1pVX1+tc9ofOj6SWsZemdXN1rz1rljSyOVQOnBsN9Y1plH1iEgXE5XALgBQZoqQtOTpiRITD4Ci2m71jIBkfnecqGpCQj8M/fJA2rMMpwjACu4eyYNvQ8Kq/2gp1FMLhffLg+yyflJZtGyVjJicgbdbaZlnaGqltVSKeSkl8tkqh6seyHVncfu+A1T3Vf2IUhNGgJcDsHCvnlKRc0Z9Z3SEWIK/XebC00zeMBwcBa2CzR5Fd87z/IcCTlzTUEyngrNVI+o1BvlncidELl6O/v19ShbWE4ZDSx/Xxog8gO941vCt6B3czHVxFbIu6E85ur4uQ2tEBumppQwdhZMLNkDhCZJZbZeAR5GbhjLaCEJWloqSGbO9Kiinvispaq4Ks3nmkdCpkoJdJDWNHgn38b2U1oh/29MRhkcJ9iJxmq45aAg7r2fYdrxWDr9VRV9cQqyKaexP3TdhGGAGeuHQmBiBpeqj3+2TbtEodIgrCtguHEUoHmCzIJQ9HjjzpP62iswwpk4qmOljaJCkO4BFkBdMDITe2De1n6ah7Tjc9dvab/P0tQtSpe9DtXan+SbF/tDN5ko4HN92Osutqa9VW+Ct5n0dUPpIjg1RoQ6qHyuxrlMFyO6Wrhysyz+nS4nKsLq+md9PDTxSePNG8B7CmWEtLm9S0i8F2gewcXC87hCahw9T+GafE8D6MXREWA5TMe4FQ3Ko8h4qml7ztBEiQdTacCmCMB+5FZLK31hMhwT2PhQlwXCSSpYTurcuuIhKBnQOWZYRGRU3UNLSIuzbEiVSzkp7FZskX7YNAkBCUEXWNJacgmOJmMdbW1sR5WeuAFW2kXqg8RhIfKhjfAiLAm9rbo39k1ITuyAdUPNXFkkffeV1OpU5eR57Rt6/xjFWylDQIC9Fwz1l5BFXPZmlQFqQ5r/p9HvIP//mc636e143cSWqlINDEnBz4qXQgctoGG482qYFwaBsn5RT9DnVMxJL9phxZ2pTBeeqTQpFOHI+GWjk7NxdpQXVXJjueDHyIRJMaziBkY1X/0s5ODA9Lp2/vtJoGs4R4CLOhURjTYeymTOoTI85srFpVWWMuB+c8lOTgHa+aKT3aG+Kq0be32H6dkelad/KBVClWf4FDpvZONgdzStinZnV1w8hXU5fmmLA4OBx+dW1dSHAUHZ3d0SACr6iR7l6r8tUlycL4Q1qjABsHr4+Ie3fXEo4w+a7e3ujr65Watu4QlYQruTcLRBGRQKQiwkJfn93VxxhMGeIYgdLDrlf2oquQ7qVLqUpIBBBc5dBvE5oRXpJFHz/Ib0santBbFEiX/e1E8nOVza/on3/qN0RSqe8qIbrq7bz1ScSTiIHfyfW+7/Jig6IWukw58dFhOTh5ZaC29nXyUcao5wwn5MTZ0tTsBR5R0+hX5N6ThI+EpEH1YmBgbX3Nc2dGRkbUSMfehWtNOqzXa1YDQgQtzU22aTY3N+1xgvMBySnA8q2swhIOvwH59sXtaGxUCbYex7OV1LfyFBAoooDYkopCJ8Ot04ZGq6vrcf/+fW/fwVgL3q31jU393pYN1huFrl4b77jHucZytthigRqkcllV1D0QljAdbCvctx0dbY6EYFrvKV7qk4cXEdnLErxDrFYpBsECGK4lDwM8piN9JQlDnQ0gmr7SuJfqhIqnmzQx4UWcJzUsfWzH8O7pe/rPNX1y8B0eysqXEDVJrDSGAoJn5xAMN/wE//IFPVI4lBdrF+EglUgyVzNNiNl7qSAclI2D/JQ2hKTruPIZPwI3CFPKcnpi8KERDe2SH4mDcXYci/Pz4lzlXoERNYoRZlQtJj7hSt4SAhe3inYAuFHV6Ng+dDLin9H0FJKPq1LqlojGBrmyQMpgkEIQIHBa+lV2E9yWsqBOSfVCdQMvUA+Jmert7sneFXFKzdiRKgbxeF69JA2jBkRks7onNeI6ujzcFiSBcDjg/NhvXm5KdSKsPrmgKS71z0CZsytCoxhEZ08Pc8AsuUBe8kiTujIwIiek8X+VUaRg0+f0DpXRNd6hnXJE5aavkbeORDbpmZxAAD/D4/zjbn5L70AoVp3Sq37XddEfBIQWwHNeQEXtzrtImyovgJLUr1zdzCFJGVQypZExOCrEu3kZmYpBNt7OfgfVWHey4zzwKz8eFzxhoqHoagA6JfuVf6tJ9E9cdb8UU5OTRji23MZoxvPjtbxEABAPuzXTp8xzYQEGjPo0kzJ1EAjLjE/CUixBhNBMd8ZLx4zORhEDKhUdDhGxPBILbFSKux/q/R0W3dA7uEw9hVqcknRx29LJTKDDuF5ZWnL8XFl5VTRKClUrDQJL2aCqAsKR9PPaaUIW7yotdcYr5SitbhEiCDU1PSNOjHpEFmedXiKGbnMr2nu6orEtTWUAYVjZlQPADvOHOpowuJG1qrkz3xw0Vvppg10I6LroHWfHkTAyf+wd4Gvczsp+dqT0kNYkYTVKwD07X1R3q3EQlh7A8cJcJ9LCs8ZWIngyTThZeVP981JwDrGkb38gUN1HKje3tFhNm0ZNo318L0F64/zZ2b2fFD4EouFQ4/v3jwJcBvcvIfVNjS0ekHQ4iCSCJ5+JYyFZDnWwVTodz3rLGOJbsnlYaomO4h06iOd4Bve15+3oN5yJdAzusLRyZ3VtQ7x9+178xV99zU6Jgf4BdzZlBcnSICvv6E9ppt2nD6O5tcVjSnjIypTPEYigw2uF4ayAwvU8qpLXL1P5SLW+oclLR52PFCD5JEeYCLYaxe2d6BCBNTQ1qd5CSpBXdxOiJWQzp9Z5kgTcTP/8m4c51zPptxAaZDbBYStwG26fIW16+TQtf+vg+8GDd9mEGDXXTgilAX6j/HGcIrn6FOKy91LtCEOjXxgmgAFx7zRdMqVMvOYTZ5++OZQHaXJgbzbUNTosymra6csJ0llq68cJT5hogKwF3hPS/b29nVhZXRE3aTVybe+UzG29RKykCmEbxJ3tsQCGDE1UreOjchGNuD0cX5yM/V5wCIDYeLNygiIYEXWLjtvXfYzV0v5hVIloitsH8Vdf/0589/tvOd/evgFzTQxmloiiY61qIUnU4SDK6tKipwJXCnkqJK04CPaUmLG7lcBIqpXbDxAFHU70L1vBL6uezEmhf62y8DiEpoeZoo1jo0PMo7wm5cd1pAtKJd400kZiQjtJGjICn97PuTQonMgCY518dM/PinmYy6eysbsCBUCVTE+nw8SpB84OXdc32w+ySS7I76KB1HyyelD1tEUhB5KXAeG0Bw4OAq7nk82O1WgWVuSvT47sJlCVPlcFLb3Uf6is2DYMOzA1mz2GeI829Hun/9PZ44IPgWgeDXDfbsl2WViY93Z+bO+AToyOSwNvsPDDyrKM/S0jFRsMYexjo2A30FBMiUZFqpb+C3dn5Ug6nB2cs17XO+yJr07XMzy7UdyM8fGJWFpejVt3xtUxR3Hhwqgjp1E3WLSQDgMb6BpskxpJsK2dHc+bQVVh4b+mxiZdr7UaWKbyMuMU/ss4UyWSSAwAydHZ2RXthY6Yky3HnJQcUQDOIA5mLrKQPFHHHu+QxIJj+yAdfmcH95CI3KMtLCGFyCCeHQA6wCnbGzpSLSA2/ou0jLBCXj5qovQO5+ngGauDTo8BRtbLVj2JbFb7kA5586xTpp3UZ155RucQbF4HPIswtHz+je1AveRcsrxSWUkjk4GpuBnwsBhoQ6PS2vFqOK5ruvPORx8jfGSJBoBwtrc2PJjFCvPsuozrkg63TownRt84CrjOHjhqbXVKlRGVqcTQBt43VDm8NrUy3FHN4IgQDGoc0dU4B8AbOn/O897ndf0k7k5MOVZtZOSCpF6brh1b4pEPnYnEQL1AsiHtvHqL7rF6DgGnIEyFpF+lzulguDvdTx1wUYOcxHWBPPcmJoRMGadOTUAjCAuPYnVx0QhBOyDReErZuB5cN7FQWaPMGZKD3Im4ILKz6+QAkiJF9brSITGQkzy5gOpGWjo14VgEpDT1gq/pvssKUSgd+gJPJe1zKCahRF0/ygDAYCBUJAESAzuVvTgZLiAvJA5OFBOl+sTlhFh4X4fLrk+C/Ps4zbSVTYmTaDGPgv4pwkdY0uRoI8N8e9Pc7LnnbnpVS8ZEkD5N0vMbGxuk4tR7WmxTY6OMfMZLKmNztxTl4vRtHYXUcepI1u0iVUJz1GdGYI60GiUbqrLfZn3Mzy/GHUmbvF/m9HtqZs6Ln3d19bgDzWV1jw4GQfhmP5wTER+2COMteN+qa+skJQ4kiUpGcNyleAcTYjB/X0axiLmgtPHoTU3NkKqRUTicgc5VvuLaWrR3FmJwZNQSzyPyYiyeF6MPCAlimiCNyGIm3MsO0rGEQFfVX0J2jPhUHtoCyeIcla7+6SylwbsABOZzkmD+AEyBOvGMrnkFIUkcmg4iNsKnV00sJhgdMBmkMn3BwoP0D4C3EVWPspkZmEBJTeBykK/aIz1uxsNlplRID/Ai9ttS036a8NElGg79o/NoMpYJYvowYzipExHb6R8uUzgpLmk415IMw52D42hsKxhpQVaingklATnqRIAgK+Mp6O4QDAgKl6uqrovJSVZXGXe+IA3AmMrduxMOhR8ZHk46OEimQ4nam1YmJMGOQj1CfWQsifcbRdw1lEOZesQezDMiJCRFErjjpSYy85RtLgypmr5HKRiDqhYhXn/heS+22FjfGK0tLV58nLZBLUxHY1IRm2EqjY6nQ4VhDx6+yYe15UBcCA+m4m3qKYfOyQ9EzSUEyJ8fvg4yZ/dxdmCf0CdIGpDfRr8O0mWAN0lAyFr/1QaJsFPQKOmxMhG71sF8kJj0A0SQCCdJnHSoLDpSqQRKkLLyHGplS3OLva1Tk1PKN6Mqg3NOp48BPsJEkyqprvE3893rG5pj7Oo1qz2OmxKBEKKyvbMr26HeBil6dZeM5r7eXiEIxKEO1gfC2N5lMDQhBh46dhagM+BuNAVGMGsT3Ls/GeMikJybJZStiB29//bt27EvRBgS4YB8dokzvwOurgNVsVrfzKvfWif4dC+O9ZsgxzpJPmn2Tg+ksm0E0e5LrVQnt7S2R63qSJgNqgaIWCFurpRVYjEHfVhkpLuvPy5cHFMalBs7ASRFTUyqYlrMsFIEzHc6UCPZPYH5RSArA6/M/bFrWPmAjKipgG0ITkBQYykIS2PoXDeMqL6ZmMT87Gx86xvfguZko3V7zEri1H3BOywpBVPhRSO4jiQVUemkaupF1mg7PBbh6MDWo+x1dUgcmJCkjaQjxJqD8ULloP9SmpS7XO/UeouQZan0Lqvrku67/I8BPsJEkzg8FfchYEwEj9bw8Ij1cwzw9kIhCr2dsVZk565ZSxAGNOFazNXH+K+TuIe7gwx5wzNT0w2tg/CZfJwFw5/dpydky+TjJwlS53BtfPyeOmY1hgZHHOpi1UZHjiRIL/bOgYDY2nBteTlqhKjYEGn8RnmjWokzMxYE4tGdcEeioZGalIE6QDAUFElI2kjSpra2GBXR2Dmhe9gRSfompOAc17aRSRXM1aIkmDPENbE4aeUgohDi2oHgOotEdeNMNUrpg6i5YwHI88RB84Pv/iC+/rW/dTv2iaiJ3+O+t2pPOVgy8QGN7QETQTDISTvQZ6hpdmyoDK673vdERNWFNiGY1fk6V31MyFl9VSfu1kuSMrQwNzsnNW3beSVI7z4O+MgSTYLUPDmgXtULqS5evCSpUh8skHEo7shUAhY6b2moi5bGJun4yRglJL9Gz5UZWTF4k+coNaPUA3VGQqYKd/KeOp/GX18vxsS9KasNqdHzMiTVhX/YOfcmpr0IHlEDlZVMHOO5ZMjzLN0IOawtzsXs1ETUYHtJhbAqCYKK8AkQtbQT4jhpHe1trQ4UnZme1dsgGTf0DYWrXqhpvVLP+gYGUySZkMfvGnnyIyUGopOGk/A/7ol8eIDLvpUIPTlFksqJzcZ7VsNII2sCXiP9BLSHaql6LM4txN0378adt29LFa31BlConjxbXZNmskIQiQghYiSi+kXEi7TBNilJe4BYrAbqoJ1Q5dijMw/KTQOspJDqmQOn9CWAxsGAN4OepMPVvA0eB3yEieasQc4DXqaOQmcUOrukbu3GW2+8EW/+4Huxu7Eex0I0L3DBc+JW2+JeK6g5Uo2qhbCkyfRlr+uldFgbDK7mwTZ1EIGHGOl7uoek2dgounMAd5QO+jwhZUVsSLq9eeuOUKrc3JWYOHIHidHlcXmz1Ue98mdXg1lJDxCBgVA4Mi5s9bSJBwmWEEHqndIhGoIxKQY+kTKUIkdcJGhjq6TN5StGUC774KEMqfgWxpy+YwnjH6CPOH92A5LwQKd+g7D5FIKEZCQEZIkYnPhpukZclZ9VMGemZrzp051bt/3G8PCQ86VNiJRwbrQzN7P3rUZK2lBnFTdJG5WD6AGIjjKRGc4BGAvlpA2TdE+l9LcOMxWVh2fZwoX1pFfzvW7cKI8HPmZEw94pm+LS6pChEXOfppbGaO9s8VYa7EHD4t+Mj7C0LfYJjcfuA4SepP5lrseBPU6MZtPYOVaCvHjh8GK9/fYdjzTzTmpwEOVMDfJ7AqICIDB2qYa7YmiLoSb+DvXqcRCivqYuiutrMSN7CRWrkbn1ehY7RNnqSLYVqgpqHJ5B1gnbkM3G3pZkS2c5d1RNvTd06VJ0dHUpv6SmAKm8HChFZ8QB8C7/TTQ6zNH10UO+wvd5DxoJ8bqRkvvnwNe4pDriqVuaX4ppVFoxHJD+7u1xDxqPjOLpk7xVGWtVNyLG8WhTujR2QzbJKcAQAgTBtA8kv20ZvQcD4jnvIqE0XE5LLZ3yOaXC5MqnNoyPwRiRNtidqe6PBz7y6tnZBwwEZAzv7JhbX7h4URy5M/qFrI2treJEIhJxdVgW3hhRjRqXGZEy+JUChjuNf0Bcmg6wlV3G6DSaHAmEXYI6wCDnxL20L6fVGcqgd88jYQImtp3E/clJr1vcP9AfbUJ2Ot3TBNS5DLzS+UIREfeWdxZAsthLpLxwlTNGwXbrBzpAQpCBe7BlpklTB/J3nfQhgqFNdcebWK56g+ioJ24n408qJ++Y0LOyny99dllvJKIB96gvK9gQ70dC6X2fOs1ELFxPL6evslhbWYsp1kDYTZtbUe+Ju/dis7gVI7JB8YahniEZsVGSXSTEF5FQbrvPM8dGSUie1Nc0QJtLYvLH85miD3AwMGQgSalzu6H9cRJW0WlXpoWwPHCChElU5/zxQeEjTzRmZafVS5yEDYto9P4+iX99tnd33MkL8zNRXJY6c7jnEWZcvSCC3cN6TyfqnBRxq16114oBNtKsqRWXUyeiFjTUNdjFfPv2HT9rpCF3ddqDAIIYgVS2xaXFmF9c9I7FnVIhqxgD0St0LEd7e4vdvxuymXBHE1AKwD3x/rEZUsJNdb6exynR0d4mHb3GEdE7QsikgskGkx0Htx6+cjlaWaEU7k0dDTlyZOU9V+xUVgBEszxMdfA1vGjYNhA5hAM3V8IQie+fvZ8IUAnrN226JeRk4RCiGkgNQsCemNa1paXlGBgc9NQK2pcp0EhVpCupOSWd4w3EVuU6e/2gmrE2hBe31zWAVW0I9GR2rH/rmbycys6Q1wbHDvkQUcFKNvl1njjXJB8YPgZEkwOdSyf5NNbUCKztPDo6ok6ZjcXF6WioLY8qYqkO2byWZZ1YEgod+DiYy15TX+tORtLAiVgsnahq6/DCDdygeGs44E5vy15BlQJR3o1gElAu7AKd6h/b7t2+ddfqIQuq55PTjKDiqkRYIxEhdGY2ItFYGadKHLhBKhvR1qTjKAeliYFeaO+I+toa2TcLwSS5vFkIYO3uH4hBqUA54uUAWqTfIKZe0Kl/uqB86arLnG5kSaaHIHJEtABCTOH5Z2CC4Tn9cZ12Yxbl/XuT3k/Gz5J+9r0wOx9z83PRP9hvW43+cDQH6pjyQmq4MLwgAqRfUO0gGJwSdptLKqO6ofphF6HOsRAkNhMSKS9Tbvi7bvrNOBUXZmdkb5XSNIyfFD4GRMORIHUy3yzNlDxpYzKGK/DOVEY0NdTF7mZyCNApiPR9qXIM4m3tbseMkA6kbGhs8IQ0pAyDfDQuDW7VRJ2IrcQEtruZepFz1/z7PORX1O0CflWIM7Kt3rhdnr39/dHU3GIuyFwfxktYi4BxiV0Z9NQlOQHwIhH/lmalei1kqSwqlj1Ivb09ce3qVf0+krqWQmqYIlEpIhy+eEnI0WRkSuWgPCqLEMqyh0QEJhS+rcGhHmWg+76j+zxquwZGIoJNxKV7XHfqeVrpACCq/dKB1DOpqAtMCjsHzjBiRXYZW3LgwOkoFOzdtEqmvkEVwxFDyuTl6RWS0tiWqGa41OkbL42ltnIo02FaUZV2ApLEwfOWCMiZ6g/7sKWtxYyJ5Z9SJn4l1esc8Cs/HgYfcaIBztUyA9dVl9fXNz3t+MrzL0SLVBQMmJLUHkJZ6GC7MtUxcKz6poYYGL0QtUIuVB/vUynujZrGbxuQnKszMVDX19fj1q3bjiU7RZx3gR+9yhXWCDiO+1NTMSMu293THz06QGGmK1RWp7Wl96VmMkBbUV7tTmXsh07HmdAkqcNYCjp9ClNh4K4uOrs6Y1OqEOoawOIbfUMj3lWOliL7s2+fJcgKmlcjN55PFRWln5GU25H10hi3QVVySI5e9Bv6DcElzo6UQH3DTtyP6clpRxufJpm+EujHuuyeifF7UlPbo6e3V4iepLiXelK9PZnQ+UE4kixKmwl/5EH/0AbenVr2nO0dMT2u4WLm/hnRJMmf3iH95I1koHk+Kx+etkRcOVD7rP7vAx8DojkDVyn/J8RmpLmyqj4GL4zFjlSdpaWFOJBEOVRD4xDwyDcIpwai8U/Evarr8G4x1zI8ag+HQiqBKCA0DU9GSBsQHiSg4d/ZwGeQmpjmzlQYq5BCRoqozwpLDk3PRnNLe/RJ6jAif+AJaRYEsbXJZrJ48upcFvawxFnAduzo5DgI6HwAbownalTqGJvU4hlixzUGWEcvXbLUBNE8E1OJJyRIkIj+/JUMdCG/x3vpiWQjwEwYrxEmGtF8Te1gjY7HaBIdIDlqMONKs4wtZSoSkFJOZ+TDmnV3RTgMQvaKcFC56B/i74CkKuMdrHC8IW3CnCMIzPWHuJVOGoxF4ohI9B52EsyF9HzNhKNeEeMhf2wlVjpCqs3NqoyMqen+GeR1T+cPg48V0ZyCO4t/KR6Lrfde+cyno7ahSmpXMY5FDIHHShyJNQdQeVgHpVYEU98q+0B2BkSBbo3LmHkYB0wnEILgsobD1jXUW9qM3x1XR+KAoCEf1pipPDnkHUDHEerz1q1bcVxeFcMXGJitibLjPdk3rNBS5fUFmH8DR8SW2ZEkWVtdVZLHkjr1JOJp0ah4ICu8HocCzosFIQAzUrFrCj19Skc5i8hYGqoc5HOxhdQuTS57SETPOUQHgvRDvpN/Kevk9vV8Gx1KgWdPEeuUOeiKEJmE58Vk8KClqAKeI+2UI28mhK/w0MD4nTtRIwkxMDRoVQ3CqxGjgBDsFdNreDKpCxHqLBjJUAFja7iQS+rfXbVJPh5Gfl4qCs+c0oBwyRqGQzrUnCnShFfxDqvZoFVQn8TwkKTnVNaHwMeTaARqYx9eWPCk0rMnp2emYnlx3uMBdBDRAqgXeFqqpCcfqmEq8VLJDoAj4yoG6mur7QFi9zA4JhOleAc16P7ElENxEhJ8MAChcqDDJ+9PuEwXr1wR8RZi75gynsQuC37gDVMZ4Pbsb0M8Hcs+QbBEcrOsFZ0PQuDEgJhwN7NB1e3xuw6buSD7jiVtzWUhGucsVHA1Qe5Ui4To2Q8wK7t2HpAwEAyBnF6YXolYwnDokw+IWj0TsHbB8vJKTE1MGqmzxM99qzTUDcTU975UpdswEl0ZGRn2E6QF4wCQMOSDtoBmwI7RJgalR58SUsOYkN36/p0cFzBEpDPl5ZrVS5gIbatzpBcOGogLyUg+qQ1SOzwKfGyJ5jzAOS5cuBDP3Xwu+gcGvSAFwZlw2TSglhCGGZvFzS01pK43yDgX8jE2wzZ7u9ubWbQAYx7iPWpUVoW5d3fC7lTr9I/erj8CoA6qA5HS4/elrhX6Y+TiFev2bAWyWVy31HNsmoi2WpKQDl1eWvKsUNznLGdFeSljHqRJ57OmwrIk0zDjVoVOIx+8FRQlY+pNA1AGjhxyQqFavuc65k9AbLIz1LaUCwRFojDGkjhy/hb54Hau9NboE+MTkiTvFprP85mk02uoZIfSBO7eGTdDGRbhJPWKKRaqnx6i/rQ7v2Fc29u7IqCTxPAypmcbB81CkFzPaYAae5V2SFIrEbbrpw/t19ff58mJs5LU2JU0xYOM473gqSAaOpWQ/fb2Qiwur8a2RLn617ZNFY2kzoAIQHrGXepEMHXN7bGvtrTeflCKE6ll3qNSncUmtMzmVKvHnfFxu5Hd0Y/YqO8FvE0aq+LI33n1OyLs/egT12tsbvZiHDgDDsSBIRiHjajcuM3hsgDzhuCkqCGkA1KgphVk08wtLUs1O4mhUSIlpIxSWTJE3OjZhNpnZeDIDWUObpyitc5hOBAHXko1ktuCFHiHZxw1YC6iX/rCE7a1sRX3JPVY7CTlROY88y5g4sQWOjbhYOsQOY67H+aCIwDJCtGiSjPbE48mCM57KVUKSiSHbBv1K4CEwd6pwaXteEAcDMkWym1DXgMnmJtFVPTs3KwkH9Lx0eApIBqQ58ixT+zTeePFl6NncCD29ndifXkhJKhVyTQWwOAhCBTVdVHd2BI4elkRv0oYciTCYX9N9vvcg8Pp2ubmRtx6+7aJBsR6L2fAo0LCzYR4ObIsrKxFp6RjW6HL4TZH4qjHcHUhIdmBLADxZqhHcFAYgA/SEZdFfUOaLKqcLW3tDiLFNU0sHTw28VlACYCrD0BOOKcElF9TAexRxBkgIsm9aOk5nhLxCGEhAIiGAUT2q0HipIw4sjbLf/o9vZ9//DtienIqVmVD9g30G5EhBAiHekJEua0CA2GAk3ctQFQmJCA4kAhH+emP91kqi0gE+g2pxTdl5xuihyjb1V7Eu+EOtwqaF+gh8FRIGirKFhlENF+WvUCjsfxRY3NrVKgDdg5kOOrYVd//7Xd/GN/41neiQ7ZAu6QTIS7EcUkv8q5r7KmpLrBnjcEw1Knl5WXnYYNXnZXg/Rv33QAGm7g575/E4vxsrEsFG+zpiSGpDCJvj4ajvlTXsDYYklLcXYjLxDbcpoxjYKPhQUSdomydhUKwECHI0yT7TqIrDoyvjABh6iZZgyHub9/zbcMpQwCh+KKMnAmRWMEH4klTzXVZ70AsMKK0qDlps9PztsOJlk/HavJM3g24l+4bUXU6LxtjfXktDQpLHUUr8AxPEQw2FE6dwwPGp9JMT4psAlDZKBQl4R0Vy/ewhRhagAihbdzzqJynto7ewv6pr62PZRZvFAN7FHhqiAaAe/T29kWfxC47mA33D8SVy1d13JCtMxK9fcPx0sufjV/8xb8f/X39dmUyEEkrMMFsb3fXE8UcUKg02cmY6bP37085/ZRN6uifHEgM9I1YXFyI1197zcjR0dkZuzKkMXThsp7HD9L46ROv38Z4BhO02BeTMQrPSRHXRArh8ToR169raFQlhBYqNLFZxiK9z38TTErQR2II/DirHY/7CuwcSQPW8Sz/dA2kA2H5OO5NHzj91NRUzM/OnSX0PpDnm5dhQe09IzujR/3YKuJnNm6qXzqw5dh20uFNql8+LweGlsomYhHz4xSgrSA8hyjpHgSWnlXJs4YgagAiZPDTTozs3feCjz/RqIJu+JNyIf2+9PuOuHH9WjRJ9z/AeNzaibXVDakMIorSkRoFv7+ubRRjQ9LI0qWScHzpwKhEhxLlMlAJw2EkfnFhMe7dvWckyTv4xwXePkshP0Ndk76usr51646IoiQCHwg2oWI1TyIYOBiDsSEuBGHxwaKkzuL8nJfyrRZCNDY36lvGr5DoUEiMJMIWIH2KneyXRESonjCFXNUCTiWN4Kyc2TXdA6lsH+CRNBGKiEA8PrSNJB62A2MgjNXw/KPCabtm2a3JLr0/cS8KhQ6vtMo6AkQOEJrEeA5Ftf1nB0Am+igSYlxA0bB9PN6j34zb8H7aLBfJhFMDNY2HRQTqd/ZGgoEy+c/u6ofAUyNp+KDCdPUMxNVr161Sfe/734/J+/fFvRa9oDrLQU1N3veigjQw21n0CkEbGpusP4syYl/GZqXaHluntrYqpqenHRKDZ+YnJRrgLIW8Y1LPkTZccHZuXp13GNdvPhdjV65GU3NbNLawN44OqZstsleaW9vsFGDriYbmZhMV4zgs6M6UAgIf0frZ+xM1zxyZsqe/rL04SWXw7wfrJgKDH4N0SQWS8mOVLNk3PM/bdggIeJrnlsRkmKMP4/mxQWlviqkxlsPsVLSHQ0kMkBsbhYFMFmG0G5oy6jqMJw1kZpVU4dKcHElspYfEwfPHUALMMKmXqS5844qGsIgYSI6Ms3Z5sH2eDqJRA6FVA31DF+P5T39aiNYiAuqKa9euxIXRwegutEVPd0cMDCD228TF63WIm8sOkv7jdbOKa6uxt7MlLqXOwEaic9TYBG/ifj7fcD8evPv755PlfGFxMb7xjW/HD197Q0ghY7WjS/ZagxcnLGdef6WkiDq5vpkAz3qpZGnKNiPebOT7zVe/K0m66ZVzTJJmqRkoAysy5Jnlm9frtH7m2Dp4Lb8k5GJMBMKhva3eMG9UaTt9rknar8o2mJyYtN3x40MiclztRJozOM2UCxOAEJ/lmoji2ES9lk1qO03Pnx2Zw0KFgthwCnCdQWukLIOcqHqUOy22mBgAi5HwTaRFckNnlRecb8Ong2g41BiqmYzFurj5/EvR1dklHfVebKwsegENSWRJjzYdrVFVKc5c2veUZXZWrq1vshtXDEgNokY+YInbTUsX5ofcvXvXA43vBOeaHY8K7/I8P8/647SjMFiJCnjth9+NP//Kl+Pb3/6WVR/GKwj3QTXhWSZabW0WY3p2Jr7yZ1+O//v//L/ir7783yWBWtNgp4iLeiBFPXNTRxq3SBIiR3j++Xr2DIcJwuZ1Ove4jZDQTgFdAy3z53gfaipubMTkXUnzzW0SfbC2jwS8Yxmn+hHTxiAoEQGDslEJ5CSqukUIzjT1jXUxuYNkpwAUxaqky6RSiiBQz2gDu8vVDkgc9nJlnYij/bQ5MnkRotTcktZPm52adXpOV2mkMiXgm9Q/tuCKqMJmjmqQzu6B+NK/+Ffx3HPPxVtvfk+EM66mLY/66gYZ1/uxf7TjRdSZ0tzVPxzXXvh0dHRL/KtRV5fmY2NRjSWiqa2pDKbXEmn7J3/8J+L83yQbd4rBP/Lme7xN6Dqdg5R6ntdDIH9Rj734+Z+N3/vDP4ye4WETGmsogOzcpA4QiN3FAnPn7BrVym2flBs3jvSsmAlrMjCVQgfp4ZFzrNeRJJASwCU9cWci/vS//GncH59UcVKZUzofBBIB8G5q85TC9eeux2/849+IS1cvi9HVxebObtwWgbL5FiqXCTsnGJVZhbZkNOhaTbXU18aGaJDq3dEqTaRQ8DjYoiS7t9xHxVOGk2KSf/pf/zQm7k3rRctlfZNOKsdTZNOkCpUkVodHLsWVq1etq/b39cbzz9+My5cux9jYValrN+P61Zvx3M0XvMdMcWMn2KgJ0Yz3CmlTXs7s0G03fmNDo4zDmRgfv+v03wFgmhv0yQD1PDXo6UoQnE7Vb9suxvz0bFfvQLz42c9Edz8RB7J96upSOI44LHYPo+b5wYApK4ui76PmsW0i+j0c2W1Lvs4Pzp3sAJCUKeMgJa7dvGyoZThOVhZXXbYfC1QP0206zfKOWFxYirdu345DlWtD9sw9qc27Yn5IiOy19I7K5KbwDxiqDqWXh1XhZcQOxPZjYJlnWBTf9dV7zPhEMhG1je2U6pEalv9PAdGkBuUbfRW9dW1tQzZNq20a4tH+5q//Or79jW/FHSH+bRmXd9Tw9+7d9ZJPGNAtUmVa29rMaR2weaKOEFLUsraAEAGbxh60nGt9iGCVCU6adaKrrvOcG+dQrzpdfeGFKHR3W51jliruW+p7iIH8QF1AGHsQq1kaNu0KBxGxSmhOXCxDheeOdKzvUgb9kRZ9QBqMbd0X91+YXaRnUvmMvJw8ImTP5kQA2GYVJe2wX6psnb6BIa+D/WC6EK8J5Xyb8O3LTFg7cWT4wtJyTExOxdtv34rJ6bS4YL4ete0dPTc7O+9JdYAZBpUVPBVEQ2NSJdQFqlUqHUbv4Ehcvn5dNk5FdHa0x/UrV+Py5dHoHWiP1pbaaGlixRKmDciIrmMRjnI7A5i/4j1g1EggAx4bpj6Pj9+xD58+eqCffjrwPhnlt08feeDZehnL1156MQalnpmoRCgb62sxOzPtbSmIp1uXnbYquwl7jYjujWLRA5SoLCCc3chCHg6QCK4LR2YeEMzJTgHlmxCVP2ysI69KMyObwOregwX7gEB/cqRUdKYOK66sxJvf+743vuqTttDMBDwzAZUTiasDhwGDwtYe9A6Hy6I6EVsItvAG0QWsJ0EezFdi/IsQnLa2Dkc4MBHxVMXL4OmQNHzoNDpanyPZLju7+1JN+qK7qytKQhBmSR4esvhcm1SVFjVMkxqmO7q6BoQMZbEtg7+xpUncpjqkpXucBkRhZuD2NnNA7spA3MryTPCTocNPDuSfH1ZFzkGdiObGSy/E4MiIkHzPyI4UYVmlsbFL9rT19PR6QfV2SVkMa9y5GNo5onKALqAbvxg0ZH0GpLFQ74xguKu2RzqbQ0/NpaVhpfYaUX385JBo0zLHRDI3NR3fkQYxNXHPxIG2QH9hZxGzhn2TSxt/ZaKLpYGJCuCAzaJN4AwgcmCUyPHG5vjbv/nb+MqffSW2N3dSxufg6ZA0bsrUmFkTxYa4Z21dU/RKt2cUfWFxztJidnoyJifH497E2zF+9+14883X4v59qV5qYJZC9dwOSRd7zvZKUV1bJQLciltvvS1OveHUEzxOdPjxIc/f9XaB0hXmA11//sUYuXTBiyASVoRqRjgRg7usxoNUAI9YK45Jbc2yddpa26K9vdVTsg9lH3Lko/GorewJxDSGtK8Nal7K81jZkjXtOD83F5P3puy2zTD9pwb0fFEq1J033ozvf+tbsS67p6Gq2otGwgiIDEdtlOVlQkqqKaql+lnlou7NUkH7JbGqyirjL7/yl/FH/8cfxVf/4q+9AtC7AdVJePaxBaqQqkEDAoheoK3QF//oi78bN5+7Hqsri9Eio767vVNciedw2RJefhQH6vjd/eM4FpfF/QwB7uxuxs7WhqRSdczPTsd//H//Y9y9jTPgPAZ8+E2Xl+ZU0vjkJJraO+K3/+AP4n/4tV+TFC1ZxTwC6fdLaos1IzexahADBj3xd8R28TtfUJFVQ1mHgXERfu/vbcfG6lJsri3HydGekE6c/AinNCgIVxdi7h3G91/9XvzZf/tyrC0lNz1045Z6zM2VaxinaXOeSRaAYNe29nbvbdTY0uwpI+woV89iG5RYFM+gLLtt33rzTa9x4IXsSTSD8+nlkFr4Yw+5dyOviqpVJiGqTnzxlc/HF7/0+xLbVXHn7bdjZvK+OE95dHV2WxdmrgbelUq8RuK2LOBXKy59cizDWUhSpaRxtf7xf/4v8efiQgnI75167ocFeffmRIPkoBUqqmvjF3791+JXf+e3pZbV254hqJWt2QlPYVUcODAqFGsoIFUJ5SEgFJsGgx/vUnNTq99B10ctW1tZiHUxoJPDkomGOS3YBXgcnbN+337jtl22s5NprOOskNn344Q8beA0fS4mzSOH9886KaEATPNhb3zs1TMqmuu55yExCyTGXnT1DUTPwJAqexL9HW3R21mItsbaKD+Wfr5fFFFsxmZxWZKlGG1CkkJbwes/E2fFHBsCEVE5sGvQ2c3hHtKoTxJO652Eq7/oflQRiYcYvDAqXb9ValXJs0GJG0s7wdFGTCpji8M6EUdLFNoLtnF6e3o8Ao93Ctcz0tjRwYf7saf2wBGAemalWJyYJYBpq5xDM6/m/sT9s6jhBzvncUKe9vnueNf8uJg1ks8fPAC+H04wwFNBNA+Cm0EsF6QoyR7Z3TuK6y+8GMMj/bG1taaOLovm5o5o7+iLru6h6Ozu99hOvqD4OluuCylYr6xWhiWbNH3j61+PhVlWgMlJJmvYdyvAhwFZOVx3ly/tANdcKMTw6KjwpTx2JSm80LuQf3JmKm7dvh1TMzOOJpiantL5dMzOz8fS0pLUudVkB4npEEqELYCr+UAEw14/SHG8lXizGPtIYzWiU9mDpZ29mLh7P5ZlX5zCT6mdUn1/9Hh3eAgx+EXqk34+DJ4CR4DgXEVPT831qF55rCwsSqpE3Hju+WjtKHip0vvjt+Lbf/NX8Z2vfzXG35I+e28iVlZWeTGtzdUp26eyyl60mqqKKG6sx/idcdsCp43/CA38REHMILfngCMZ+9gq/aMXo0VSBK8ig7Y1UlVHR4bj6uWxuChJNNDXK3W1w6PlREIgqXCv4y3EDQ+DwKuGBoakZd2AY9k02DC5dCG8Bhc1MyJ3SzsxofZMTIauUIoPwdePGzw9RJMh8Cke57/dqcfqROLHtmPk4g0HMja11MfgaF/ceOFqjF29EH1DSJ2eaGttN02sbRZtA4BELU2NVtPu3LrjBQBP8/goAYUSclJ4n2bIzM4DLYXOGBhmB7lyEQMb+R4Fc/oxgtHiysuZ4Vgvg79F9e/wsrrdUtH6+vq8hgELEeJNZD6+l1jymmgs5JcHbEJMyalCvthDrFswOz2X1MBUIh1PB+U8XZIm/87AYSXuKPdqTN69Hd/622/GgTq+b3jYyx61dHbHfnlVFEsHUS7dvk1S5giEE/41er+bxmioq40ffPe78c1vfFNIlgbsHsjqQwPK4bKc/dP/RDj8Z04RMVUjlyRtWps9tZd11wgxYsv5W7ffjvv3J2JGqtnk9KSnQjDxbmVlORvs3JG0SQGiHuQThfDukdd6xo2bE04iGoOae0bpTE9M27uWWuvpIBjg6arNowAEoU6ubyrE1RsvxPOfeiUuXbkS7YW2qKuvkf2zLZVsPxqkmu1sFOO1H34vvvbXfxm337rlhR1Sk3Ggpn34kCtjLk0maTisSqmcqFbsPforX/yd+OwvfCF290uxKWIguBKjv6O93SvxQxD2opX2Yk8MhDEdBjKZJUlEQF1NoyODWUcB1Qz3815pS/bNXpSZiFhscd/jHgwy/81Xvx5/8f/9hferyWPQknP64w9PBdFQCeCsInm18js5CI10ifkX3INxShvnX7BteW1dtedXEG5/fMgIeJoT4nf0TfjFaZqnUuzs68OAU6Jxsd5JNHB4qsjSIi/97M/Gr/7TL8q2abME2d3ZkRRt9pYlDGwS0OnpEbJJGNln4A8kZ2LAsRIviZCYLrEr9fSQ/WPYs1SEc7S/o8yl4/G8iMXFkCr37W9+K77yJ/89ttbZReAZ0XwMwF33EEhV9lNZC3Alfyu/C7EA7zbA9VGBd5Y5A11M19N/yl/oG4h/+KXfixc+89kobhVjfWPNA5bs3kbsGS5pdqBmWjVrK9fWVJmIsHVqdeAUwVZJcWdp/xo8aYf7W8HWJkl1U44Qjr5/+L3X4sv/7c9ibZnlr1QOF/Cj244fBJ4Om+YZvCfkRMXAZUNre4zKtmHBENQpDtZ3GxkejMuXL8fIyGgUOgueQuDlpCRAmBrOypnYOUW2YixPCyxCCJ6UhkNAR5IyZSk4UpKFkKOJuxOxzWQ0cx+OZ0TzDD5OIAJhBiNjUf39fd6rp7au3sGKIDs2DgTBNGLmFhU6Om3zsJfogN5hWSW8akgfUJ8YPbuf8aQdsqBgog1sHqYWrK+uxd1baRHAZ0TzDD62ANeva2iIkQujwXrWrO6CO5ndCVC91pjff38i7twZj6mpaS9OwkKJDHIyLQBpQkQBA5184zE7QcqIcCAI7CCmVOiGd1u4/fbtTNLkltczonkGHysQMstgxwPYyRjMwIAwPAVlNkjisLxtY0N9NEhda2qsd8QzC+nhnmYX6/X1NatqEA+T/QCmPONqYLc2CIKr/OY+k9FYoGJ1idVJuc7dZ0TzDD5mwODmtgiAJalKRycewGTtZIx4opvZmYC5NR0dBQd1ct4llay/ty96erqjtaXFc27Y9g/092a2IkRWAU1rqQmhypVWBRPAKrycE5PRkpfyGdE8g48ZWArg1hLh7G3vxJ0fvhZvvv6m77S1tjrimVVdCMOxhsWZniWWjNAYwmhYDhfvGiH1hMqw8DyhNMy5b2mWpJKEampojEJ7u1Ipj7feeNu7LjwltHIKTw/5P4OHAh2NZYHZD+M/FmXYlS7CaO7uiedfeSVe/uznYnBk1Nt6VNVUec0ApntzIEkY8YdY2MakRKSz1LPayrJoF8G0t7R6+dul+YV484evx1/++Z/H9179rrfdYJwGInxaUO0Z0XySgN7OwEKH3zpO1aeKmmjv7PY262M3rsXohQte5hdHAQtO8BIhNA7UFBFVVZRFpQhvT7YOEuWbX/9m/ECEsrG6ovRAqzS8miNZIpyPP+T1eQafBKC3gXM9jn7O5SR5zqLWOMqraqKWJZ4apXrhKNA3qhjAegGlnR1Pm2CfUFS+lNJ5T1l+PF3wjGg+IUBHcwAQRiIOgYgFWwf3MU+kxUlyxEixa/xKVy2STsEpSL3jnt/TBT+v83cglR8UPCWYltrmGTyDZ/DIkMvSZ/AMnsEjwjOieQbP4APCM6J5Bs/gA0HE/w9FxwO1C+S9pgAAAABJRU5ErkJggg=="/>
          <p:cNvSpPr>
            <a:spLocks noChangeAspect="1" noChangeArrowheads="1"/>
          </p:cNvSpPr>
          <p:nvPr/>
        </p:nvSpPr>
        <p:spPr bwMode="auto">
          <a:xfrm>
            <a:off x="219075" y="-1325563"/>
            <a:ext cx="1952625" cy="27717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3" name="Image 12"/>
          <p:cNvPicPr>
            <a:picLocks noChangeAspect="1"/>
          </p:cNvPicPr>
          <p:nvPr/>
        </p:nvPicPr>
        <p:blipFill>
          <a:blip r:embed="rId6"/>
          <a:stretch>
            <a:fillRect/>
          </a:stretch>
        </p:blipFill>
        <p:spPr>
          <a:xfrm>
            <a:off x="8555593" y="107459"/>
            <a:ext cx="3405758" cy="2520261"/>
          </a:xfrm>
          <a:prstGeom prst="rect">
            <a:avLst/>
          </a:prstGeom>
        </p:spPr>
      </p:pic>
    </p:spTree>
    <p:extLst>
      <p:ext uri="{BB962C8B-B14F-4D97-AF65-F5344CB8AC3E}">
        <p14:creationId xmlns:p14="http://schemas.microsoft.com/office/powerpoint/2010/main" val="27759342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400" y="142199"/>
            <a:ext cx="8596668" cy="1320800"/>
          </a:xfrm>
        </p:spPr>
        <p:txBody>
          <a:bodyPr/>
          <a:lstStyle/>
          <a:p>
            <a:pPr algn="ctr"/>
            <a:r>
              <a:rPr lang="en-CA" dirty="0"/>
              <a:t>Les </a:t>
            </a:r>
            <a:r>
              <a:rPr lang="en-CA" dirty="0" err="1"/>
              <a:t>matériaux</a:t>
            </a:r>
            <a:r>
              <a:rPr lang="en-CA" dirty="0"/>
              <a:t> composites</a:t>
            </a:r>
            <a:endParaRPr lang="fr-CA" dirty="0"/>
          </a:p>
        </p:txBody>
      </p:sp>
      <p:sp>
        <p:nvSpPr>
          <p:cNvPr id="3" name="Content Placeholder 2"/>
          <p:cNvSpPr>
            <a:spLocks noGrp="1"/>
          </p:cNvSpPr>
          <p:nvPr>
            <p:ph idx="1"/>
          </p:nvPr>
        </p:nvSpPr>
        <p:spPr>
          <a:xfrm>
            <a:off x="407368" y="764704"/>
            <a:ext cx="11233248" cy="3880773"/>
          </a:xfrm>
        </p:spPr>
        <p:txBody>
          <a:bodyPr>
            <a:noAutofit/>
          </a:bodyPr>
          <a:lstStyle/>
          <a:p>
            <a:pPr algn="ctr">
              <a:lnSpc>
                <a:spcPct val="150000"/>
              </a:lnSpc>
            </a:pPr>
            <a:r>
              <a:rPr lang="en-CA" sz="3200" b="1" dirty="0"/>
              <a:t>Un </a:t>
            </a:r>
            <a:r>
              <a:rPr lang="en-CA" sz="3200" b="1" dirty="0" err="1"/>
              <a:t>matériau</a:t>
            </a:r>
            <a:r>
              <a:rPr lang="en-CA" sz="3200" b="1" dirty="0"/>
              <a:t> composite </a:t>
            </a:r>
            <a:r>
              <a:rPr lang="en-CA" sz="3200" b="1" dirty="0" err="1"/>
              <a:t>est</a:t>
            </a:r>
            <a:r>
              <a:rPr lang="en-CA" sz="3200" b="1" dirty="0"/>
              <a:t> </a:t>
            </a:r>
            <a:r>
              <a:rPr lang="en-CA" sz="3200" b="1" dirty="0" err="1"/>
              <a:t>formé</a:t>
            </a:r>
            <a:r>
              <a:rPr lang="en-CA" sz="3200" b="1" dirty="0"/>
              <a:t> de </a:t>
            </a:r>
            <a:r>
              <a:rPr lang="en-CA" sz="3200" b="1" dirty="0" err="1"/>
              <a:t>matériaux</a:t>
            </a:r>
            <a:r>
              <a:rPr lang="en-CA" sz="3200" b="1" dirty="0"/>
              <a:t> </a:t>
            </a:r>
            <a:r>
              <a:rPr lang="en-CA" sz="3200" b="1" dirty="0" err="1"/>
              <a:t>provenant</a:t>
            </a:r>
            <a:r>
              <a:rPr lang="en-CA" sz="3200" b="1" dirty="0"/>
              <a:t> de </a:t>
            </a:r>
            <a:r>
              <a:rPr lang="en-CA" sz="3200" b="1" dirty="0" err="1"/>
              <a:t>différentes</a:t>
            </a:r>
            <a:r>
              <a:rPr lang="en-CA" sz="3200" b="1" dirty="0"/>
              <a:t> </a:t>
            </a:r>
            <a:r>
              <a:rPr lang="en-CA" sz="3200" b="1" dirty="0" err="1"/>
              <a:t>catégories</a:t>
            </a:r>
            <a:r>
              <a:rPr lang="en-CA" sz="3200" b="1" dirty="0"/>
              <a:t> </a:t>
            </a:r>
            <a:r>
              <a:rPr lang="en-CA" sz="3200" b="1" dirty="0" err="1"/>
              <a:t>afin</a:t>
            </a:r>
            <a:r>
              <a:rPr lang="en-CA" sz="3200" b="1" dirty="0"/>
              <a:t> </a:t>
            </a:r>
            <a:r>
              <a:rPr lang="en-CA" sz="3200" b="1" dirty="0" err="1"/>
              <a:t>d’obtenir</a:t>
            </a:r>
            <a:r>
              <a:rPr lang="en-CA" sz="3200" b="1" dirty="0"/>
              <a:t> un </a:t>
            </a:r>
            <a:r>
              <a:rPr lang="en-CA" sz="3200" b="1" dirty="0" err="1"/>
              <a:t>matériau</a:t>
            </a:r>
            <a:r>
              <a:rPr lang="en-CA" sz="3200" b="1" dirty="0"/>
              <a:t> aux </a:t>
            </a:r>
            <a:r>
              <a:rPr lang="en-CA" sz="3200" b="1" dirty="0" err="1"/>
              <a:t>propriétés</a:t>
            </a:r>
            <a:r>
              <a:rPr lang="en-CA" sz="3200" b="1" dirty="0"/>
              <a:t> </a:t>
            </a:r>
            <a:r>
              <a:rPr lang="en-CA" sz="3200" b="1" dirty="0" err="1"/>
              <a:t>améliorées</a:t>
            </a:r>
            <a:r>
              <a:rPr lang="en-CA" sz="3200" b="1" dirty="0"/>
              <a:t>. On </a:t>
            </a:r>
            <a:r>
              <a:rPr lang="en-CA" sz="3200" b="1" dirty="0" err="1"/>
              <a:t>incorpore</a:t>
            </a:r>
            <a:r>
              <a:rPr lang="en-CA" sz="3200" b="1" dirty="0"/>
              <a:t> des fibres de </a:t>
            </a:r>
            <a:r>
              <a:rPr lang="en-CA" sz="3200" b="1" dirty="0" err="1"/>
              <a:t>renfort</a:t>
            </a:r>
            <a:r>
              <a:rPr lang="en-CA" sz="3200" b="1" dirty="0"/>
              <a:t> à </a:t>
            </a:r>
            <a:r>
              <a:rPr lang="en-CA" sz="3200" b="1" dirty="0" err="1"/>
              <a:t>l’intérieur</a:t>
            </a:r>
            <a:r>
              <a:rPr lang="en-CA" sz="3200" b="1" dirty="0"/>
              <a:t> d’un </a:t>
            </a:r>
            <a:r>
              <a:rPr lang="en-CA" sz="3200" b="1" dirty="0" err="1"/>
              <a:t>autre</a:t>
            </a:r>
            <a:r>
              <a:rPr lang="en-CA" sz="3200" b="1" dirty="0"/>
              <a:t> </a:t>
            </a:r>
            <a:r>
              <a:rPr lang="en-CA" sz="3200" b="1" dirty="0" err="1"/>
              <a:t>matériau</a:t>
            </a:r>
            <a:r>
              <a:rPr lang="en-CA" sz="3200" b="1" dirty="0"/>
              <a:t> (</a:t>
            </a:r>
            <a:r>
              <a:rPr lang="en-CA" sz="3200" b="1" dirty="0" err="1"/>
              <a:t>matrice</a:t>
            </a:r>
            <a:r>
              <a:rPr lang="en-CA" sz="3200" b="1" dirty="0"/>
              <a:t>).</a:t>
            </a:r>
            <a:endParaRPr lang="fr-CA" sz="3200" b="1" dirty="0"/>
          </a:p>
        </p:txBody>
      </p:sp>
      <p:pic>
        <p:nvPicPr>
          <p:cNvPr id="1026" name="Picture 2" descr="http://upload.wikimedia.org/wikipedia/commons/thumb/1/13/Composite_3d.png/350px-Composite_3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888" y="3789040"/>
            <a:ext cx="4197846" cy="31543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upload.wikimedia.org/wikipedia/commons/thumb/1/13/Composite_3d.png/350px-Composite_3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8306866" y="3789040"/>
            <a:ext cx="3333750" cy="2505076"/>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p:cNvPicPr>
            <a:picLocks noChangeAspect="1"/>
          </p:cNvPicPr>
          <p:nvPr/>
        </p:nvPicPr>
        <p:blipFill>
          <a:blip r:embed="rId3"/>
          <a:stretch>
            <a:fillRect/>
          </a:stretch>
        </p:blipFill>
        <p:spPr>
          <a:xfrm>
            <a:off x="4598883" y="4339294"/>
            <a:ext cx="4075976" cy="1857375"/>
          </a:xfrm>
          <a:prstGeom prst="rect">
            <a:avLst/>
          </a:prstGeom>
        </p:spPr>
      </p:pic>
    </p:spTree>
    <p:extLst>
      <p:ext uri="{BB962C8B-B14F-4D97-AF65-F5344CB8AC3E}">
        <p14:creationId xmlns:p14="http://schemas.microsoft.com/office/powerpoint/2010/main" val="7042273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33800" y="685800"/>
            <a:ext cx="5068229" cy="1015663"/>
          </a:xfrm>
          <a:prstGeom prst="rect">
            <a:avLst/>
          </a:prstGeom>
        </p:spPr>
        <p:txBody>
          <a:bodyPr rtlCol="0">
            <a:spAutoFit/>
          </a:bodyPr>
          <a:lstStyle/>
          <a:p>
            <a:pPr algn="ctr"/>
            <a:r>
              <a:rPr lang="en-US" sz="6000" b="1" dirty="0"/>
              <a:t>LE BOIS </a:t>
            </a:r>
          </a:p>
        </p:txBody>
      </p:sp>
      <p:pic>
        <p:nvPicPr>
          <p:cNvPr id="3" name="Picture 2" descr="Image result for les materiaux"/>
          <p:cNvPicPr>
            <a:picLocks noChangeAspect="1"/>
          </p:cNvPicPr>
          <p:nvPr/>
        </p:nvPicPr>
        <p:blipFill>
          <a:blip r:embed="rId3"/>
          <a:stretch>
            <a:fillRect/>
          </a:stretch>
        </p:blipFill>
        <p:spPr>
          <a:xfrm>
            <a:off x="1028700" y="1924050"/>
            <a:ext cx="4313208" cy="3234906"/>
          </a:xfrm>
          <a:prstGeom prst="rect">
            <a:avLst/>
          </a:prstGeom>
        </p:spPr>
      </p:pic>
      <p:pic>
        <p:nvPicPr>
          <p:cNvPr id="4" name="Picture 3" descr="Image result for les materiaux"/>
          <p:cNvPicPr>
            <a:picLocks noChangeAspect="1"/>
          </p:cNvPicPr>
          <p:nvPr/>
        </p:nvPicPr>
        <p:blipFill>
          <a:blip r:embed="rId4"/>
          <a:stretch>
            <a:fillRect/>
          </a:stretch>
        </p:blipFill>
        <p:spPr>
          <a:xfrm>
            <a:off x="6111875" y="1924050"/>
            <a:ext cx="4816475" cy="3260300"/>
          </a:xfrm>
          <a:prstGeom prst="rect">
            <a:avLst/>
          </a:prstGeom>
        </p:spPr>
      </p:pic>
    </p:spTree>
    <p:extLst>
      <p:ext uri="{BB962C8B-B14F-4D97-AF65-F5344CB8AC3E}">
        <p14:creationId xmlns:p14="http://schemas.microsoft.com/office/powerpoint/2010/main" val="29462196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r-CA"/>
          </a:p>
        </p:txBody>
      </p:sp>
      <p:sp>
        <p:nvSpPr>
          <p:cNvPr id="3" name="Content Placeholder 2"/>
          <p:cNvSpPr>
            <a:spLocks noGrp="1"/>
          </p:cNvSpPr>
          <p:nvPr>
            <p:ph idx="1"/>
          </p:nvPr>
        </p:nvSpPr>
        <p:spPr/>
        <p:txBody>
          <a:bodyPr/>
          <a:lstStyle/>
          <a:p>
            <a:endParaRPr lang="fr-CA" dirty="0"/>
          </a:p>
        </p:txBody>
      </p:sp>
      <p:pic>
        <p:nvPicPr>
          <p:cNvPr id="2050" name="Picture 2"/>
          <p:cNvPicPr>
            <a:picLocks noChangeAspect="1" noChangeArrowheads="1"/>
          </p:cNvPicPr>
          <p:nvPr/>
        </p:nvPicPr>
        <p:blipFill>
          <a:blip r:embed="rId2">
            <a:grayscl/>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35360" y="0"/>
            <a:ext cx="11521280" cy="6659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95692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r-CA"/>
          </a:p>
        </p:txBody>
      </p:sp>
      <p:sp>
        <p:nvSpPr>
          <p:cNvPr id="3" name="Content Placeholder 2"/>
          <p:cNvSpPr>
            <a:spLocks noGrp="1"/>
          </p:cNvSpPr>
          <p:nvPr>
            <p:ph idx="1"/>
          </p:nvPr>
        </p:nvSpPr>
        <p:spPr/>
        <p:txBody>
          <a:bodyPr/>
          <a:lstStyle/>
          <a:p>
            <a:endParaRPr lang="fr-CA"/>
          </a:p>
        </p:txBody>
      </p:sp>
      <p:pic>
        <p:nvPicPr>
          <p:cNvPr id="3074" name="Picture 2"/>
          <p:cNvPicPr>
            <a:picLocks noChangeAspect="1" noChangeArrowheads="1"/>
          </p:cNvPicPr>
          <p:nvPr/>
        </p:nvPicPr>
        <p:blipFill>
          <a:blip r:embed="rId4">
            <a:grayscl/>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07368" y="16024"/>
            <a:ext cx="11521281" cy="6712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SMARTInkShape-129"/>
          <p:cNvSpPr/>
          <p:nvPr>
            <p:custDataLst>
              <p:tags r:id="rId1"/>
            </p:custDataLst>
          </p:nvPr>
        </p:nvSpPr>
        <p:spPr>
          <a:xfrm>
            <a:off x="3648075" y="657228"/>
            <a:ext cx="942976" cy="47230"/>
          </a:xfrm>
          <a:custGeom>
            <a:avLst/>
            <a:gdLst/>
            <a:ahLst/>
            <a:cxnLst/>
            <a:rect l="0" t="0" r="0" b="0"/>
            <a:pathLst>
              <a:path w="942976" h="47230">
                <a:moveTo>
                  <a:pt x="0" y="9522"/>
                </a:moveTo>
                <a:lnTo>
                  <a:pt x="0" y="9522"/>
                </a:lnTo>
                <a:lnTo>
                  <a:pt x="0" y="389"/>
                </a:lnTo>
                <a:lnTo>
                  <a:pt x="41912" y="0"/>
                </a:lnTo>
                <a:lnTo>
                  <a:pt x="84332" y="2820"/>
                </a:lnTo>
                <a:lnTo>
                  <a:pt x="131194" y="8198"/>
                </a:lnTo>
                <a:lnTo>
                  <a:pt x="176456" y="9130"/>
                </a:lnTo>
                <a:lnTo>
                  <a:pt x="214914" y="14462"/>
                </a:lnTo>
                <a:lnTo>
                  <a:pt x="261586" y="22745"/>
                </a:lnTo>
                <a:lnTo>
                  <a:pt x="305519" y="26846"/>
                </a:lnTo>
                <a:lnTo>
                  <a:pt x="345348" y="28061"/>
                </a:lnTo>
                <a:lnTo>
                  <a:pt x="383960" y="28420"/>
                </a:lnTo>
                <a:lnTo>
                  <a:pt x="422211" y="33584"/>
                </a:lnTo>
                <a:lnTo>
                  <a:pt x="460356" y="36760"/>
                </a:lnTo>
                <a:lnTo>
                  <a:pt x="503526" y="37701"/>
                </a:lnTo>
                <a:lnTo>
                  <a:pt x="549831" y="37980"/>
                </a:lnTo>
                <a:lnTo>
                  <a:pt x="597065" y="38062"/>
                </a:lnTo>
                <a:lnTo>
                  <a:pt x="644574" y="38087"/>
                </a:lnTo>
                <a:lnTo>
                  <a:pt x="692164" y="43150"/>
                </a:lnTo>
                <a:lnTo>
                  <a:pt x="734723" y="46297"/>
                </a:lnTo>
                <a:lnTo>
                  <a:pt x="774144" y="47229"/>
                </a:lnTo>
                <a:lnTo>
                  <a:pt x="812635" y="42449"/>
                </a:lnTo>
                <a:lnTo>
                  <a:pt x="850851" y="39387"/>
                </a:lnTo>
                <a:lnTo>
                  <a:pt x="893028" y="38352"/>
                </a:lnTo>
                <a:lnTo>
                  <a:pt x="942975" y="38097"/>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sp>
        <p:nvSpPr>
          <p:cNvPr id="29" name="SMARTInkShape-130"/>
          <p:cNvSpPr/>
          <p:nvPr>
            <p:custDataLst>
              <p:tags r:id="rId2"/>
            </p:custDataLst>
          </p:nvPr>
        </p:nvSpPr>
        <p:spPr>
          <a:xfrm>
            <a:off x="2019300" y="1133475"/>
            <a:ext cx="1295401" cy="38101"/>
          </a:xfrm>
          <a:custGeom>
            <a:avLst/>
            <a:gdLst/>
            <a:ahLst/>
            <a:cxnLst/>
            <a:rect l="0" t="0" r="0" b="0"/>
            <a:pathLst>
              <a:path w="1295401" h="38101">
                <a:moveTo>
                  <a:pt x="0" y="0"/>
                </a:moveTo>
                <a:lnTo>
                  <a:pt x="0" y="0"/>
                </a:lnTo>
                <a:lnTo>
                  <a:pt x="17900" y="7539"/>
                </a:lnTo>
                <a:lnTo>
                  <a:pt x="62673" y="9473"/>
                </a:lnTo>
                <a:lnTo>
                  <a:pt x="102719" y="10576"/>
                </a:lnTo>
                <a:lnTo>
                  <a:pt x="149824" y="18167"/>
                </a:lnTo>
                <a:lnTo>
                  <a:pt x="191148" y="18788"/>
                </a:lnTo>
                <a:lnTo>
                  <a:pt x="231864" y="18998"/>
                </a:lnTo>
                <a:lnTo>
                  <a:pt x="274988" y="19040"/>
                </a:lnTo>
                <a:lnTo>
                  <a:pt x="320627" y="19048"/>
                </a:lnTo>
                <a:lnTo>
                  <a:pt x="364135" y="19050"/>
                </a:lnTo>
                <a:lnTo>
                  <a:pt x="400697" y="19050"/>
                </a:lnTo>
                <a:lnTo>
                  <a:pt x="438342" y="19050"/>
                </a:lnTo>
                <a:lnTo>
                  <a:pt x="476307" y="19050"/>
                </a:lnTo>
                <a:lnTo>
                  <a:pt x="517189" y="19050"/>
                </a:lnTo>
                <a:lnTo>
                  <a:pt x="562816" y="19050"/>
                </a:lnTo>
                <a:lnTo>
                  <a:pt x="607027" y="16228"/>
                </a:lnTo>
                <a:lnTo>
                  <a:pt x="649760" y="11511"/>
                </a:lnTo>
                <a:lnTo>
                  <a:pt x="695935" y="12936"/>
                </a:lnTo>
                <a:lnTo>
                  <a:pt x="728405" y="15274"/>
                </a:lnTo>
                <a:lnTo>
                  <a:pt x="764002" y="12786"/>
                </a:lnTo>
                <a:lnTo>
                  <a:pt x="798168" y="10974"/>
                </a:lnTo>
                <a:lnTo>
                  <a:pt x="830991" y="10169"/>
                </a:lnTo>
                <a:lnTo>
                  <a:pt x="863218" y="9811"/>
                </a:lnTo>
                <a:lnTo>
                  <a:pt x="898003" y="12474"/>
                </a:lnTo>
                <a:lnTo>
                  <a:pt x="933571" y="16128"/>
                </a:lnTo>
                <a:lnTo>
                  <a:pt x="967017" y="17751"/>
                </a:lnTo>
                <a:lnTo>
                  <a:pt x="999522" y="18473"/>
                </a:lnTo>
                <a:lnTo>
                  <a:pt x="1031607" y="18793"/>
                </a:lnTo>
                <a:lnTo>
                  <a:pt x="1063506" y="18936"/>
                </a:lnTo>
                <a:lnTo>
                  <a:pt x="1095322" y="21822"/>
                </a:lnTo>
                <a:lnTo>
                  <a:pt x="1140162" y="26574"/>
                </a:lnTo>
                <a:lnTo>
                  <a:pt x="1180259" y="30804"/>
                </a:lnTo>
                <a:lnTo>
                  <a:pt x="1218951" y="35938"/>
                </a:lnTo>
                <a:lnTo>
                  <a:pt x="1257226" y="37460"/>
                </a:lnTo>
                <a:lnTo>
                  <a:pt x="1295400" y="38100"/>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spTree>
    <p:extLst>
      <p:ext uri="{BB962C8B-B14F-4D97-AF65-F5344CB8AC3E}">
        <p14:creationId xmlns:p14="http://schemas.microsoft.com/office/powerpoint/2010/main" val="37670998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623392" y="332656"/>
            <a:ext cx="10585176" cy="4811083"/>
          </a:xfrm>
          <a:prstGeom prst="rect">
            <a:avLst/>
          </a:prstGeom>
        </p:spPr>
      </p:pic>
    </p:spTree>
    <p:extLst>
      <p:ext uri="{BB962C8B-B14F-4D97-AF65-F5344CB8AC3E}">
        <p14:creationId xmlns:p14="http://schemas.microsoft.com/office/powerpoint/2010/main" val="37252500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r-CA"/>
          </a:p>
        </p:txBody>
      </p:sp>
      <p:pic>
        <p:nvPicPr>
          <p:cNvPr id="4098" name="Picture 2"/>
          <p:cNvPicPr>
            <a:picLocks noChangeAspect="1" noChangeArrowheads="1"/>
          </p:cNvPicPr>
          <p:nvPr/>
        </p:nvPicPr>
        <p:blipFill>
          <a:blip r:embed="rId2">
            <a:grayscl/>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35360" y="260648"/>
            <a:ext cx="11233248" cy="5301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79576" y="5561856"/>
            <a:ext cx="8651704" cy="523220"/>
          </a:xfrm>
          <a:prstGeom prst="rect">
            <a:avLst/>
          </a:prstGeom>
          <a:noFill/>
        </p:spPr>
        <p:txBody>
          <a:bodyPr wrap="square" rtlCol="0">
            <a:spAutoFit/>
          </a:bodyPr>
          <a:lstStyle/>
          <a:p>
            <a:r>
              <a:rPr lang="en-CA" sz="2800" b="1" dirty="0">
                <a:solidFill>
                  <a:srgbClr val="FF0000"/>
                </a:solidFill>
              </a:rPr>
              <a:t>Les bois </a:t>
            </a:r>
            <a:r>
              <a:rPr lang="en-CA" sz="2800" b="1" dirty="0" err="1">
                <a:solidFill>
                  <a:srgbClr val="FF0000"/>
                </a:solidFill>
              </a:rPr>
              <a:t>modifiés</a:t>
            </a:r>
            <a:r>
              <a:rPr lang="en-CA" sz="2800" b="1" dirty="0">
                <a:solidFill>
                  <a:srgbClr val="FF0000"/>
                </a:solidFill>
              </a:rPr>
              <a:t> </a:t>
            </a:r>
            <a:r>
              <a:rPr lang="en-CA" sz="2800" b="1" dirty="0" err="1">
                <a:solidFill>
                  <a:srgbClr val="FF0000"/>
                </a:solidFill>
              </a:rPr>
              <a:t>sont</a:t>
            </a:r>
            <a:r>
              <a:rPr lang="en-CA" sz="2800" b="1" dirty="0">
                <a:solidFill>
                  <a:srgbClr val="FF0000"/>
                </a:solidFill>
              </a:rPr>
              <a:t> des </a:t>
            </a:r>
            <a:r>
              <a:rPr lang="en-CA" sz="2800" b="1" dirty="0" err="1">
                <a:solidFill>
                  <a:srgbClr val="FF0000"/>
                </a:solidFill>
              </a:rPr>
              <a:t>matériaux</a:t>
            </a:r>
            <a:r>
              <a:rPr lang="en-CA" sz="2800" b="1" dirty="0">
                <a:solidFill>
                  <a:srgbClr val="FF0000"/>
                </a:solidFill>
              </a:rPr>
              <a:t> composites!</a:t>
            </a:r>
            <a:endParaRPr lang="fr-CA" sz="2800" b="1" dirty="0">
              <a:solidFill>
                <a:srgbClr val="FF0000"/>
              </a:solidFill>
            </a:endParaRPr>
          </a:p>
        </p:txBody>
      </p:sp>
    </p:spTree>
    <p:extLst>
      <p:ext uri="{BB962C8B-B14F-4D97-AF65-F5344CB8AC3E}">
        <p14:creationId xmlns:p14="http://schemas.microsoft.com/office/powerpoint/2010/main" val="31953249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e 1"/>
          <p:cNvGraphicFramePr/>
          <p:nvPr>
            <p:extLst>
              <p:ext uri="{D42A27DB-BD31-4B8C-83A1-F6EECF244321}">
                <p14:modId xmlns:p14="http://schemas.microsoft.com/office/powerpoint/2010/main" val="3296025950"/>
              </p:ext>
            </p:extLst>
          </p:nvPr>
        </p:nvGraphicFramePr>
        <p:xfrm>
          <a:off x="623392" y="548680"/>
          <a:ext cx="11717220" cy="54372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 2"/>
          <p:cNvPicPr>
            <a:picLocks noChangeAspect="1"/>
          </p:cNvPicPr>
          <p:nvPr/>
        </p:nvPicPr>
        <p:blipFill>
          <a:blip r:embed="rId8"/>
          <a:stretch>
            <a:fillRect/>
          </a:stretch>
        </p:blipFill>
        <p:spPr>
          <a:xfrm>
            <a:off x="623392" y="560541"/>
            <a:ext cx="1799481" cy="1187657"/>
          </a:xfrm>
          <a:prstGeom prst="rect">
            <a:avLst/>
          </a:prstGeom>
        </p:spPr>
      </p:pic>
      <p:pic>
        <p:nvPicPr>
          <p:cNvPr id="4" name="Image 3"/>
          <p:cNvPicPr>
            <a:picLocks noChangeAspect="1"/>
          </p:cNvPicPr>
          <p:nvPr/>
        </p:nvPicPr>
        <p:blipFill>
          <a:blip r:embed="rId9"/>
          <a:stretch>
            <a:fillRect/>
          </a:stretch>
        </p:blipFill>
        <p:spPr>
          <a:xfrm>
            <a:off x="479376" y="3763768"/>
            <a:ext cx="1585050" cy="1194063"/>
          </a:xfrm>
          <a:prstGeom prst="rect">
            <a:avLst/>
          </a:prstGeom>
        </p:spPr>
      </p:pic>
      <p:pic>
        <p:nvPicPr>
          <p:cNvPr id="5" name="Image 4"/>
          <p:cNvPicPr>
            <a:picLocks noChangeAspect="1"/>
          </p:cNvPicPr>
          <p:nvPr/>
        </p:nvPicPr>
        <p:blipFill>
          <a:blip r:embed="rId10"/>
          <a:stretch>
            <a:fillRect/>
          </a:stretch>
        </p:blipFill>
        <p:spPr>
          <a:xfrm>
            <a:off x="623391" y="1748198"/>
            <a:ext cx="1799481" cy="816052"/>
          </a:xfrm>
          <a:prstGeom prst="rect">
            <a:avLst/>
          </a:prstGeom>
        </p:spPr>
      </p:pic>
      <p:pic>
        <p:nvPicPr>
          <p:cNvPr id="6" name="Image 5"/>
          <p:cNvPicPr>
            <a:picLocks noChangeAspect="1"/>
          </p:cNvPicPr>
          <p:nvPr/>
        </p:nvPicPr>
        <p:blipFill>
          <a:blip r:embed="rId11"/>
          <a:stretch>
            <a:fillRect/>
          </a:stretch>
        </p:blipFill>
        <p:spPr>
          <a:xfrm>
            <a:off x="2711624" y="5322731"/>
            <a:ext cx="1359595" cy="999555"/>
          </a:xfrm>
          <a:prstGeom prst="rect">
            <a:avLst/>
          </a:prstGeom>
        </p:spPr>
      </p:pic>
      <p:pic>
        <p:nvPicPr>
          <p:cNvPr id="7" name="Image 6"/>
          <p:cNvPicPr>
            <a:picLocks noChangeAspect="1"/>
          </p:cNvPicPr>
          <p:nvPr/>
        </p:nvPicPr>
        <p:blipFill>
          <a:blip r:embed="rId12"/>
          <a:stretch>
            <a:fillRect/>
          </a:stretch>
        </p:blipFill>
        <p:spPr>
          <a:xfrm>
            <a:off x="9120335" y="4824721"/>
            <a:ext cx="1493705" cy="1150345"/>
          </a:xfrm>
          <a:prstGeom prst="rect">
            <a:avLst/>
          </a:prstGeom>
        </p:spPr>
      </p:pic>
      <p:pic>
        <p:nvPicPr>
          <p:cNvPr id="8" name="Image 7"/>
          <p:cNvPicPr>
            <a:picLocks noChangeAspect="1"/>
          </p:cNvPicPr>
          <p:nvPr/>
        </p:nvPicPr>
        <p:blipFill>
          <a:blip r:embed="rId13"/>
          <a:stretch>
            <a:fillRect/>
          </a:stretch>
        </p:blipFill>
        <p:spPr>
          <a:xfrm>
            <a:off x="10614965" y="2176535"/>
            <a:ext cx="1593528" cy="1193608"/>
          </a:xfrm>
          <a:prstGeom prst="rect">
            <a:avLst/>
          </a:prstGeom>
        </p:spPr>
      </p:pic>
      <p:pic>
        <p:nvPicPr>
          <p:cNvPr id="9" name="Image 8"/>
          <p:cNvPicPr>
            <a:picLocks noChangeAspect="1"/>
          </p:cNvPicPr>
          <p:nvPr/>
        </p:nvPicPr>
        <p:blipFill>
          <a:blip r:embed="rId14"/>
          <a:stretch>
            <a:fillRect/>
          </a:stretch>
        </p:blipFill>
        <p:spPr>
          <a:xfrm>
            <a:off x="10614041" y="212366"/>
            <a:ext cx="1535832" cy="1535832"/>
          </a:xfrm>
          <a:prstGeom prst="rect">
            <a:avLst/>
          </a:prstGeom>
        </p:spPr>
      </p:pic>
    </p:spTree>
    <p:extLst>
      <p:ext uri="{BB962C8B-B14F-4D97-AF65-F5344CB8AC3E}">
        <p14:creationId xmlns:p14="http://schemas.microsoft.com/office/powerpoint/2010/main" val="2698191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e 1"/>
          <p:cNvGraphicFramePr/>
          <p:nvPr>
            <p:extLst>
              <p:ext uri="{D42A27DB-BD31-4B8C-83A1-F6EECF244321}">
                <p14:modId xmlns:p14="http://schemas.microsoft.com/office/powerpoint/2010/main" val="367128726"/>
              </p:ext>
            </p:extLst>
          </p:nvPr>
        </p:nvGraphicFramePr>
        <p:xfrm>
          <a:off x="1676400" y="396875"/>
          <a:ext cx="9756659" cy="54181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123825" y="266700"/>
            <a:ext cx="8471209" cy="1077218"/>
          </a:xfrm>
          <a:prstGeom prst="rect">
            <a:avLst/>
          </a:prstGeom>
        </p:spPr>
        <p:txBody>
          <a:bodyPr wrap="square" anchor="t">
            <a:spAutoFit/>
          </a:bodyPr>
          <a:lstStyle/>
          <a:p>
            <a:pPr algn="ctr"/>
            <a:r>
              <a:rPr lang="fr-CA" sz="3200" b="1" dirty="0"/>
              <a:t>Les propriétés </a:t>
            </a:r>
            <a:r>
              <a:rPr lang="fr-CA" sz="3200" b="1" dirty="0">
                <a:hlinkClick r:id="rId8" tooltip="Petit dictionnaire de l'univers technologique: Mécanique"/>
              </a:rPr>
              <a:t>mécanique</a:t>
            </a:r>
            <a:r>
              <a:rPr lang="fr-CA" sz="3200" b="1" dirty="0"/>
              <a:t>s varient d'un bois à l'autre selon les facteurs suivants :</a:t>
            </a:r>
          </a:p>
        </p:txBody>
      </p:sp>
      <p:pic>
        <p:nvPicPr>
          <p:cNvPr id="4" name="Image 3"/>
          <p:cNvPicPr>
            <a:picLocks noChangeAspect="1"/>
          </p:cNvPicPr>
          <p:nvPr/>
        </p:nvPicPr>
        <p:blipFill>
          <a:blip r:embed="rId9"/>
          <a:stretch>
            <a:fillRect/>
          </a:stretch>
        </p:blipFill>
        <p:spPr>
          <a:xfrm>
            <a:off x="8832304" y="4005064"/>
            <a:ext cx="2690274" cy="1806327"/>
          </a:xfrm>
          <a:prstGeom prst="rect">
            <a:avLst/>
          </a:prstGeom>
        </p:spPr>
      </p:pic>
      <p:pic>
        <p:nvPicPr>
          <p:cNvPr id="5" name="Image 4"/>
          <p:cNvPicPr>
            <a:picLocks noChangeAspect="1"/>
          </p:cNvPicPr>
          <p:nvPr/>
        </p:nvPicPr>
        <p:blipFill>
          <a:blip r:embed="rId10"/>
          <a:stretch>
            <a:fillRect/>
          </a:stretch>
        </p:blipFill>
        <p:spPr>
          <a:xfrm>
            <a:off x="6734175" y="5076825"/>
            <a:ext cx="1800200" cy="1725537"/>
          </a:xfrm>
          <a:prstGeom prst="rect">
            <a:avLst/>
          </a:prstGeom>
        </p:spPr>
      </p:pic>
    </p:spTree>
    <p:extLst>
      <p:ext uri="{BB962C8B-B14F-4D97-AF65-F5344CB8AC3E}">
        <p14:creationId xmlns:p14="http://schemas.microsoft.com/office/powerpoint/2010/main" val="35980889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e 1"/>
          <p:cNvGraphicFramePr/>
          <p:nvPr>
            <p:extLst>
              <p:ext uri="{D42A27DB-BD31-4B8C-83A1-F6EECF244321}">
                <p14:modId xmlns:p14="http://schemas.microsoft.com/office/powerpoint/2010/main" val="1236543111"/>
              </p:ext>
            </p:extLst>
          </p:nvPr>
        </p:nvGraphicFramePr>
        <p:xfrm>
          <a:off x="1919536" y="1340768"/>
          <a:ext cx="8488040" cy="45545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191344" y="17329"/>
            <a:ext cx="8242449" cy="1323439"/>
          </a:xfrm>
          <a:prstGeom prst="rect">
            <a:avLst/>
          </a:prstGeom>
        </p:spPr>
        <p:txBody>
          <a:bodyPr wrap="none" anchor="t">
            <a:spAutoFit/>
          </a:bodyPr>
          <a:lstStyle/>
          <a:p>
            <a:r>
              <a:rPr lang="fr-CA" sz="4000" b="1" dirty="0">
                <a:latin typeface="Times New Roman" panose="02020603050405020304" pitchFamily="18" charset="0"/>
                <a:cs typeface="Times New Roman" panose="02020603050405020304" pitchFamily="18" charset="0"/>
              </a:rPr>
              <a:t>On classe généralement les bois en </a:t>
            </a:r>
          </a:p>
          <a:p>
            <a:pPr algn="ctr"/>
            <a:r>
              <a:rPr lang="fr-CA" sz="4000" b="1" dirty="0">
                <a:latin typeface="Times New Roman" panose="02020603050405020304" pitchFamily="18" charset="0"/>
                <a:cs typeface="Times New Roman" panose="02020603050405020304" pitchFamily="18" charset="0"/>
              </a:rPr>
              <a:t>deux catégories: Selon leur </a:t>
            </a:r>
            <a:r>
              <a:rPr lang="fr-CA" sz="4000" b="1" dirty="0" smtClean="0">
                <a:latin typeface="Times New Roman" panose="02020603050405020304" pitchFamily="18" charset="0"/>
                <a:cs typeface="Times New Roman" panose="02020603050405020304" pitchFamily="18" charset="0"/>
              </a:rPr>
              <a:t>dureté.</a:t>
            </a:r>
            <a:endParaRPr lang="fr-CA"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84297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6930" y="-18256"/>
            <a:ext cx="8229600" cy="1143000"/>
          </a:xfrm>
        </p:spPr>
        <p:txBody>
          <a:bodyPr>
            <a:normAutofit/>
          </a:bodyPr>
          <a:lstStyle/>
          <a:p>
            <a:r>
              <a:rPr lang="en-CA" sz="6000" b="1" dirty="0">
                <a:solidFill>
                  <a:srgbClr val="FF0000"/>
                </a:solidFill>
                <a:latin typeface="Times New Roman" panose="02020603050405020304" pitchFamily="18" charset="0"/>
                <a:cs typeface="Times New Roman" panose="02020603050405020304" pitchFamily="18" charset="0"/>
              </a:rPr>
              <a:t>Les bois </a:t>
            </a:r>
            <a:r>
              <a:rPr lang="en-CA" sz="6000" b="1" dirty="0" err="1">
                <a:solidFill>
                  <a:srgbClr val="FF0000"/>
                </a:solidFill>
                <a:latin typeface="Times New Roman" panose="02020603050405020304" pitchFamily="18" charset="0"/>
                <a:cs typeface="Times New Roman" panose="02020603050405020304" pitchFamily="18" charset="0"/>
              </a:rPr>
              <a:t>modifiés</a:t>
            </a:r>
            <a:endParaRPr lang="fr-CA" sz="6000"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11232" y="1124744"/>
            <a:ext cx="9145016" cy="5184576"/>
          </a:xfrm>
        </p:spPr>
        <p:txBody>
          <a:bodyPr vert="horz" lIns="91440" tIns="45720" rIns="91440" bIns="45720" rtlCol="0" anchor="t">
            <a:normAutofit fontScale="85000" lnSpcReduction="20000"/>
          </a:bodyPr>
          <a:lstStyle/>
          <a:p>
            <a:pPr algn="ctr"/>
            <a:r>
              <a:rPr lang="fr-CA" sz="3200" b="1" dirty="0"/>
              <a:t>Sont des bois traités ou obtenus en collant ensemble des morceaux, des feuilles ou des résidus provenant de la coupe du bois. </a:t>
            </a:r>
          </a:p>
          <a:p>
            <a:pPr marL="0" indent="0" algn="just">
              <a:buNone/>
            </a:pPr>
            <a:r>
              <a:rPr lang="fr-CA" sz="3200" b="1" dirty="0">
                <a:solidFill>
                  <a:srgbClr val="00B050"/>
                </a:solidFill>
              </a:rPr>
              <a:t>On en fait, par exemple:</a:t>
            </a:r>
          </a:p>
          <a:p>
            <a:pPr lvl="1" algn="just"/>
            <a:r>
              <a:rPr lang="fr-CA" sz="3200" b="1" dirty="0">
                <a:solidFill>
                  <a:srgbClr val="FF0000"/>
                </a:solidFill>
                <a:hlinkClick r:id="rId2"/>
              </a:rPr>
              <a:t>des contreplaqués (plywood)</a:t>
            </a:r>
            <a:endParaRPr lang="fr-CA" sz="3200" b="1" dirty="0">
              <a:solidFill>
                <a:srgbClr val="FF0000"/>
              </a:solidFill>
            </a:endParaRPr>
          </a:p>
          <a:p>
            <a:pPr lvl="1" algn="just"/>
            <a:r>
              <a:rPr lang="fr-CA" sz="3200" b="1" dirty="0">
                <a:solidFill>
                  <a:srgbClr val="FF0000"/>
                </a:solidFill>
              </a:rPr>
              <a:t>des panneaux de particules (particule </a:t>
            </a:r>
            <a:r>
              <a:rPr lang="fr-CA" sz="3200" b="1" dirty="0" err="1">
                <a:solidFill>
                  <a:srgbClr val="FF0000"/>
                </a:solidFill>
              </a:rPr>
              <a:t>board</a:t>
            </a:r>
            <a:r>
              <a:rPr lang="fr-CA" sz="3200" b="1" dirty="0">
                <a:solidFill>
                  <a:srgbClr val="FF0000"/>
                </a:solidFill>
              </a:rPr>
              <a:t>) (MDF, </a:t>
            </a:r>
            <a:r>
              <a:rPr lang="fr-CA" sz="3200" b="1" dirty="0" err="1">
                <a:solidFill>
                  <a:srgbClr val="FF0000"/>
                </a:solidFill>
              </a:rPr>
              <a:t>Masonite</a:t>
            </a:r>
            <a:r>
              <a:rPr lang="fr-CA" sz="3200" b="1" dirty="0">
                <a:solidFill>
                  <a:srgbClr val="FF0000"/>
                </a:solidFill>
              </a:rPr>
              <a:t>).</a:t>
            </a:r>
          </a:p>
          <a:p>
            <a:pPr lvl="1" algn="just"/>
            <a:r>
              <a:rPr lang="fr-CA" sz="3200" b="1" dirty="0">
                <a:solidFill>
                  <a:srgbClr val="FF0000"/>
                </a:solidFill>
              </a:rPr>
              <a:t>des panneaux de fibres. (</a:t>
            </a:r>
            <a:r>
              <a:rPr lang="fr-CA" sz="3200" b="1" dirty="0" err="1">
                <a:solidFill>
                  <a:srgbClr val="FF0000"/>
                </a:solidFill>
              </a:rPr>
              <a:t>pressed</a:t>
            </a:r>
            <a:r>
              <a:rPr lang="fr-CA" sz="3200" b="1" dirty="0">
                <a:solidFill>
                  <a:srgbClr val="FF0000"/>
                </a:solidFill>
              </a:rPr>
              <a:t> </a:t>
            </a:r>
            <a:r>
              <a:rPr lang="fr-CA" sz="3200" b="1" dirty="0" err="1">
                <a:solidFill>
                  <a:srgbClr val="FF0000"/>
                </a:solidFill>
              </a:rPr>
              <a:t>wood</a:t>
            </a:r>
            <a:r>
              <a:rPr lang="fr-CA" sz="3200" b="1" dirty="0">
                <a:solidFill>
                  <a:srgbClr val="FF0000"/>
                </a:solidFill>
              </a:rPr>
              <a:t>).</a:t>
            </a:r>
          </a:p>
          <a:p>
            <a:pPr lvl="1" algn="just"/>
            <a:endParaRPr lang="fr-CA" sz="3200" b="1" dirty="0"/>
          </a:p>
          <a:p>
            <a:pPr marL="0" indent="0" algn="ctr">
              <a:buNone/>
            </a:pPr>
            <a:r>
              <a:rPr lang="fr-CA" sz="3200" b="1" dirty="0"/>
              <a:t>Alors que les propriétés des bois varient énormément d'une espèce à l'autre, celles des bois modifiés sont généralement plus constantes.</a:t>
            </a:r>
          </a:p>
          <a:p>
            <a:pPr algn="ctr"/>
            <a:endParaRPr lang="fr-CA" dirty="0"/>
          </a:p>
        </p:txBody>
      </p:sp>
      <p:pic>
        <p:nvPicPr>
          <p:cNvPr id="2050" name="Picture 2" descr="http://i01.i.aliimg.com/img/pb/404/364/318/318364404_0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22699" y="764704"/>
            <a:ext cx="2813030" cy="203347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robertbury.com/wp-content/uploads/Particle-Board-New-ima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2119" y="2863050"/>
            <a:ext cx="2887851" cy="179008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noctua-graphics.de/images/download/tex/wood/pressed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22699" y="4653135"/>
            <a:ext cx="2857271" cy="2087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94124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3472" y="33040"/>
            <a:ext cx="8229600" cy="1143000"/>
          </a:xfrm>
        </p:spPr>
        <p:txBody>
          <a:bodyPr/>
          <a:lstStyle/>
          <a:p>
            <a:r>
              <a:rPr lang="en-CA" b="1" dirty="0" err="1">
                <a:solidFill>
                  <a:srgbClr val="FF0000"/>
                </a:solidFill>
              </a:rPr>
              <a:t>Dégradation</a:t>
            </a:r>
            <a:r>
              <a:rPr lang="en-CA" b="1" dirty="0">
                <a:solidFill>
                  <a:srgbClr val="FF0000"/>
                </a:solidFill>
              </a:rPr>
              <a:t> et protection</a:t>
            </a:r>
            <a:endParaRPr lang="fr-CA" b="1" dirty="0">
              <a:solidFill>
                <a:srgbClr val="FF0000"/>
              </a:solidFill>
            </a:endParaRPr>
          </a:p>
        </p:txBody>
      </p:sp>
      <p:sp>
        <p:nvSpPr>
          <p:cNvPr id="3" name="Content Placeholder 2"/>
          <p:cNvSpPr>
            <a:spLocks noGrp="1"/>
          </p:cNvSpPr>
          <p:nvPr>
            <p:ph idx="1"/>
          </p:nvPr>
        </p:nvSpPr>
        <p:spPr>
          <a:xfrm>
            <a:off x="263525" y="908050"/>
            <a:ext cx="8507413" cy="2785521"/>
          </a:xfrm>
        </p:spPr>
        <p:txBody>
          <a:bodyPr vert="horz" lIns="91440" tIns="45720" rIns="91440" bIns="45720" rtlCol="0" anchor="t">
            <a:normAutofit lnSpcReduction="10000"/>
          </a:bodyPr>
          <a:lstStyle/>
          <a:p>
            <a:pPr algn="ctr">
              <a:lnSpc>
                <a:spcPct val="160000"/>
              </a:lnSpc>
            </a:pPr>
            <a:r>
              <a:rPr lang="en-CA" sz="2800" b="1" dirty="0" err="1"/>
              <a:t>L’eau</a:t>
            </a:r>
            <a:r>
              <a:rPr lang="en-CA" sz="2800" b="1" dirty="0"/>
              <a:t> et </a:t>
            </a:r>
            <a:r>
              <a:rPr lang="en-CA" sz="2800" b="1" dirty="0" err="1"/>
              <a:t>l’humidité</a:t>
            </a:r>
            <a:r>
              <a:rPr lang="en-CA" sz="2800" b="1" dirty="0"/>
              <a:t> </a:t>
            </a:r>
            <a:r>
              <a:rPr lang="en-CA" sz="2800" b="1" dirty="0" err="1"/>
              <a:t>dégradent</a:t>
            </a:r>
            <a:r>
              <a:rPr lang="en-CA" sz="2800" b="1" dirty="0"/>
              <a:t> le </a:t>
            </a:r>
            <a:r>
              <a:rPr lang="en-CA" sz="2800" b="1" dirty="0" err="1"/>
              <a:t>bois</a:t>
            </a:r>
            <a:r>
              <a:rPr lang="en-CA" sz="2800" b="1" dirty="0"/>
              <a:t> </a:t>
            </a:r>
            <a:r>
              <a:rPr lang="en-CA" sz="2800" b="1" dirty="0" err="1"/>
              <a:t>en</a:t>
            </a:r>
            <a:r>
              <a:rPr lang="en-CA" sz="2800" b="1" dirty="0"/>
              <a:t> </a:t>
            </a:r>
            <a:r>
              <a:rPr lang="en-CA" sz="2800" b="1" dirty="0" err="1"/>
              <a:t>favorisant</a:t>
            </a:r>
            <a:r>
              <a:rPr lang="en-CA" sz="2800" b="1" dirty="0"/>
              <a:t> la </a:t>
            </a:r>
            <a:r>
              <a:rPr lang="en-CA" sz="2800" b="1" dirty="0" err="1"/>
              <a:t>prolifération</a:t>
            </a:r>
            <a:r>
              <a:rPr lang="en-CA" sz="2800" b="1" dirty="0"/>
              <a:t> de micro-</a:t>
            </a:r>
            <a:r>
              <a:rPr lang="en-CA" sz="2800" b="1" dirty="0" err="1"/>
              <a:t>organismes</a:t>
            </a:r>
            <a:r>
              <a:rPr lang="en-CA" sz="2800" b="1" dirty="0"/>
              <a:t>. </a:t>
            </a:r>
            <a:r>
              <a:rPr lang="en-CA" sz="2800" b="1" dirty="0" err="1"/>
              <a:t>Plusieurs</a:t>
            </a:r>
            <a:r>
              <a:rPr lang="en-CA" sz="2800" b="1" dirty="0"/>
              <a:t> champignons, </a:t>
            </a:r>
            <a:r>
              <a:rPr lang="en-CA" sz="2800" b="1" dirty="0" err="1"/>
              <a:t>bactéries</a:t>
            </a:r>
            <a:r>
              <a:rPr lang="en-CA" sz="2800" b="1" dirty="0"/>
              <a:t> (</a:t>
            </a:r>
            <a:r>
              <a:rPr lang="en-CA" sz="2800" b="1" dirty="0" err="1"/>
              <a:t>moisissures</a:t>
            </a:r>
            <a:r>
              <a:rPr lang="en-CA" sz="2800" b="1" dirty="0"/>
              <a:t>) et </a:t>
            </a:r>
            <a:r>
              <a:rPr lang="en-CA" sz="2800" b="1" dirty="0" err="1"/>
              <a:t>insectes</a:t>
            </a:r>
            <a:r>
              <a:rPr lang="en-CA" sz="2800" b="1" dirty="0"/>
              <a:t> </a:t>
            </a:r>
            <a:r>
              <a:rPr lang="en-CA" sz="2800" b="1" dirty="0" err="1"/>
              <a:t>peuvent</a:t>
            </a:r>
            <a:r>
              <a:rPr lang="en-CA" sz="2800" b="1" dirty="0"/>
              <a:t> infester le </a:t>
            </a:r>
            <a:r>
              <a:rPr lang="en-CA" sz="2800" b="1" dirty="0" err="1"/>
              <a:t>bois</a:t>
            </a:r>
            <a:r>
              <a:rPr lang="en-CA" sz="2800" b="1" dirty="0"/>
              <a:t>. </a:t>
            </a:r>
            <a:endParaRPr lang="en-US" sz="2800" b="1" dirty="0"/>
          </a:p>
        </p:txBody>
      </p:sp>
      <p:pic>
        <p:nvPicPr>
          <p:cNvPr id="3074" name="Picture 2" descr="https://image.freepik.com/photos-libre/peinture-granuleux-sur-bois-pourri_19-12835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9585" y="0"/>
            <a:ext cx="3287688" cy="273826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Image result for bois infeste"/>
          <p:cNvPicPr>
            <a:picLocks noChangeAspect="1"/>
          </p:cNvPicPr>
          <p:nvPr/>
        </p:nvPicPr>
        <p:blipFill>
          <a:blip r:embed="rId3"/>
          <a:stretch>
            <a:fillRect/>
          </a:stretch>
        </p:blipFill>
        <p:spPr>
          <a:xfrm>
            <a:off x="8703294" y="3209925"/>
            <a:ext cx="3553794" cy="3695700"/>
          </a:xfrm>
          <a:prstGeom prst="rect">
            <a:avLst/>
          </a:prstGeom>
        </p:spPr>
      </p:pic>
      <p:pic>
        <p:nvPicPr>
          <p:cNvPr id="5" name="Picture 4" descr="Image result for bois infeste"/>
          <p:cNvPicPr>
            <a:picLocks noChangeAspect="1"/>
          </p:cNvPicPr>
          <p:nvPr/>
        </p:nvPicPr>
        <p:blipFill>
          <a:blip r:embed="rId4"/>
          <a:stretch>
            <a:fillRect/>
          </a:stretch>
        </p:blipFill>
        <p:spPr>
          <a:xfrm>
            <a:off x="2017171" y="3540412"/>
            <a:ext cx="5716936" cy="2737609"/>
          </a:xfrm>
          <a:prstGeom prst="rect">
            <a:avLst/>
          </a:prstGeom>
        </p:spPr>
      </p:pic>
    </p:spTree>
    <p:extLst>
      <p:ext uri="{BB962C8B-B14F-4D97-AF65-F5344CB8AC3E}">
        <p14:creationId xmlns:p14="http://schemas.microsoft.com/office/powerpoint/2010/main" val="12763555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2950" y="107110"/>
            <a:ext cx="5356225" cy="5539978"/>
          </a:xfrm>
          <a:prstGeom prst="rect">
            <a:avLst/>
          </a:prstGeom>
        </p:spPr>
        <p:txBody>
          <a:bodyPr rtlCol="0" anchor="t">
            <a:spAutoFit/>
          </a:bodyPr>
          <a:lstStyle/>
          <a:p>
            <a:pPr algn="just"/>
            <a:r>
              <a:rPr lang="en-CA" sz="2800" b="1" dirty="0">
                <a:solidFill>
                  <a:srgbClr val="FF0000"/>
                </a:solidFill>
                <a:cs typeface="Arial"/>
              </a:rPr>
              <a:t>Pour le </a:t>
            </a:r>
            <a:r>
              <a:rPr lang="en-CA" sz="2800" b="1" dirty="0" err="1">
                <a:solidFill>
                  <a:srgbClr val="FF0000"/>
                </a:solidFill>
                <a:cs typeface="Arial"/>
              </a:rPr>
              <a:t>protéger</a:t>
            </a:r>
            <a:r>
              <a:rPr lang="en-CA" sz="2800" b="1" dirty="0">
                <a:solidFill>
                  <a:srgbClr val="FF0000"/>
                </a:solidFill>
                <a:cs typeface="Arial"/>
              </a:rPr>
              <a:t>, on </a:t>
            </a:r>
            <a:r>
              <a:rPr lang="en-CA" sz="2800" b="1" dirty="0" err="1">
                <a:solidFill>
                  <a:srgbClr val="FF0000"/>
                </a:solidFill>
                <a:cs typeface="Arial"/>
              </a:rPr>
              <a:t>peut</a:t>
            </a:r>
            <a:r>
              <a:rPr lang="en-CA" sz="2800" b="1" dirty="0">
                <a:solidFill>
                  <a:srgbClr val="FF0000"/>
                </a:solidFill>
                <a:cs typeface="Arial"/>
              </a:rPr>
              <a:t>:</a:t>
            </a:r>
          </a:p>
          <a:p>
            <a:pPr algn="just"/>
            <a:r>
              <a:rPr lang="en-US" sz="2800" dirty="0">
                <a:solidFill>
                  <a:srgbClr val="FF0000"/>
                </a:solidFill>
                <a:cs typeface="Arial"/>
              </a:rPr>
              <a:t>​</a:t>
            </a:r>
            <a:endParaRPr lang="en-US" sz="2800" dirty="0">
              <a:cs typeface="Arial"/>
            </a:endParaRPr>
          </a:p>
          <a:p>
            <a:pPr marL="285750" indent="-285750" algn="ctr">
              <a:buFont typeface="Arial" panose="020B0604020202020204" pitchFamily="34" charset="0"/>
              <a:buChar char="•"/>
            </a:pPr>
            <a:r>
              <a:rPr lang="en-CA" sz="2800" b="1" dirty="0">
                <a:solidFill>
                  <a:srgbClr val="404040"/>
                </a:solidFill>
                <a:cs typeface="Arial"/>
              </a:rPr>
              <a:t>Le </a:t>
            </a:r>
            <a:r>
              <a:rPr lang="en-CA" sz="2800" b="1" dirty="0" err="1">
                <a:solidFill>
                  <a:srgbClr val="404040"/>
                </a:solidFill>
                <a:cs typeface="Arial"/>
              </a:rPr>
              <a:t>vernir</a:t>
            </a:r>
            <a:r>
              <a:rPr lang="en-CA" sz="2800" b="1" dirty="0">
                <a:solidFill>
                  <a:srgbClr val="404040"/>
                </a:solidFill>
                <a:cs typeface="Arial"/>
              </a:rPr>
              <a:t>, le </a:t>
            </a:r>
            <a:r>
              <a:rPr lang="en-CA" sz="2800" b="1" dirty="0" err="1">
                <a:solidFill>
                  <a:srgbClr val="404040"/>
                </a:solidFill>
                <a:cs typeface="Arial"/>
              </a:rPr>
              <a:t>peindre</a:t>
            </a:r>
            <a:r>
              <a:rPr lang="en-CA" sz="2800" b="1" dirty="0">
                <a:solidFill>
                  <a:srgbClr val="404040"/>
                </a:solidFill>
                <a:cs typeface="Arial"/>
              </a:rPr>
              <a:t> </a:t>
            </a:r>
            <a:r>
              <a:rPr lang="en-CA" sz="2800" b="1" dirty="0" err="1">
                <a:solidFill>
                  <a:srgbClr val="404040"/>
                </a:solidFill>
                <a:cs typeface="Arial"/>
              </a:rPr>
              <a:t>ou</a:t>
            </a:r>
            <a:r>
              <a:rPr lang="en-CA" sz="2800" b="1" dirty="0">
                <a:solidFill>
                  <a:srgbClr val="404040"/>
                </a:solidFill>
                <a:cs typeface="Arial"/>
              </a:rPr>
              <a:t> le </a:t>
            </a:r>
            <a:r>
              <a:rPr lang="en-CA" sz="2800" b="1" dirty="0" err="1">
                <a:solidFill>
                  <a:srgbClr val="404040"/>
                </a:solidFill>
                <a:cs typeface="Arial"/>
              </a:rPr>
              <a:t>teindre</a:t>
            </a:r>
            <a:r>
              <a:rPr lang="en-CA" sz="2800" b="1" dirty="0">
                <a:solidFill>
                  <a:srgbClr val="404040"/>
                </a:solidFill>
                <a:cs typeface="Arial"/>
              </a:rPr>
              <a:t>.</a:t>
            </a:r>
          </a:p>
          <a:p>
            <a:pPr algn="ctr"/>
            <a:r>
              <a:rPr lang="en-US" sz="2800" dirty="0">
                <a:solidFill>
                  <a:srgbClr val="404040"/>
                </a:solidFill>
                <a:cs typeface="Arial"/>
              </a:rPr>
              <a:t>​</a:t>
            </a:r>
            <a:endParaRPr lang="en-US" sz="2800" dirty="0">
              <a:cs typeface="Arial"/>
            </a:endParaRPr>
          </a:p>
          <a:p>
            <a:pPr marL="285750" indent="-285750" algn="ctr">
              <a:buFont typeface="Arial" panose="020B0604020202020204" pitchFamily="34" charset="0"/>
              <a:buChar char="•"/>
            </a:pPr>
            <a:r>
              <a:rPr lang="en-CA" sz="2800" b="1" dirty="0">
                <a:solidFill>
                  <a:srgbClr val="404040"/>
                </a:solidFill>
                <a:cs typeface="Arial"/>
              </a:rPr>
              <a:t>Le </a:t>
            </a:r>
            <a:r>
              <a:rPr lang="en-CA" sz="2800" b="1" dirty="0" err="1">
                <a:solidFill>
                  <a:srgbClr val="404040"/>
                </a:solidFill>
                <a:cs typeface="Arial"/>
              </a:rPr>
              <a:t>traiter</a:t>
            </a:r>
            <a:r>
              <a:rPr lang="en-CA" sz="2800" b="1" dirty="0">
                <a:solidFill>
                  <a:srgbClr val="404040"/>
                </a:solidFill>
                <a:cs typeface="Arial"/>
              </a:rPr>
              <a:t> (</a:t>
            </a:r>
            <a:r>
              <a:rPr lang="en-CA" sz="2800" b="1" dirty="0" err="1">
                <a:solidFill>
                  <a:srgbClr val="404040"/>
                </a:solidFill>
                <a:cs typeface="Arial"/>
              </a:rPr>
              <a:t>enduire</a:t>
            </a:r>
            <a:r>
              <a:rPr lang="en-CA" sz="2800" b="1" dirty="0">
                <a:solidFill>
                  <a:srgbClr val="404040"/>
                </a:solidFill>
                <a:cs typeface="Arial"/>
              </a:rPr>
              <a:t> le </a:t>
            </a:r>
            <a:r>
              <a:rPr lang="en-CA" sz="2800" b="1" dirty="0" err="1">
                <a:solidFill>
                  <a:srgbClr val="404040"/>
                </a:solidFill>
                <a:cs typeface="Arial"/>
              </a:rPr>
              <a:t>bois</a:t>
            </a:r>
            <a:r>
              <a:rPr lang="en-CA" sz="2800" b="1" dirty="0">
                <a:solidFill>
                  <a:srgbClr val="404040"/>
                </a:solidFill>
                <a:cs typeface="Arial"/>
              </a:rPr>
              <a:t> de </a:t>
            </a:r>
            <a:r>
              <a:rPr lang="en-CA" sz="2800" b="1" dirty="0" err="1">
                <a:solidFill>
                  <a:srgbClr val="404040"/>
                </a:solidFill>
                <a:cs typeface="Arial"/>
              </a:rPr>
              <a:t>produits</a:t>
            </a:r>
            <a:r>
              <a:rPr lang="en-CA" sz="2800" b="1" dirty="0">
                <a:solidFill>
                  <a:srgbClr val="404040"/>
                </a:solidFill>
                <a:cs typeface="Arial"/>
              </a:rPr>
              <a:t> </a:t>
            </a:r>
            <a:r>
              <a:rPr lang="en-CA" sz="2800" b="1" dirty="0" err="1">
                <a:solidFill>
                  <a:srgbClr val="404040"/>
                </a:solidFill>
                <a:cs typeface="Arial"/>
              </a:rPr>
              <a:t>protecteurs</a:t>
            </a:r>
            <a:r>
              <a:rPr lang="en-CA" sz="2800" b="1" dirty="0">
                <a:solidFill>
                  <a:srgbClr val="404040"/>
                </a:solidFill>
                <a:cs typeface="Arial"/>
              </a:rPr>
              <a:t>).</a:t>
            </a:r>
          </a:p>
          <a:p>
            <a:pPr algn="ctr"/>
            <a:r>
              <a:rPr lang="en-US" sz="2800" dirty="0">
                <a:solidFill>
                  <a:srgbClr val="404040"/>
                </a:solidFill>
                <a:cs typeface="Arial"/>
              </a:rPr>
              <a:t>​</a:t>
            </a:r>
            <a:endParaRPr lang="en-US" sz="2800" dirty="0">
              <a:cs typeface="Arial"/>
            </a:endParaRPr>
          </a:p>
          <a:p>
            <a:pPr marL="285750" indent="-285750" algn="ctr">
              <a:buFont typeface="Arial" panose="020B0604020202020204" pitchFamily="34" charset="0"/>
              <a:buChar char="•"/>
            </a:pPr>
            <a:r>
              <a:rPr lang="en-CA" sz="2800" b="1" dirty="0">
                <a:solidFill>
                  <a:srgbClr val="404040"/>
                </a:solidFill>
                <a:cs typeface="Arial"/>
              </a:rPr>
              <a:t>Faire </a:t>
            </a:r>
            <a:r>
              <a:rPr lang="en-CA" sz="2800" b="1" dirty="0" err="1">
                <a:solidFill>
                  <a:srgbClr val="404040"/>
                </a:solidFill>
                <a:cs typeface="Arial"/>
              </a:rPr>
              <a:t>tremper</a:t>
            </a:r>
            <a:r>
              <a:rPr lang="en-CA" sz="2800" b="1" dirty="0">
                <a:solidFill>
                  <a:srgbClr val="404040"/>
                </a:solidFill>
                <a:cs typeface="Arial"/>
              </a:rPr>
              <a:t> </a:t>
            </a:r>
            <a:r>
              <a:rPr lang="en-CA" sz="2800" b="1" dirty="0" err="1">
                <a:solidFill>
                  <a:srgbClr val="404040"/>
                </a:solidFill>
                <a:cs typeface="Arial"/>
              </a:rPr>
              <a:t>dans</a:t>
            </a:r>
            <a:r>
              <a:rPr lang="en-CA" sz="2800" b="1" dirty="0">
                <a:solidFill>
                  <a:srgbClr val="404040"/>
                </a:solidFill>
                <a:cs typeface="Arial"/>
              </a:rPr>
              <a:t> </a:t>
            </a:r>
            <a:r>
              <a:rPr lang="en-CA" sz="2800" b="1" dirty="0" err="1">
                <a:solidFill>
                  <a:srgbClr val="404040"/>
                </a:solidFill>
                <a:cs typeface="Arial"/>
              </a:rPr>
              <a:t>une</a:t>
            </a:r>
            <a:r>
              <a:rPr lang="en-CA" sz="2800" b="1" dirty="0">
                <a:solidFill>
                  <a:srgbClr val="404040"/>
                </a:solidFill>
                <a:cs typeface="Arial"/>
              </a:rPr>
              <a:t> solution de </a:t>
            </a:r>
            <a:r>
              <a:rPr lang="en-CA" sz="2800" b="1" dirty="0" err="1">
                <a:solidFill>
                  <a:srgbClr val="404040"/>
                </a:solidFill>
                <a:cs typeface="Arial"/>
              </a:rPr>
              <a:t>cuivre</a:t>
            </a:r>
            <a:r>
              <a:rPr lang="en-CA" sz="2800" b="1" dirty="0">
                <a:solidFill>
                  <a:srgbClr val="404040"/>
                </a:solidFill>
                <a:cs typeface="Arial"/>
              </a:rPr>
              <a:t> </a:t>
            </a:r>
            <a:r>
              <a:rPr lang="en-CA" sz="2800" b="1" dirty="0" err="1">
                <a:solidFill>
                  <a:srgbClr val="404040"/>
                </a:solidFill>
                <a:cs typeface="Arial"/>
              </a:rPr>
              <a:t>ou</a:t>
            </a:r>
            <a:r>
              <a:rPr lang="en-CA" sz="2800" b="1" dirty="0">
                <a:solidFill>
                  <a:srgbClr val="404040"/>
                </a:solidFill>
                <a:cs typeface="Arial"/>
              </a:rPr>
              <a:t> le chauffer à haute </a:t>
            </a:r>
            <a:r>
              <a:rPr lang="en-CA" sz="2800" b="1" dirty="0" err="1">
                <a:solidFill>
                  <a:srgbClr val="404040"/>
                </a:solidFill>
                <a:cs typeface="Arial"/>
              </a:rPr>
              <a:t>température</a:t>
            </a:r>
          </a:p>
          <a:p>
            <a:endParaRPr lang="en-US"/>
          </a:p>
        </p:txBody>
      </p:sp>
      <p:pic>
        <p:nvPicPr>
          <p:cNvPr id="4" name="Picture 3" descr="Image result for proteger le bois"/>
          <p:cNvPicPr>
            <a:picLocks noChangeAspect="1"/>
          </p:cNvPicPr>
          <p:nvPr/>
        </p:nvPicPr>
        <p:blipFill>
          <a:blip r:embed="rId3"/>
          <a:stretch>
            <a:fillRect/>
          </a:stretch>
        </p:blipFill>
        <p:spPr>
          <a:xfrm>
            <a:off x="8400255" y="3162300"/>
            <a:ext cx="3792523" cy="3105150"/>
          </a:xfrm>
          <a:prstGeom prst="rect">
            <a:avLst/>
          </a:prstGeom>
        </p:spPr>
      </p:pic>
      <p:pic>
        <p:nvPicPr>
          <p:cNvPr id="5" name="Picture 4" descr="Image result for vernir du bois"/>
          <p:cNvPicPr>
            <a:picLocks noChangeAspect="1"/>
          </p:cNvPicPr>
          <p:nvPr/>
        </p:nvPicPr>
        <p:blipFill>
          <a:blip r:embed="rId4"/>
          <a:stretch>
            <a:fillRect/>
          </a:stretch>
        </p:blipFill>
        <p:spPr>
          <a:xfrm>
            <a:off x="7358540" y="57150"/>
            <a:ext cx="4783680" cy="3022600"/>
          </a:xfrm>
          <a:prstGeom prst="rect">
            <a:avLst/>
          </a:prstGeom>
        </p:spPr>
      </p:pic>
      <p:pic>
        <p:nvPicPr>
          <p:cNvPr id="3" name="Picture 2" descr="Image result for solution de cuivre proteger le bois"/>
          <p:cNvPicPr>
            <a:picLocks noChangeAspect="1"/>
          </p:cNvPicPr>
          <p:nvPr/>
        </p:nvPicPr>
        <p:blipFill>
          <a:blip r:embed="rId5"/>
          <a:stretch>
            <a:fillRect/>
          </a:stretch>
        </p:blipFill>
        <p:spPr>
          <a:xfrm>
            <a:off x="-76200" y="4715055"/>
            <a:ext cx="1848664" cy="1845824"/>
          </a:xfrm>
          <a:prstGeom prst="rect">
            <a:avLst/>
          </a:prstGeom>
        </p:spPr>
      </p:pic>
      <p:sp>
        <p:nvSpPr>
          <p:cNvPr id="7" name="TextBox 6"/>
          <p:cNvSpPr txBox="1"/>
          <p:nvPr/>
        </p:nvSpPr>
        <p:spPr>
          <a:xfrm>
            <a:off x="2019300" y="5348377"/>
            <a:ext cx="5741406" cy="1500411"/>
          </a:xfrm>
          <a:prstGeom prst="rect">
            <a:avLst/>
          </a:prstGeom>
        </p:spPr>
        <p:txBody>
          <a:bodyPr rtlCol="0">
            <a:spAutoFit/>
          </a:bodyPr>
          <a:lstStyle/>
          <a:p>
            <a:pPr algn="just"/>
            <a:r>
              <a:rPr lang="en-US" sz="1050" dirty="0">
                <a:latin typeface="Arial"/>
                <a:cs typeface="Arial"/>
              </a:rPr>
              <a:t>Le traitement consiste </a:t>
            </a:r>
            <a:r>
              <a:rPr lang="fr-FR" sz="1050" dirty="0">
                <a:latin typeface="Arial"/>
                <a:cs typeface="Arial"/>
              </a:rPr>
              <a:t>en une montée en température </a:t>
            </a:r>
            <a:endParaRPr lang="fr-FR" sz="1050">
              <a:latin typeface="Arial"/>
              <a:cs typeface="Arial"/>
            </a:endParaRPr>
          </a:p>
          <a:p>
            <a:pPr algn="just"/>
            <a:r>
              <a:rPr lang="fr-FR" sz="1050" dirty="0">
                <a:latin typeface="Arial"/>
                <a:cs typeface="Arial"/>
              </a:rPr>
              <a:t>progressive du bois sous une </a:t>
            </a:r>
            <a:r>
              <a:rPr lang="en-US" sz="1050" dirty="0">
                <a:latin typeface="Arial"/>
                <a:cs typeface="Arial"/>
              </a:rPr>
              <a:t>atmosphère contrôlée pauvre en </a:t>
            </a:r>
            <a:endParaRPr lang="en-US" sz="1050">
              <a:latin typeface="Arial"/>
              <a:cs typeface="Arial"/>
            </a:endParaRPr>
          </a:p>
          <a:p>
            <a:pPr algn="just"/>
            <a:r>
              <a:rPr lang="en-US" sz="1050" dirty="0">
                <a:latin typeface="Arial"/>
                <a:cs typeface="Arial"/>
              </a:rPr>
              <a:t>oxygène (</a:t>
            </a:r>
            <a:r>
              <a:rPr lang="fr-FR" sz="1050" dirty="0">
                <a:latin typeface="Arial"/>
                <a:cs typeface="Arial"/>
              </a:rPr>
              <a:t>gaz neutre, vapeur d</a:t>
            </a:r>
            <a:r>
              <a:rPr lang="en-US" sz="1050" dirty="0">
                <a:latin typeface="Arial"/>
                <a:cs typeface="Arial"/>
              </a:rPr>
              <a:t>’</a:t>
            </a:r>
            <a:r>
              <a:rPr lang="fr-FR" sz="1050" dirty="0">
                <a:latin typeface="Arial"/>
                <a:cs typeface="Arial"/>
              </a:rPr>
              <a:t>eau ou </a:t>
            </a:r>
            <a:r>
              <a:rPr lang="en-US" sz="1050" dirty="0">
                <a:latin typeface="Arial"/>
                <a:cs typeface="Arial"/>
              </a:rPr>
              <a:t>gaz de combustion). La température </a:t>
            </a:r>
            <a:endParaRPr lang="fr-FR" sz="1050">
              <a:latin typeface="Arial"/>
              <a:cs typeface="Arial"/>
            </a:endParaRPr>
          </a:p>
          <a:p>
            <a:pPr algn="just"/>
            <a:r>
              <a:rPr lang="fr-FR" sz="1050" dirty="0">
                <a:latin typeface="Arial"/>
                <a:cs typeface="Arial"/>
              </a:rPr>
              <a:t>finale de traitement se situe entre 160°C et 280°C. Chaque technologie </a:t>
            </a:r>
          </a:p>
          <a:p>
            <a:pPr algn="just"/>
            <a:r>
              <a:rPr lang="fr-FR" sz="1050" dirty="0">
                <a:latin typeface="Arial"/>
                <a:cs typeface="Arial"/>
              </a:rPr>
              <a:t>de traitement par haute température utilise ses propres cycles de chauffe </a:t>
            </a:r>
          </a:p>
          <a:p>
            <a:pPr algn="just"/>
            <a:r>
              <a:rPr lang="fr-FR" sz="1050" dirty="0">
                <a:latin typeface="Arial"/>
                <a:cs typeface="Arial"/>
              </a:rPr>
              <a:t>avec des températures et des durées de cycle qui varient en fonction des </a:t>
            </a:r>
          </a:p>
          <a:p>
            <a:pPr algn="just"/>
            <a:r>
              <a:rPr lang="fr-FR" sz="1050" dirty="0">
                <a:latin typeface="Arial"/>
                <a:cs typeface="Arial"/>
              </a:rPr>
              <a:t>essences, de l</a:t>
            </a:r>
            <a:r>
              <a:rPr lang="en-US" sz="1050" dirty="0">
                <a:latin typeface="Arial"/>
                <a:cs typeface="Arial"/>
              </a:rPr>
              <a:t>’</a:t>
            </a:r>
            <a:r>
              <a:rPr lang="fr-FR" sz="1050" dirty="0">
                <a:latin typeface="Arial"/>
                <a:cs typeface="Arial"/>
              </a:rPr>
              <a:t>épaisseur des </a:t>
            </a:r>
            <a:r>
              <a:rPr lang="fr-FR" sz="1050" dirty="0" err="1">
                <a:latin typeface="Arial"/>
                <a:cs typeface="Arial"/>
              </a:rPr>
              <a:t>sectionsde</a:t>
            </a:r>
            <a:r>
              <a:rPr lang="fr-FR" sz="1050" dirty="0">
                <a:latin typeface="Arial"/>
                <a:cs typeface="Arial"/>
              </a:rPr>
              <a:t> bois à chauffer, des propriétés </a:t>
            </a:r>
          </a:p>
          <a:p>
            <a:pPr algn="just"/>
            <a:r>
              <a:rPr lang="fr-FR" sz="1050" dirty="0">
                <a:latin typeface="Arial"/>
                <a:cs typeface="Arial"/>
              </a:rPr>
              <a:t>du bois attendues et de la couleur </a:t>
            </a:r>
            <a:r>
              <a:rPr lang="en-US" sz="1050" dirty="0" err="1">
                <a:latin typeface="Arial"/>
                <a:cs typeface="Arial"/>
              </a:rPr>
              <a:t>souhaitée</a:t>
            </a:r>
            <a:r>
              <a:rPr lang="en-US" sz="1050" dirty="0">
                <a:latin typeface="Arial"/>
                <a:cs typeface="Arial"/>
              </a:rPr>
              <a:t>(de 150 à 280°C, de 7 à 70 h)</a:t>
            </a:r>
            <a:r>
              <a:rPr lang="en-US" dirty="0">
                <a:latin typeface="Arial"/>
                <a:cs typeface="Arial"/>
              </a:rPr>
              <a:t>.</a:t>
            </a:r>
          </a:p>
        </p:txBody>
      </p:sp>
      <p:pic>
        <p:nvPicPr>
          <p:cNvPr id="6" name="Image 5"/>
          <p:cNvPicPr>
            <a:picLocks noChangeAspect="1"/>
          </p:cNvPicPr>
          <p:nvPr/>
        </p:nvPicPr>
        <p:blipFill>
          <a:blip r:embed="rId6"/>
          <a:stretch>
            <a:fillRect/>
          </a:stretch>
        </p:blipFill>
        <p:spPr>
          <a:xfrm>
            <a:off x="6031556" y="3284984"/>
            <a:ext cx="2224684" cy="2362104"/>
          </a:xfrm>
          <a:prstGeom prst="rect">
            <a:avLst/>
          </a:prstGeom>
        </p:spPr>
      </p:pic>
    </p:spTree>
    <p:extLst>
      <p:ext uri="{BB962C8B-B14F-4D97-AF65-F5344CB8AC3E}">
        <p14:creationId xmlns:p14="http://schemas.microsoft.com/office/powerpoint/2010/main" val="340607128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HIGHLIGHTER" val="false"/>
</p:tagLst>
</file>

<file path=ppt/tags/tag2.xml><?xml version="1.0" encoding="utf-8"?>
<p:tagLst xmlns:a="http://schemas.openxmlformats.org/drawingml/2006/main" xmlns:r="http://schemas.openxmlformats.org/officeDocument/2006/relationships" xmlns:p="http://schemas.openxmlformats.org/presentationml/2006/main">
  <p:tag name="HIGHLIGHTER" val="false"/>
</p:tagLst>
</file>

<file path=ppt/theme/theme1.xml><?xml version="1.0" encoding="utf-8"?>
<a:theme xmlns:a="http://schemas.openxmlformats.org/drawingml/2006/main" name="Facette">
  <a:themeElements>
    <a:clrScheme name="Facette">
      <a:dk1>
        <a:sysClr val="windowText" lastClr="000000"/>
      </a:dk1>
      <a:lt1>
        <a:sysClr val="window" lastClr="FFFFFF"/>
      </a:lt1>
      <a:dk2>
        <a:srgbClr val="2C3C43"/>
      </a:dk2>
      <a:lt2>
        <a:srgbClr val="EBEBEB"/>
      </a:lt2>
      <a:accent1>
        <a:srgbClr val="F496CB"/>
      </a:accent1>
      <a:accent2>
        <a:srgbClr val="BC356F"/>
      </a:accent2>
      <a:accent3>
        <a:srgbClr val="E65331"/>
      </a:accent3>
      <a:accent4>
        <a:srgbClr val="F27E19"/>
      </a:accent4>
      <a:accent5>
        <a:srgbClr val="F2AC19"/>
      </a:accent5>
      <a:accent6>
        <a:srgbClr val="BC80E0"/>
      </a:accent6>
      <a:hlink>
        <a:srgbClr val="EF5285"/>
      </a:hlink>
      <a:folHlink>
        <a:srgbClr val="F77F90"/>
      </a:folHlink>
    </a:clrScheme>
    <a:fontScheme name="Facette">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te">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3490</TotalTime>
  <Words>1134</Words>
  <Application>Microsoft Office PowerPoint</Application>
  <PresentationFormat>Grand écran</PresentationFormat>
  <Paragraphs>181</Paragraphs>
  <Slides>33</Slides>
  <Notes>10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33</vt:i4>
      </vt:variant>
    </vt:vector>
  </HeadingPairs>
  <TitlesOfParts>
    <vt:vector size="39" baseType="lpstr">
      <vt:lpstr>Arial</vt:lpstr>
      <vt:lpstr>Calibri</vt:lpstr>
      <vt:lpstr>Times New Roman</vt:lpstr>
      <vt:lpstr>Trebuchet MS</vt:lpstr>
      <vt:lpstr>Wingdings 3</vt:lpstr>
      <vt:lpstr>Facette</vt:lpstr>
      <vt:lpstr>Dégradation et protection des matériaux (Fiche 49)</vt:lpstr>
      <vt:lpstr>Les matériaux</vt:lpstr>
      <vt:lpstr>Présentation PowerPoint</vt:lpstr>
      <vt:lpstr>Présentation PowerPoint</vt:lpstr>
      <vt:lpstr>Présentation PowerPoint</vt:lpstr>
      <vt:lpstr>Présentation PowerPoint</vt:lpstr>
      <vt:lpstr>Les bois modifiés</vt:lpstr>
      <vt:lpstr>Dégradation et protection</vt:lpstr>
      <vt:lpstr>Présentation PowerPoint</vt:lpstr>
      <vt:lpstr>La céramique:</vt:lpstr>
      <vt:lpstr>Présentation PowerPoint</vt:lpstr>
      <vt:lpstr>Dégradation et protection</vt:lpstr>
      <vt:lpstr>Présentation PowerPoint</vt:lpstr>
      <vt:lpstr>Les métaux</vt:lpstr>
      <vt:lpstr>Présentation PowerPoint</vt:lpstr>
      <vt:lpstr>Les alliages</vt:lpstr>
      <vt:lpstr>Dégradation et protection</vt:lpstr>
      <vt:lpstr>Présentation PowerPoint</vt:lpstr>
      <vt:lpstr>Les traitements thermiques de l’acier</vt:lpstr>
      <vt:lpstr>Présentation PowerPoint</vt:lpstr>
      <vt:lpstr>Présentation PowerPoint</vt:lpstr>
      <vt:lpstr>Les matières plastiques</vt:lpstr>
      <vt:lpstr>Présentation PowerPoint</vt:lpstr>
      <vt:lpstr>Présentation PowerPoint</vt:lpstr>
      <vt:lpstr>Présentation PowerPoint</vt:lpstr>
      <vt:lpstr>L’extrusion du plastique:</vt:lpstr>
      <vt:lpstr>Un thermodurcissable:</vt:lpstr>
      <vt:lpstr>Présentation PowerPoint</vt:lpstr>
      <vt:lpstr>Les matériaux composites</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matériaux (suite)</dc:title>
  <dc:creator>Louis</dc:creator>
  <cp:lastModifiedBy>LEVAC Louis-René</cp:lastModifiedBy>
  <cp:revision>114</cp:revision>
  <dcterms:created xsi:type="dcterms:W3CDTF">2012-10-17T13:51:32Z</dcterms:created>
  <dcterms:modified xsi:type="dcterms:W3CDTF">2016-11-28T14:03:58Z</dcterms:modified>
</cp:coreProperties>
</file>