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B697-E2B6-4FB4-A905-13D7E4DE98A6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48A4A-5A23-4478-840E-4C734039FE3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B697-E2B6-4FB4-A905-13D7E4DE98A6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48A4A-5A23-4478-840E-4C734039FE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B697-E2B6-4FB4-A905-13D7E4DE98A6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48A4A-5A23-4478-840E-4C734039FE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B697-E2B6-4FB4-A905-13D7E4DE98A6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48A4A-5A23-4478-840E-4C734039FE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B697-E2B6-4FB4-A905-13D7E4DE98A6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8848A4A-5A23-4478-840E-4C734039FE3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B697-E2B6-4FB4-A905-13D7E4DE98A6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48A4A-5A23-4478-840E-4C734039FE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B697-E2B6-4FB4-A905-13D7E4DE98A6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48A4A-5A23-4478-840E-4C734039FE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B697-E2B6-4FB4-A905-13D7E4DE98A6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48A4A-5A23-4478-840E-4C734039FE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B697-E2B6-4FB4-A905-13D7E4DE98A6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48A4A-5A23-4478-840E-4C734039FE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B697-E2B6-4FB4-A905-13D7E4DE98A6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48A4A-5A23-4478-840E-4C734039FE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B697-E2B6-4FB4-A905-13D7E4DE98A6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48A4A-5A23-4478-840E-4C734039FE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AD6B697-E2B6-4FB4-A905-13D7E4DE98A6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8848A4A-5A23-4478-840E-4C734039FE3B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Subconjunctival</a:t>
            </a:r>
            <a:r>
              <a:rPr lang="en-US" dirty="0" smtClean="0"/>
              <a:t> Drug Administration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279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37760"/>
          </a:xfrm>
        </p:spPr>
        <p:txBody>
          <a:bodyPr>
            <a:normAutofit lnSpcReduction="10000"/>
          </a:bodyPr>
          <a:lstStyle/>
          <a:p>
            <a:pPr>
              <a:buFont typeface="Arial"/>
              <a:buChar char="•"/>
            </a:pPr>
            <a:r>
              <a:rPr lang="en-US" dirty="0">
                <a:solidFill>
                  <a:srgbClr val="333333"/>
                </a:solidFill>
                <a:latin typeface="Helvetica Neue"/>
              </a:rPr>
              <a:t>Another means of attaining high therapeutic levels of drugs in the cornea and anterior segment, particularly in the emergency management of acute infection or inflammation.</a:t>
            </a:r>
          </a:p>
          <a:p>
            <a:pPr>
              <a:buFont typeface="Arial"/>
              <a:buChar char="•"/>
            </a:pPr>
            <a:r>
              <a:rPr lang="en-US" dirty="0">
                <a:solidFill>
                  <a:srgbClr val="333333"/>
                </a:solidFill>
                <a:latin typeface="Helvetica Neue"/>
              </a:rPr>
              <a:t>Placing injections </a:t>
            </a:r>
            <a:r>
              <a:rPr lang="en-US" dirty="0" err="1">
                <a:solidFill>
                  <a:srgbClr val="333333"/>
                </a:solidFill>
                <a:latin typeface="Helvetica Neue"/>
              </a:rPr>
              <a:t>subconjunctivally</a:t>
            </a:r>
            <a:r>
              <a:rPr lang="en-US" dirty="0">
                <a:solidFill>
                  <a:srgbClr val="333333"/>
                </a:solidFill>
                <a:latin typeface="Helvetica Neue"/>
              </a:rPr>
              <a:t> bypasses the lipid layers of the bulbar conjunctiva and places the drugs adjacent to the water-permeable sclera, increasing water-soluble drug penetration into the eye.</a:t>
            </a:r>
          </a:p>
          <a:p>
            <a:pPr>
              <a:buFont typeface="Arial"/>
              <a:buChar char="•"/>
            </a:pPr>
            <a:r>
              <a:rPr lang="en-US" dirty="0">
                <a:solidFill>
                  <a:srgbClr val="333333"/>
                </a:solidFill>
                <a:latin typeface="Helvetica Neue"/>
              </a:rPr>
              <a:t>Local leakage also allows corneal penetration.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040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achieve high corneal and intra-ocular levels of drugs for short periods.</a:t>
            </a:r>
          </a:p>
          <a:p>
            <a:r>
              <a:rPr lang="en-US" dirty="0"/>
              <a:t>Administration of drugs that penetrate the cornea poorly (antibiotics ).</a:t>
            </a:r>
          </a:p>
          <a:p>
            <a:r>
              <a:rPr lang="en-US" dirty="0"/>
              <a:t>Administration of drugs that have slow absorption characteristics (corticosteroids ).</a:t>
            </a:r>
          </a:p>
          <a:p>
            <a:r>
              <a:rPr lang="en-US" dirty="0"/>
              <a:t>When topical medication cannot be administered, or only infrequently.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052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Equipment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25G 1.5 cm needle.</a:t>
            </a:r>
          </a:p>
          <a:p>
            <a:r>
              <a:rPr lang="en-US" dirty="0"/>
              <a:t>1-3 ml disposable syringe.</a:t>
            </a:r>
          </a:p>
          <a:p>
            <a:r>
              <a:rPr lang="en-US" dirty="0"/>
              <a:t>Topical local anesthetic.</a:t>
            </a:r>
          </a:p>
          <a:p>
            <a:r>
              <a:rPr lang="en-US" dirty="0"/>
              <a:t>Sedative.</a:t>
            </a:r>
          </a:p>
          <a:p>
            <a:r>
              <a:rPr lang="en-US" dirty="0" smtClean="0"/>
              <a:t>Good Animal Restraint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359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Markedly increased penetration of water soluble drugs.</a:t>
            </a:r>
          </a:p>
          <a:p>
            <a:r>
              <a:rPr lang="en-US" dirty="0"/>
              <a:t>Short term high concentrations of drugs in cornea and anterior segment.</a:t>
            </a:r>
          </a:p>
          <a:p>
            <a:r>
              <a:rPr lang="en-US" dirty="0"/>
              <a:t>Supplement to topical therapy.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104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Local irritation, residues, necrosis and granuloma formation can occur at the site of injection.</a:t>
            </a:r>
          </a:p>
          <a:p>
            <a:r>
              <a:rPr lang="en-US" dirty="0"/>
              <a:t>Once injected the drug(s) cannot be removed.</a:t>
            </a:r>
          </a:p>
          <a:p>
            <a:r>
              <a:rPr lang="en-US" dirty="0"/>
              <a:t>Temporary pain at site of injection.</a:t>
            </a:r>
          </a:p>
          <a:p>
            <a:r>
              <a:rPr lang="en-US" dirty="0"/>
              <a:t>Injection is quite difficult with potential of injury to eye</a:t>
            </a:r>
            <a:r>
              <a:rPr lang="en-US" dirty="0" smtClean="0"/>
              <a:t>.</a:t>
            </a:r>
          </a:p>
          <a:p>
            <a:r>
              <a:rPr lang="en-US" dirty="0" smtClean="0"/>
              <a:t>Difficult and dangerous in </a:t>
            </a:r>
            <a:r>
              <a:rPr lang="en-US" smtClean="0"/>
              <a:t>a fractious animal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6676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Drugs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Penicillin</a:t>
            </a:r>
          </a:p>
          <a:p>
            <a:r>
              <a:rPr lang="en-US" dirty="0" err="1" smtClean="0"/>
              <a:t>Oxytetracycline</a:t>
            </a:r>
            <a:endParaRPr lang="en-US" dirty="0" smtClean="0"/>
          </a:p>
          <a:p>
            <a:r>
              <a:rPr lang="en-US" dirty="0" err="1" smtClean="0"/>
              <a:t>Ceftiofur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060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20</TotalTime>
  <Words>216</Words>
  <Application>Microsoft Office PowerPoint</Application>
  <PresentationFormat>On-screen Show (4:3)</PresentationFormat>
  <Paragraphs>30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Apex</vt:lpstr>
      <vt:lpstr>Subconjunctival Drug Administration</vt:lpstr>
      <vt:lpstr>Introduction</vt:lpstr>
      <vt:lpstr>Uses</vt:lpstr>
      <vt:lpstr>Equipment</vt:lpstr>
      <vt:lpstr>Advantages</vt:lpstr>
      <vt:lpstr>Disadvantages</vt:lpstr>
      <vt:lpstr>Drugs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Subconjunctival Drug Administration</dc:title>
  <dc:creator>Alicia Charles</dc:creator>
  <cp:lastModifiedBy>Alicia Charles</cp:lastModifiedBy>
  <cp:revision>2</cp:revision>
  <dcterms:created xsi:type="dcterms:W3CDTF">2016-11-04T02:18:20Z</dcterms:created>
  <dcterms:modified xsi:type="dcterms:W3CDTF">2016-11-04T02:39:12Z</dcterms:modified>
</cp:coreProperties>
</file>