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10/30/2016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10/30/2016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10/30/2016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10/30/2016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10/30/2016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10/30/2016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10/30/2016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10/30/2016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10/30/2016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10/30/2016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10/30/2016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10/30/2016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Open-Open Castration In Bulls</a:t>
            </a:r>
            <a:endParaRPr lang="en-US" dirty="0"/>
          </a:p>
        </p:txBody>
      </p:sp>
    </p:spTree>
    <p:extLst>
      <p:ext uri="{BB962C8B-B14F-4D97-AF65-F5344CB8AC3E}">
        <p14:creationId xmlns:p14="http://schemas.microsoft.com/office/powerpoint/2010/main" val="118807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a:t>Surgical castration is the most certain method of castration because the testicles are removed completely. It is best performed before or after fly season and when calves can be turned into a dry area after the surgery. Surgical castration can be performed on any age calf. It is easier to learn on calves with larger testicles. However, larger and older calves experience more stress and usually bleed more than younger calves.</a:t>
            </a:r>
          </a:p>
          <a:p>
            <a:pPr fontAlgn="base"/>
            <a:r>
              <a:rPr lang="en-US" dirty="0"/>
              <a:t>Good restraint is essential to minimize the risk to calves and operators.</a:t>
            </a:r>
          </a:p>
          <a:p>
            <a:pPr fontAlgn="base"/>
            <a:r>
              <a:rPr lang="en-US" dirty="0"/>
              <a:t>Instruments for surgical castration include the Newberry knife, </a:t>
            </a:r>
            <a:r>
              <a:rPr lang="en-US" dirty="0" err="1" smtClean="0"/>
              <a:t>scalpel,and</a:t>
            </a:r>
            <a:r>
              <a:rPr lang="en-US" dirty="0" smtClean="0"/>
              <a:t> </a:t>
            </a:r>
            <a:r>
              <a:rPr lang="en-US" dirty="0"/>
              <a:t>emasculator.</a:t>
            </a:r>
          </a:p>
          <a:p>
            <a:endParaRPr lang="en-US" dirty="0"/>
          </a:p>
        </p:txBody>
      </p:sp>
    </p:spTree>
    <p:extLst>
      <p:ext uri="{BB962C8B-B14F-4D97-AF65-F5344CB8AC3E}">
        <p14:creationId xmlns:p14="http://schemas.microsoft.com/office/powerpoint/2010/main" val="110242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pic>
        <p:nvPicPr>
          <p:cNvPr id="4" name="Content Placeholder 3"/>
          <p:cNvPicPr>
            <a:picLocks noGrp="1" noChangeAspect="1"/>
          </p:cNvPicPr>
          <p:nvPr>
            <p:ph idx="1"/>
          </p:nvPr>
        </p:nvPicPr>
        <p:blipFill>
          <a:blip r:embed="rId2"/>
          <a:stretch>
            <a:fillRect/>
          </a:stretch>
        </p:blipFill>
        <p:spPr>
          <a:xfrm>
            <a:off x="527023" y="2261141"/>
            <a:ext cx="2143125" cy="2143125"/>
          </a:xfrm>
          <a:prstGeom prst="rect">
            <a:avLst/>
          </a:prstGeom>
        </p:spPr>
      </p:pic>
      <p:pic>
        <p:nvPicPr>
          <p:cNvPr id="5" name="Picture 4"/>
          <p:cNvPicPr>
            <a:picLocks noChangeAspect="1"/>
          </p:cNvPicPr>
          <p:nvPr/>
        </p:nvPicPr>
        <p:blipFill>
          <a:blip r:embed="rId3"/>
          <a:stretch>
            <a:fillRect/>
          </a:stretch>
        </p:blipFill>
        <p:spPr>
          <a:xfrm>
            <a:off x="2670148" y="3080969"/>
            <a:ext cx="2466975" cy="1847850"/>
          </a:xfrm>
          <a:prstGeom prst="rect">
            <a:avLst/>
          </a:prstGeom>
        </p:spPr>
      </p:pic>
      <p:pic>
        <p:nvPicPr>
          <p:cNvPr id="6" name="Picture 5"/>
          <p:cNvPicPr>
            <a:picLocks noChangeAspect="1"/>
          </p:cNvPicPr>
          <p:nvPr/>
        </p:nvPicPr>
        <p:blipFill>
          <a:blip r:embed="rId4"/>
          <a:stretch>
            <a:fillRect/>
          </a:stretch>
        </p:blipFill>
        <p:spPr>
          <a:xfrm>
            <a:off x="5347335" y="2980956"/>
            <a:ext cx="2228850" cy="2047875"/>
          </a:xfrm>
          <a:prstGeom prst="rect">
            <a:avLst/>
          </a:prstGeom>
        </p:spPr>
      </p:pic>
    </p:spTree>
    <p:extLst>
      <p:ext uri="{BB962C8B-B14F-4D97-AF65-F5344CB8AC3E}">
        <p14:creationId xmlns:p14="http://schemas.microsoft.com/office/powerpoint/2010/main" val="358486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lstStyle/>
          <a:p>
            <a:pPr fontAlgn="base"/>
            <a:r>
              <a:rPr lang="en-US" dirty="0"/>
              <a:t>Wash and clean your hands and surgical equipment using an antiseptic solution. Position yourself at the side or rear of the calf and reach forward between the hind legs.</a:t>
            </a:r>
          </a:p>
          <a:p>
            <a:pPr fontAlgn="base"/>
            <a:r>
              <a:rPr lang="en-US" dirty="0"/>
              <a:t>Make sure the scrotum is clean. You may use a mild surface disinfectant (such as iodine) to prepare the incision sites.</a:t>
            </a:r>
          </a:p>
          <a:p>
            <a:pPr fontAlgn="base"/>
            <a:r>
              <a:rPr lang="en-US" dirty="0"/>
              <a:t>Make an incision to open the skin of the scrotum using Method A or B.</a:t>
            </a:r>
          </a:p>
          <a:p>
            <a:endParaRPr lang="en-US" dirty="0"/>
          </a:p>
        </p:txBody>
      </p:sp>
    </p:spTree>
    <p:extLst>
      <p:ext uri="{BB962C8B-B14F-4D97-AF65-F5344CB8AC3E}">
        <p14:creationId xmlns:p14="http://schemas.microsoft.com/office/powerpoint/2010/main" val="308610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8792" y="3652354"/>
            <a:ext cx="1828959" cy="2499577"/>
          </a:xfrm>
          <a:prstGeom prst="rect">
            <a:avLst/>
          </a:prstGeom>
        </p:spPr>
      </p:pic>
      <p:sp>
        <p:nvSpPr>
          <p:cNvPr id="5" name="TextBox 4"/>
          <p:cNvSpPr txBox="1"/>
          <p:nvPr/>
        </p:nvSpPr>
        <p:spPr>
          <a:xfrm>
            <a:off x="1952941" y="5847633"/>
            <a:ext cx="1311578" cy="369332"/>
          </a:xfrm>
          <a:prstGeom prst="rect">
            <a:avLst/>
          </a:prstGeom>
          <a:noFill/>
        </p:spPr>
        <p:txBody>
          <a:bodyPr wrap="none" rtlCol="0">
            <a:spAutoFit/>
          </a:bodyPr>
          <a:lstStyle/>
          <a:p>
            <a:r>
              <a:rPr lang="en-US" dirty="0" smtClean="0"/>
              <a:t>Method A</a:t>
            </a:r>
            <a:endParaRPr lang="en-US" dirty="0"/>
          </a:p>
        </p:txBody>
      </p:sp>
      <p:pic>
        <p:nvPicPr>
          <p:cNvPr id="6" name="Picture 5"/>
          <p:cNvPicPr>
            <a:picLocks noChangeAspect="1"/>
          </p:cNvPicPr>
          <p:nvPr/>
        </p:nvPicPr>
        <p:blipFill>
          <a:blip r:embed="rId3"/>
          <a:stretch>
            <a:fillRect/>
          </a:stretch>
        </p:blipFill>
        <p:spPr>
          <a:xfrm>
            <a:off x="4808668" y="3393915"/>
            <a:ext cx="2963512" cy="3016455"/>
          </a:xfrm>
          <a:prstGeom prst="rect">
            <a:avLst/>
          </a:prstGeom>
        </p:spPr>
      </p:pic>
      <p:sp>
        <p:nvSpPr>
          <p:cNvPr id="7" name="TextBox 6"/>
          <p:cNvSpPr txBox="1"/>
          <p:nvPr/>
        </p:nvSpPr>
        <p:spPr>
          <a:xfrm>
            <a:off x="7325957" y="6151931"/>
            <a:ext cx="1273105" cy="369332"/>
          </a:xfrm>
          <a:prstGeom prst="rect">
            <a:avLst/>
          </a:prstGeom>
          <a:noFill/>
        </p:spPr>
        <p:txBody>
          <a:bodyPr wrap="none" rtlCol="0">
            <a:spAutoFit/>
          </a:bodyPr>
          <a:lstStyle/>
          <a:p>
            <a:r>
              <a:rPr lang="en-US" dirty="0" smtClean="0"/>
              <a:t>Method B</a:t>
            </a:r>
            <a:endParaRPr lang="en-US" dirty="0"/>
          </a:p>
        </p:txBody>
      </p:sp>
      <p:sp>
        <p:nvSpPr>
          <p:cNvPr id="8" name="TextBox 7"/>
          <p:cNvSpPr txBox="1"/>
          <p:nvPr/>
        </p:nvSpPr>
        <p:spPr>
          <a:xfrm>
            <a:off x="408792" y="2082694"/>
            <a:ext cx="4399876" cy="1569660"/>
          </a:xfrm>
          <a:prstGeom prst="rect">
            <a:avLst/>
          </a:prstGeom>
          <a:noFill/>
        </p:spPr>
        <p:txBody>
          <a:bodyPr wrap="square" rtlCol="0">
            <a:spAutoFit/>
          </a:bodyPr>
          <a:lstStyle/>
          <a:p>
            <a:pPr fontAlgn="base"/>
            <a:r>
              <a:rPr lang="en-US" sz="1200" b="1" dirty="0"/>
              <a:t>Incision Method A</a:t>
            </a:r>
          </a:p>
          <a:p>
            <a:pPr fontAlgn="base"/>
            <a:r>
              <a:rPr lang="en-US" sz="1200" dirty="0"/>
              <a:t>Make the incisions on the outside of the lower half of each side of the scrotum (Figure 6).</a:t>
            </a:r>
          </a:p>
          <a:p>
            <a:pPr fontAlgn="base"/>
            <a:r>
              <a:rPr lang="en-US" sz="1200" dirty="0"/>
              <a:t>If you are right handed, use your left hand to force one testicle to the bottom outside of the scrotum. Once the testicle is in the proper site, hold it there and use a scalpel to make a generous incision over the testicle. The incision may extend into the testicle itself.</a:t>
            </a:r>
          </a:p>
        </p:txBody>
      </p:sp>
      <p:sp>
        <p:nvSpPr>
          <p:cNvPr id="9" name="TextBox 8"/>
          <p:cNvSpPr txBox="1"/>
          <p:nvPr/>
        </p:nvSpPr>
        <p:spPr>
          <a:xfrm>
            <a:off x="8599062" y="2581835"/>
            <a:ext cx="2571078" cy="3046988"/>
          </a:xfrm>
          <a:prstGeom prst="rect">
            <a:avLst/>
          </a:prstGeom>
          <a:noFill/>
        </p:spPr>
        <p:txBody>
          <a:bodyPr wrap="square" rtlCol="0">
            <a:spAutoFit/>
          </a:bodyPr>
          <a:lstStyle/>
          <a:p>
            <a:pPr fontAlgn="base"/>
            <a:r>
              <a:rPr lang="en-US" sz="1200" b="1" dirty="0" smtClean="0"/>
              <a:t>Incision Method B</a:t>
            </a:r>
          </a:p>
          <a:p>
            <a:pPr fontAlgn="base"/>
            <a:r>
              <a:rPr lang="en-US" sz="1200" dirty="0" smtClean="0"/>
              <a:t>Use </a:t>
            </a:r>
            <a:r>
              <a:rPr lang="en-US" sz="1200" dirty="0"/>
              <a:t>one incision to remove the bottom third of the scrotum. To do this, first push the testicles up toward the body so the lower third of the scrotum is empty.</a:t>
            </a:r>
          </a:p>
          <a:p>
            <a:pPr fontAlgn="base"/>
            <a:r>
              <a:rPr lang="en-US" sz="1200" dirty="0"/>
              <a:t>Grasp the tip of the scrotum between your thumb and forefinger. Use a sharp scalpel to cut across the scrotum just above your thumb and finger. This cut will completely remove the tip of the scrotum and the testicles will fall down or can be pulled down by reaching up into the open scrotum</a:t>
            </a:r>
          </a:p>
        </p:txBody>
      </p:sp>
    </p:spTree>
    <p:extLst>
      <p:ext uri="{BB962C8B-B14F-4D97-AF65-F5344CB8AC3E}">
        <p14:creationId xmlns:p14="http://schemas.microsoft.com/office/powerpoint/2010/main" val="398640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fontAlgn="base"/>
            <a:r>
              <a:rPr lang="en-US" dirty="0"/>
              <a:t>Pull the testicle through the incision. It will be covered with a thin, but tough, white membrane. Separate this from the testicle by pulling it away near the tip of the testicle.</a:t>
            </a:r>
          </a:p>
          <a:p>
            <a:pPr fontAlgn="base"/>
            <a:r>
              <a:rPr lang="en-US" dirty="0"/>
              <a:t>The remaining tough cord contains the artery, veins and spermatic cord.</a:t>
            </a:r>
          </a:p>
          <a:p>
            <a:pPr fontAlgn="base"/>
            <a:r>
              <a:rPr lang="en-US" dirty="0"/>
              <a:t>In older calves, use an emasculator (Figure 8) to crush and cut both blood vessels and spermatic cord at the same time. An emasculator lessens the risk of bleeding. (The emasculator must be placed on the cord correctly in order to crush the cord properly).</a:t>
            </a:r>
          </a:p>
          <a:p>
            <a:pPr fontAlgn="base"/>
            <a:r>
              <a:rPr lang="en-US" dirty="0"/>
              <a:t>In younger calves (&lt;3 months), it is common to separate the blood vessels from the vas deferens. Shave through the vas with the scalpel. Gently pull the vessels until the strand breaks.</a:t>
            </a:r>
          </a:p>
          <a:p>
            <a:pPr fontAlgn="base"/>
            <a:r>
              <a:rPr lang="en-US" dirty="0"/>
              <a:t>Repeat on the other side.</a:t>
            </a:r>
          </a:p>
          <a:p>
            <a:endParaRPr lang="en-US" dirty="0"/>
          </a:p>
        </p:txBody>
      </p:sp>
    </p:spTree>
    <p:extLst>
      <p:ext uri="{BB962C8B-B14F-4D97-AF65-F5344CB8AC3E}">
        <p14:creationId xmlns:p14="http://schemas.microsoft.com/office/powerpoint/2010/main" val="113789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There should not be any tissue hanging from the scrotum once the castration is complete.</a:t>
            </a:r>
          </a:p>
          <a:p>
            <a:pPr fontAlgn="base"/>
            <a:r>
              <a:rPr lang="en-US" dirty="0"/>
              <a:t>If using incision Method B, the castration is complete. If using Method A, once both testicles have been removed, make an incision completely through the bottom half of the median septum to ensure good drainage.</a:t>
            </a:r>
          </a:p>
          <a:p>
            <a:endParaRPr lang="en-US" dirty="0"/>
          </a:p>
        </p:txBody>
      </p:sp>
    </p:spTree>
    <p:extLst>
      <p:ext uri="{BB962C8B-B14F-4D97-AF65-F5344CB8AC3E}">
        <p14:creationId xmlns:p14="http://schemas.microsoft.com/office/powerpoint/2010/main" val="162291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a:t>
            </a:r>
            <a:br>
              <a:rPr lang="en-US" dirty="0"/>
            </a:br>
            <a:endParaRPr lang="en-US" dirty="0"/>
          </a:p>
        </p:txBody>
      </p:sp>
      <p:sp>
        <p:nvSpPr>
          <p:cNvPr id="3" name="Content Placeholder 2"/>
          <p:cNvSpPr>
            <a:spLocks noGrp="1"/>
          </p:cNvSpPr>
          <p:nvPr>
            <p:ph idx="1"/>
          </p:nvPr>
        </p:nvSpPr>
        <p:spPr/>
        <p:txBody>
          <a:bodyPr>
            <a:normAutofit lnSpcReduction="10000"/>
          </a:bodyPr>
          <a:lstStyle/>
          <a:p>
            <a:pPr fontAlgn="base"/>
            <a:r>
              <a:rPr lang="en-US" dirty="0" smtClean="0"/>
              <a:t>not </a:t>
            </a:r>
            <a:r>
              <a:rPr lang="en-US" dirty="0"/>
              <a:t>bloodless, bleeding is a risk</a:t>
            </a:r>
          </a:p>
          <a:p>
            <a:pPr fontAlgn="base"/>
            <a:r>
              <a:rPr lang="en-US" dirty="0"/>
              <a:t>sure castration because the testicles are removed</a:t>
            </a:r>
          </a:p>
          <a:p>
            <a:pPr fontAlgn="base"/>
            <a:r>
              <a:rPr lang="en-US" dirty="0"/>
              <a:t>more time to perform than banding</a:t>
            </a:r>
          </a:p>
          <a:p>
            <a:pPr fontAlgn="base"/>
            <a:r>
              <a:rPr lang="en-US" dirty="0"/>
              <a:t>risk of infections because of open wounds</a:t>
            </a:r>
          </a:p>
          <a:p>
            <a:pPr fontAlgn="base"/>
            <a:r>
              <a:rPr lang="en-US" dirty="0"/>
              <a:t>not recommended for castrating bull calves at a feedlot with wet, muddy conditions</a:t>
            </a:r>
          </a:p>
          <a:p>
            <a:pPr fontAlgn="base"/>
            <a:r>
              <a:rPr lang="en-US" dirty="0"/>
              <a:t>greater reduction in weight gain after castration compared to </a:t>
            </a:r>
            <a:r>
              <a:rPr lang="en-US" dirty="0" err="1"/>
              <a:t>Burdizzo</a:t>
            </a:r>
            <a:endParaRPr lang="en-US" dirty="0"/>
          </a:p>
          <a:p>
            <a:pPr fontAlgn="base"/>
            <a:r>
              <a:rPr lang="en-US" dirty="0"/>
              <a:t>surgical wounds heal more quickly than those from rubber ring</a:t>
            </a:r>
          </a:p>
          <a:p>
            <a:pPr fontAlgn="base"/>
            <a:r>
              <a:rPr lang="en-US" dirty="0"/>
              <a:t>risk of injury to the surgeon</a:t>
            </a:r>
          </a:p>
          <a:p>
            <a:endParaRPr lang="en-US" dirty="0"/>
          </a:p>
        </p:txBody>
      </p:sp>
    </p:spTree>
    <p:extLst>
      <p:ext uri="{BB962C8B-B14F-4D97-AF65-F5344CB8AC3E}">
        <p14:creationId xmlns:p14="http://schemas.microsoft.com/office/powerpoint/2010/main" val="2676288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TotalTime>
  <Words>628</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Open-Open Castration In Bulls</vt:lpstr>
      <vt:lpstr>PowerPoint Presentation</vt:lpstr>
      <vt:lpstr>Equipment</vt:lpstr>
      <vt:lpstr>Technique</vt:lpstr>
      <vt:lpstr>PowerPoint Presentation</vt:lpstr>
      <vt:lpstr>PowerPoint Presentation</vt:lpstr>
      <vt:lpstr>PowerPoint Presentation</vt:lpstr>
      <vt:lpstr>Advantages and Disadvantages: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Open-Open Castration In Bulls</dc:title>
  <dc:creator>CharlesFam</dc:creator>
  <cp:lastModifiedBy>CharlesFam</cp:lastModifiedBy>
  <cp:revision>3</cp:revision>
  <dcterms:created xsi:type="dcterms:W3CDTF">2016-10-30T23:26:04Z</dcterms:created>
  <dcterms:modified xsi:type="dcterms:W3CDTF">2016-10-30T23:44:32Z</dcterms:modified>
</cp:coreProperties>
</file>