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10/30/2016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10/30/2016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Closed Castration in Bulls : </a:t>
            </a:r>
            <a:r>
              <a:rPr lang="en-US" dirty="0" err="1" smtClean="0"/>
              <a:t>Burdizzo</a:t>
            </a:r>
            <a:r>
              <a:rPr lang="en-US" dirty="0" smtClean="0"/>
              <a:t> Method</a:t>
            </a:r>
            <a:endParaRPr lang="en-US" dirty="0"/>
          </a:p>
        </p:txBody>
      </p:sp>
    </p:spTree>
    <p:extLst>
      <p:ext uri="{BB962C8B-B14F-4D97-AF65-F5344CB8AC3E}">
        <p14:creationId xmlns:p14="http://schemas.microsoft.com/office/powerpoint/2010/main" val="3643751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This </a:t>
            </a:r>
            <a:r>
              <a:rPr lang="en-US" dirty="0"/>
              <a:t>is the method of castration which is most likely to fail in untrained hands, because, unlike ringing and surgical castration, you cannot tell that you have successfully castrated the calf. However, with training and experience using emasculators is a relatively quick and simple method of castration.</a:t>
            </a:r>
          </a:p>
        </p:txBody>
      </p:sp>
    </p:spTree>
    <p:extLst>
      <p:ext uri="{BB962C8B-B14F-4D97-AF65-F5344CB8AC3E}">
        <p14:creationId xmlns:p14="http://schemas.microsoft.com/office/powerpoint/2010/main" val="3242594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The keys to ensuring emasculators work for you and the calf are:</a:t>
            </a:r>
          </a:p>
          <a:p>
            <a:r>
              <a:rPr lang="en-US" b="1" i="1" dirty="0"/>
              <a:t>Use clean equipment</a:t>
            </a:r>
            <a:r>
              <a:rPr lang="en-US" dirty="0"/>
              <a:t> - dirty emasculators increase the risk of infection</a:t>
            </a:r>
          </a:p>
          <a:p>
            <a:r>
              <a:rPr lang="en-US" b="1" i="1" dirty="0"/>
              <a:t>Proper restraint</a:t>
            </a:r>
            <a:r>
              <a:rPr lang="en-US" dirty="0"/>
              <a:t> - use a crush if you have one. The calf needs to be kept still during the procedure</a:t>
            </a:r>
          </a:p>
          <a:p>
            <a:r>
              <a:rPr lang="en-US" b="1" i="1" dirty="0"/>
              <a:t>Clamp one side then the other</a:t>
            </a:r>
            <a:r>
              <a:rPr lang="en-US" dirty="0"/>
              <a:t> - do not clamp across the whole of scrotum.</a:t>
            </a:r>
          </a:p>
          <a:p>
            <a:pPr marL="0" indent="0">
              <a:buNone/>
            </a:pPr>
            <a:endParaRPr lang="en-US" dirty="0"/>
          </a:p>
          <a:p>
            <a:endParaRPr lang="en-US" dirty="0"/>
          </a:p>
        </p:txBody>
      </p:sp>
    </p:spTree>
    <p:extLst>
      <p:ext uri="{BB962C8B-B14F-4D97-AF65-F5344CB8AC3E}">
        <p14:creationId xmlns:p14="http://schemas.microsoft.com/office/powerpoint/2010/main" val="275612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63366" y="2414093"/>
            <a:ext cx="2628900" cy="2105025"/>
          </a:xfrm>
          <a:prstGeom prst="rect">
            <a:avLst/>
          </a:prstGeom>
        </p:spPr>
      </p:pic>
      <p:pic>
        <p:nvPicPr>
          <p:cNvPr id="5" name="Picture 4"/>
          <p:cNvPicPr>
            <a:picLocks noChangeAspect="1"/>
          </p:cNvPicPr>
          <p:nvPr/>
        </p:nvPicPr>
        <p:blipFill>
          <a:blip r:embed="rId3"/>
          <a:stretch>
            <a:fillRect/>
          </a:stretch>
        </p:blipFill>
        <p:spPr>
          <a:xfrm>
            <a:off x="4286698" y="2256930"/>
            <a:ext cx="2628900" cy="2419350"/>
          </a:xfrm>
          <a:prstGeom prst="rect">
            <a:avLst/>
          </a:prstGeom>
        </p:spPr>
      </p:pic>
      <p:sp>
        <p:nvSpPr>
          <p:cNvPr id="6" name="Rectangle 5"/>
          <p:cNvSpPr/>
          <p:nvPr/>
        </p:nvSpPr>
        <p:spPr>
          <a:xfrm>
            <a:off x="3359972" y="5095999"/>
            <a:ext cx="6096000" cy="646331"/>
          </a:xfrm>
          <a:prstGeom prst="rect">
            <a:avLst/>
          </a:prstGeom>
        </p:spPr>
        <p:txBody>
          <a:bodyPr>
            <a:spAutoFit/>
          </a:bodyPr>
          <a:lstStyle/>
          <a:p>
            <a:r>
              <a:rPr lang="en-US" b="1" i="1" dirty="0">
                <a:solidFill>
                  <a:schemeClr val="bg1"/>
                </a:solidFill>
                <a:latin typeface="Arial" panose="020B0604020202020204" pitchFamily="34" charset="0"/>
              </a:rPr>
              <a:t>Before use check that the jaws meet and crush properly</a:t>
            </a:r>
            <a:endParaRPr lang="en-US" dirty="0">
              <a:solidFill>
                <a:schemeClr val="bg1"/>
              </a:solidFill>
            </a:endParaRPr>
          </a:p>
        </p:txBody>
      </p:sp>
    </p:spTree>
    <p:extLst>
      <p:ext uri="{BB962C8B-B14F-4D97-AF65-F5344CB8AC3E}">
        <p14:creationId xmlns:p14="http://schemas.microsoft.com/office/powerpoint/2010/main" val="1292857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3245" y="686792"/>
            <a:ext cx="8596668" cy="3880773"/>
          </a:xfrm>
        </p:spPr>
        <p:txBody>
          <a:bodyPr/>
          <a:lstStyle/>
          <a:p>
            <a:r>
              <a:rPr lang="en-US" b="1" i="1" dirty="0"/>
              <a:t>Method</a:t>
            </a:r>
            <a:endParaRPr lang="en-US" dirty="0"/>
          </a:p>
          <a:p>
            <a:r>
              <a:rPr lang="en-US" dirty="0"/>
              <a:t>Stand behind the calf, grasp the scrotum and check that there are two testes.</a:t>
            </a:r>
          </a:p>
          <a:p>
            <a:r>
              <a:rPr lang="en-US" dirty="0"/>
              <a:t>If there are, push the left spermatic cord to the outside of the scrotum</a:t>
            </a:r>
          </a:p>
          <a:p>
            <a:r>
              <a:rPr lang="en-US" dirty="0"/>
              <a:t>Open the emasculator and hold it so that the C-shaped side of the jaw is facing up.</a:t>
            </a:r>
          </a:p>
          <a:p>
            <a:r>
              <a:rPr lang="en-US" dirty="0"/>
              <a:t>Place the emasculator so that the left spermatic cord runs between the jaws. Get the cord as near to the right hand side of the jaws as possible. The aim is to crush as little of the scrotum as possible</a:t>
            </a:r>
          </a:p>
          <a:p>
            <a:r>
              <a:rPr lang="en-US" dirty="0"/>
              <a:t>Close the jaws and hold them for 5 seconds</a:t>
            </a:r>
          </a:p>
          <a:p>
            <a:r>
              <a:rPr lang="en-US" dirty="0"/>
              <a:t>Repeat on the right hand side - below the first crush</a:t>
            </a:r>
          </a:p>
          <a:p>
            <a:endParaRPr lang="en-US" dirty="0"/>
          </a:p>
        </p:txBody>
      </p:sp>
      <p:pic>
        <p:nvPicPr>
          <p:cNvPr id="4" name="Picture 3"/>
          <p:cNvPicPr>
            <a:picLocks noChangeAspect="1"/>
          </p:cNvPicPr>
          <p:nvPr/>
        </p:nvPicPr>
        <p:blipFill>
          <a:blip r:embed="rId2"/>
          <a:stretch>
            <a:fillRect/>
          </a:stretch>
        </p:blipFill>
        <p:spPr>
          <a:xfrm>
            <a:off x="7109964" y="4183771"/>
            <a:ext cx="2619375" cy="2105025"/>
          </a:xfrm>
          <a:prstGeom prst="rect">
            <a:avLst/>
          </a:prstGeom>
        </p:spPr>
      </p:pic>
    </p:spTree>
    <p:extLst>
      <p:ext uri="{BB962C8B-B14F-4D97-AF65-F5344CB8AC3E}">
        <p14:creationId xmlns:p14="http://schemas.microsoft.com/office/powerpoint/2010/main" val="2984419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63388"/>
            <a:ext cx="8596668" cy="1320800"/>
          </a:xfrm>
        </p:spPr>
        <p:txBody>
          <a:bodyPr/>
          <a:lstStyle/>
          <a:p>
            <a:r>
              <a:rPr lang="en-US" dirty="0"/>
              <a:t>Advantages and Disadvantages:</a:t>
            </a:r>
            <a:br>
              <a:rPr lang="en-US" dirty="0"/>
            </a:br>
            <a:endParaRPr lang="en-US" dirty="0"/>
          </a:p>
        </p:txBody>
      </p:sp>
      <p:sp>
        <p:nvSpPr>
          <p:cNvPr id="3" name="Content Placeholder 2"/>
          <p:cNvSpPr>
            <a:spLocks noGrp="1"/>
          </p:cNvSpPr>
          <p:nvPr>
            <p:ph idx="1"/>
          </p:nvPr>
        </p:nvSpPr>
        <p:spPr/>
        <p:txBody>
          <a:bodyPr/>
          <a:lstStyle/>
          <a:p>
            <a:pPr fontAlgn="base"/>
            <a:r>
              <a:rPr lang="en-US" dirty="0" smtClean="0"/>
              <a:t>bloodless</a:t>
            </a:r>
            <a:endParaRPr lang="en-US" dirty="0"/>
          </a:p>
          <a:p>
            <a:pPr fontAlgn="base"/>
            <a:r>
              <a:rPr lang="en-US" dirty="0"/>
              <a:t>slow to perform and requires expertise</a:t>
            </a:r>
          </a:p>
          <a:p>
            <a:pPr fontAlgn="base"/>
            <a:r>
              <a:rPr lang="en-US" dirty="0"/>
              <a:t>unreliable when done incorrectly, leads to stags</a:t>
            </a:r>
          </a:p>
          <a:p>
            <a:pPr fontAlgn="base"/>
            <a:r>
              <a:rPr lang="en-US" dirty="0"/>
              <a:t>equipment becomes ineffective after long-term use and must be replaced</a:t>
            </a:r>
          </a:p>
          <a:p>
            <a:pPr fontAlgn="base"/>
            <a:r>
              <a:rPr lang="en-US" dirty="0"/>
              <a:t>less reduction in weight gain after castration compared to surgical or latex-band</a:t>
            </a:r>
          </a:p>
          <a:p>
            <a:endParaRPr lang="en-US" dirty="0"/>
          </a:p>
        </p:txBody>
      </p:sp>
    </p:spTree>
    <p:extLst>
      <p:ext uri="{BB962C8B-B14F-4D97-AF65-F5344CB8AC3E}">
        <p14:creationId xmlns:p14="http://schemas.microsoft.com/office/powerpoint/2010/main" val="134525618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8</TotalTime>
  <Words>239</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Closed Castration in Bulls : Burdizzo Method</vt:lpstr>
      <vt:lpstr>PowerPoint Presentation</vt:lpstr>
      <vt:lpstr>PowerPoint Presentation</vt:lpstr>
      <vt:lpstr>PowerPoint Presentation</vt:lpstr>
      <vt:lpstr>PowerPoint Presentation</vt:lpstr>
      <vt:lpstr>Advantages and Disadvantages: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Closed Castration in Bulls : Burdizzo Method</dc:title>
  <dc:creator>CharlesFam</dc:creator>
  <cp:lastModifiedBy>CharlesFam</cp:lastModifiedBy>
  <cp:revision>3</cp:revision>
  <dcterms:created xsi:type="dcterms:W3CDTF">2016-10-29T12:09:44Z</dcterms:created>
  <dcterms:modified xsi:type="dcterms:W3CDTF">2016-10-30T22:59:55Z</dcterms:modified>
</cp:coreProperties>
</file>