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00A142C-17BE-4EC4-830E-067F94AC83F6}"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46E4C-74C1-473E-96EE-58AFE903CEF6}" type="slidenum">
              <a:rPr lang="en-US" smtClean="0"/>
              <a:t>‹#›</a:t>
            </a:fld>
            <a:endParaRPr lang="en-US"/>
          </a:p>
        </p:txBody>
      </p:sp>
    </p:spTree>
    <p:extLst>
      <p:ext uri="{BB962C8B-B14F-4D97-AF65-F5344CB8AC3E}">
        <p14:creationId xmlns:p14="http://schemas.microsoft.com/office/powerpoint/2010/main" val="2620768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0A142C-17BE-4EC4-830E-067F94AC83F6}"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46E4C-74C1-473E-96EE-58AFE903CEF6}" type="slidenum">
              <a:rPr lang="en-US" smtClean="0"/>
              <a:t>‹#›</a:t>
            </a:fld>
            <a:endParaRPr lang="en-US"/>
          </a:p>
        </p:txBody>
      </p:sp>
    </p:spTree>
    <p:extLst>
      <p:ext uri="{BB962C8B-B14F-4D97-AF65-F5344CB8AC3E}">
        <p14:creationId xmlns:p14="http://schemas.microsoft.com/office/powerpoint/2010/main" val="1864930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0A142C-17BE-4EC4-830E-067F94AC83F6}"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46E4C-74C1-473E-96EE-58AFE903CEF6}" type="slidenum">
              <a:rPr lang="en-US" smtClean="0"/>
              <a:t>‹#›</a:t>
            </a:fld>
            <a:endParaRPr lang="en-US"/>
          </a:p>
        </p:txBody>
      </p:sp>
    </p:spTree>
    <p:extLst>
      <p:ext uri="{BB962C8B-B14F-4D97-AF65-F5344CB8AC3E}">
        <p14:creationId xmlns:p14="http://schemas.microsoft.com/office/powerpoint/2010/main" val="852629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0A142C-17BE-4EC4-830E-067F94AC83F6}"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46E4C-74C1-473E-96EE-58AFE903CEF6}"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3877883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0A142C-17BE-4EC4-830E-067F94AC83F6}"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46E4C-74C1-473E-96EE-58AFE903CEF6}" type="slidenum">
              <a:rPr lang="en-US" smtClean="0"/>
              <a:t>‹#›</a:t>
            </a:fld>
            <a:endParaRPr lang="en-US"/>
          </a:p>
        </p:txBody>
      </p:sp>
    </p:spTree>
    <p:extLst>
      <p:ext uri="{BB962C8B-B14F-4D97-AF65-F5344CB8AC3E}">
        <p14:creationId xmlns:p14="http://schemas.microsoft.com/office/powerpoint/2010/main" val="35509576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0A142C-17BE-4EC4-830E-067F94AC83F6}" type="datetimeFigureOut">
              <a:rPr lang="en-US" smtClean="0"/>
              <a:t>10/30/2016</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46E4C-74C1-473E-96EE-58AFE903CEF6}" type="slidenum">
              <a:rPr lang="en-US" smtClean="0"/>
              <a:t>‹#›</a:t>
            </a:fld>
            <a:endParaRPr lang="en-US"/>
          </a:p>
        </p:txBody>
      </p:sp>
    </p:spTree>
    <p:extLst>
      <p:ext uri="{BB962C8B-B14F-4D97-AF65-F5344CB8AC3E}">
        <p14:creationId xmlns:p14="http://schemas.microsoft.com/office/powerpoint/2010/main" val="14426955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0A142C-17BE-4EC4-830E-067F94AC83F6}" type="datetimeFigureOut">
              <a:rPr lang="en-US" smtClean="0"/>
              <a:t>10/30/2016</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46E4C-74C1-473E-96EE-58AFE903CEF6}" type="slidenum">
              <a:rPr lang="en-US" smtClean="0"/>
              <a:t>‹#›</a:t>
            </a:fld>
            <a:endParaRPr lang="en-US"/>
          </a:p>
        </p:txBody>
      </p:sp>
    </p:spTree>
    <p:extLst>
      <p:ext uri="{BB962C8B-B14F-4D97-AF65-F5344CB8AC3E}">
        <p14:creationId xmlns:p14="http://schemas.microsoft.com/office/powerpoint/2010/main" val="13191867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0A142C-17BE-4EC4-830E-067F94AC83F6}"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46E4C-74C1-473E-96EE-58AFE903CEF6}" type="slidenum">
              <a:rPr lang="en-US" smtClean="0"/>
              <a:t>‹#›</a:t>
            </a:fld>
            <a:endParaRPr lang="en-US"/>
          </a:p>
        </p:txBody>
      </p:sp>
    </p:spTree>
    <p:extLst>
      <p:ext uri="{BB962C8B-B14F-4D97-AF65-F5344CB8AC3E}">
        <p14:creationId xmlns:p14="http://schemas.microsoft.com/office/powerpoint/2010/main" val="26945772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0A142C-17BE-4EC4-830E-067F94AC83F6}"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46E4C-74C1-473E-96EE-58AFE903CEF6}" type="slidenum">
              <a:rPr lang="en-US" smtClean="0"/>
              <a:t>‹#›</a:t>
            </a:fld>
            <a:endParaRPr lang="en-US"/>
          </a:p>
        </p:txBody>
      </p:sp>
    </p:spTree>
    <p:extLst>
      <p:ext uri="{BB962C8B-B14F-4D97-AF65-F5344CB8AC3E}">
        <p14:creationId xmlns:p14="http://schemas.microsoft.com/office/powerpoint/2010/main" val="2693453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E00A142C-17BE-4EC4-830E-067F94AC83F6}"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46E4C-74C1-473E-96EE-58AFE903CEF6}" type="slidenum">
              <a:rPr lang="en-US" smtClean="0"/>
              <a:t>‹#›</a:t>
            </a:fld>
            <a:endParaRPr lang="en-US"/>
          </a:p>
        </p:txBody>
      </p:sp>
    </p:spTree>
    <p:extLst>
      <p:ext uri="{BB962C8B-B14F-4D97-AF65-F5344CB8AC3E}">
        <p14:creationId xmlns:p14="http://schemas.microsoft.com/office/powerpoint/2010/main" val="1119126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0A142C-17BE-4EC4-830E-067F94AC83F6}"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46E4C-74C1-473E-96EE-58AFE903CEF6}" type="slidenum">
              <a:rPr lang="en-US" smtClean="0"/>
              <a:t>‹#›</a:t>
            </a:fld>
            <a:endParaRPr lang="en-US"/>
          </a:p>
        </p:txBody>
      </p:sp>
    </p:spTree>
    <p:extLst>
      <p:ext uri="{BB962C8B-B14F-4D97-AF65-F5344CB8AC3E}">
        <p14:creationId xmlns:p14="http://schemas.microsoft.com/office/powerpoint/2010/main" val="986800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00A142C-17BE-4EC4-830E-067F94AC83F6}"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46E4C-74C1-473E-96EE-58AFE903CEF6}" type="slidenum">
              <a:rPr lang="en-US" smtClean="0"/>
              <a:t>‹#›</a:t>
            </a:fld>
            <a:endParaRPr lang="en-US"/>
          </a:p>
        </p:txBody>
      </p:sp>
    </p:spTree>
    <p:extLst>
      <p:ext uri="{BB962C8B-B14F-4D97-AF65-F5344CB8AC3E}">
        <p14:creationId xmlns:p14="http://schemas.microsoft.com/office/powerpoint/2010/main" val="4026559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00A142C-17BE-4EC4-830E-067F94AC83F6}" type="datetimeFigureOut">
              <a:rPr lang="en-US" smtClean="0"/>
              <a:t>10/30/2016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B46E4C-74C1-473E-96EE-58AFE903CEF6}" type="slidenum">
              <a:rPr lang="en-US" smtClean="0"/>
              <a:t>‹#›</a:t>
            </a:fld>
            <a:endParaRPr lang="en-US"/>
          </a:p>
        </p:txBody>
      </p:sp>
    </p:spTree>
    <p:extLst>
      <p:ext uri="{BB962C8B-B14F-4D97-AF65-F5344CB8AC3E}">
        <p14:creationId xmlns:p14="http://schemas.microsoft.com/office/powerpoint/2010/main" val="4017744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E00A142C-17BE-4EC4-830E-067F94AC83F6}" type="datetimeFigureOut">
              <a:rPr lang="en-US" smtClean="0"/>
              <a:t>10/30/2016</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6AB46E4C-74C1-473E-96EE-58AFE903CEF6}" type="slidenum">
              <a:rPr lang="en-US" smtClean="0"/>
              <a:t>‹#›</a:t>
            </a:fld>
            <a:endParaRPr lang="en-US"/>
          </a:p>
        </p:txBody>
      </p:sp>
    </p:spTree>
    <p:extLst>
      <p:ext uri="{BB962C8B-B14F-4D97-AF65-F5344CB8AC3E}">
        <p14:creationId xmlns:p14="http://schemas.microsoft.com/office/powerpoint/2010/main" val="818930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0A142C-17BE-4EC4-830E-067F94AC83F6}" type="datetimeFigureOut">
              <a:rPr lang="en-US" smtClean="0"/>
              <a:t>10/30/2016</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6AB46E4C-74C1-473E-96EE-58AFE903CEF6}" type="slidenum">
              <a:rPr lang="en-US" smtClean="0"/>
              <a:t>‹#›</a:t>
            </a:fld>
            <a:endParaRPr lang="en-US"/>
          </a:p>
        </p:txBody>
      </p:sp>
    </p:spTree>
    <p:extLst>
      <p:ext uri="{BB962C8B-B14F-4D97-AF65-F5344CB8AC3E}">
        <p14:creationId xmlns:p14="http://schemas.microsoft.com/office/powerpoint/2010/main" val="1976841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E00A142C-17BE-4EC4-830E-067F94AC83F6}" type="datetimeFigureOut">
              <a:rPr lang="en-US" smtClean="0"/>
              <a:t>10/30/2016</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6AB46E4C-74C1-473E-96EE-58AFE903CEF6}" type="slidenum">
              <a:rPr lang="en-US" smtClean="0"/>
              <a:t>‹#›</a:t>
            </a:fld>
            <a:endParaRPr lang="en-US"/>
          </a:p>
        </p:txBody>
      </p:sp>
    </p:spTree>
    <p:extLst>
      <p:ext uri="{BB962C8B-B14F-4D97-AF65-F5344CB8AC3E}">
        <p14:creationId xmlns:p14="http://schemas.microsoft.com/office/powerpoint/2010/main" val="259300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0A142C-17BE-4EC4-830E-067F94AC83F6}"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46E4C-74C1-473E-96EE-58AFE903CEF6}" type="slidenum">
              <a:rPr lang="en-US" smtClean="0"/>
              <a:t>‹#›</a:t>
            </a:fld>
            <a:endParaRPr lang="en-US"/>
          </a:p>
        </p:txBody>
      </p:sp>
    </p:spTree>
    <p:extLst>
      <p:ext uri="{BB962C8B-B14F-4D97-AF65-F5344CB8AC3E}">
        <p14:creationId xmlns:p14="http://schemas.microsoft.com/office/powerpoint/2010/main" val="3606655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0A142C-17BE-4EC4-830E-067F94AC83F6}" type="datetimeFigureOut">
              <a:rPr lang="en-US" smtClean="0"/>
              <a:t>10/30/2016</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AB46E4C-74C1-473E-96EE-58AFE903CEF6}" type="slidenum">
              <a:rPr lang="en-US" smtClean="0"/>
              <a:t>‹#›</a:t>
            </a:fld>
            <a:endParaRPr lang="en-US"/>
          </a:p>
        </p:txBody>
      </p:sp>
    </p:spTree>
    <p:extLst>
      <p:ext uri="{BB962C8B-B14F-4D97-AF65-F5344CB8AC3E}">
        <p14:creationId xmlns:p14="http://schemas.microsoft.com/office/powerpoint/2010/main" val="31233776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Rubber Ring Method</a:t>
            </a:r>
            <a:endParaRPr lang="en-US" dirty="0"/>
          </a:p>
        </p:txBody>
      </p:sp>
      <p:sp>
        <p:nvSpPr>
          <p:cNvPr id="3" name="Subtitle 2"/>
          <p:cNvSpPr>
            <a:spLocks noGrp="1"/>
          </p:cNvSpPr>
          <p:nvPr>
            <p:ph type="subTitle" idx="1"/>
          </p:nvPr>
        </p:nvSpPr>
        <p:spPr/>
        <p:txBody>
          <a:bodyPr/>
          <a:lstStyle/>
          <a:p>
            <a:r>
              <a:rPr lang="en-US" dirty="0" smtClean="0"/>
              <a:t>Non-Surgical Bull castration</a:t>
            </a:r>
            <a:endParaRPr lang="en-US" dirty="0"/>
          </a:p>
        </p:txBody>
      </p:sp>
    </p:spTree>
    <p:extLst>
      <p:ext uri="{BB962C8B-B14F-4D97-AF65-F5344CB8AC3E}">
        <p14:creationId xmlns:p14="http://schemas.microsoft.com/office/powerpoint/2010/main" val="3988943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Rubber rings are an apparently simple method of castration - all it </a:t>
            </a:r>
            <a:r>
              <a:rPr lang="en-US" dirty="0" smtClean="0"/>
              <a:t>involves </a:t>
            </a:r>
            <a:r>
              <a:rPr lang="en-US" dirty="0"/>
              <a:t>is simply putting a ring around the scrotum! </a:t>
            </a:r>
            <a:endParaRPr lang="en-US" dirty="0" smtClean="0"/>
          </a:p>
          <a:p>
            <a:r>
              <a:rPr lang="en-US" dirty="0" smtClean="0"/>
              <a:t>However</a:t>
            </a:r>
            <a:r>
              <a:rPr lang="en-US" dirty="0"/>
              <a:t>, things can easily go wrong so they should be used only by competent trained personnel.</a:t>
            </a:r>
          </a:p>
        </p:txBody>
      </p:sp>
    </p:spTree>
    <p:extLst>
      <p:ext uri="{BB962C8B-B14F-4D97-AF65-F5344CB8AC3E}">
        <p14:creationId xmlns:p14="http://schemas.microsoft.com/office/powerpoint/2010/main" val="3633468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The keys to ensuring rubber rings work for you and the calf are:</a:t>
            </a:r>
          </a:p>
          <a:p>
            <a:r>
              <a:rPr lang="en-US" b="1" i="1" dirty="0"/>
              <a:t>Use new rings</a:t>
            </a:r>
            <a:r>
              <a:rPr lang="en-US" dirty="0"/>
              <a:t> - if you use a pack that you have found down the back of the cupboard they may have lost their elasticity and, if so, won't work as well</a:t>
            </a:r>
          </a:p>
          <a:p>
            <a:r>
              <a:rPr lang="en-US" b="1" i="1" dirty="0"/>
              <a:t>Use clean equipment</a:t>
            </a:r>
            <a:r>
              <a:rPr lang="en-US" dirty="0"/>
              <a:t> - dirty elastrators and rings increase the risk of infection</a:t>
            </a:r>
          </a:p>
          <a:p>
            <a:r>
              <a:rPr lang="en-US" b="1" i="1" dirty="0"/>
              <a:t>Only use rubber rings in calves &lt; 1 week of age</a:t>
            </a:r>
            <a:r>
              <a:rPr lang="en-US" dirty="0"/>
              <a:t> - using them in older calves causes more pain and distress and increases the risk of complications, particularly tetanus.</a:t>
            </a:r>
          </a:p>
          <a:p>
            <a:endParaRPr lang="en-US" dirty="0"/>
          </a:p>
        </p:txBody>
      </p:sp>
    </p:spTree>
    <p:extLst>
      <p:ext uri="{BB962C8B-B14F-4D97-AF65-F5344CB8AC3E}">
        <p14:creationId xmlns:p14="http://schemas.microsoft.com/office/powerpoint/2010/main" val="3046076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Only minimal restraint is needed - but make sure that the calf can't kick you or turn around easily. </a:t>
            </a:r>
            <a:endParaRPr lang="en-US" dirty="0" smtClean="0"/>
          </a:p>
          <a:p>
            <a:r>
              <a:rPr lang="en-US" dirty="0" smtClean="0"/>
              <a:t>Once </a:t>
            </a:r>
            <a:r>
              <a:rPr lang="en-US" dirty="0"/>
              <a:t>you have the calf restrained, the first thing to do is check that both testes are present in the scrotum. </a:t>
            </a:r>
            <a:endParaRPr lang="en-US" dirty="0" smtClean="0"/>
          </a:p>
          <a:p>
            <a:r>
              <a:rPr lang="en-US" dirty="0" smtClean="0"/>
              <a:t>Occasionally</a:t>
            </a:r>
            <a:r>
              <a:rPr lang="en-US" dirty="0"/>
              <a:t>, you may be able to massage them down if they are not. </a:t>
            </a:r>
            <a:endParaRPr lang="en-US" dirty="0" smtClean="0"/>
          </a:p>
          <a:p>
            <a:r>
              <a:rPr lang="en-US" dirty="0" smtClean="0"/>
              <a:t>If </a:t>
            </a:r>
            <a:r>
              <a:rPr lang="en-US" dirty="0"/>
              <a:t>you can't get both testes, record the calf's number but do not castrate the calf.</a:t>
            </a:r>
          </a:p>
        </p:txBody>
      </p:sp>
    </p:spTree>
    <p:extLst>
      <p:ext uri="{BB962C8B-B14F-4D97-AF65-F5344CB8AC3E}">
        <p14:creationId xmlns:p14="http://schemas.microsoft.com/office/powerpoint/2010/main" val="1309245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753496" y="2011680"/>
            <a:ext cx="5137842" cy="3151991"/>
          </a:xfrm>
          <a:prstGeom prst="rect">
            <a:avLst/>
          </a:prstGeom>
        </p:spPr>
      </p:pic>
    </p:spTree>
    <p:extLst>
      <p:ext uri="{BB962C8B-B14F-4D97-AF65-F5344CB8AC3E}">
        <p14:creationId xmlns:p14="http://schemas.microsoft.com/office/powerpoint/2010/main" val="287459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4293" y="1084729"/>
            <a:ext cx="8946541" cy="4638338"/>
          </a:xfrm>
        </p:spPr>
        <p:txBody>
          <a:bodyPr/>
          <a:lstStyle/>
          <a:p>
            <a:r>
              <a:rPr lang="en-US" dirty="0"/>
              <a:t>Once you have the two testes, squeeze them down to the base of the scrotum. </a:t>
            </a:r>
            <a:endParaRPr lang="en-US" dirty="0" smtClean="0"/>
          </a:p>
          <a:p>
            <a:r>
              <a:rPr lang="en-US" dirty="0" smtClean="0"/>
              <a:t>Then</a:t>
            </a:r>
            <a:r>
              <a:rPr lang="en-US" dirty="0"/>
              <a:t>, with the prongs of the elastrator facing upwards, towards the calf's belly, squeeze the handles and expand the ring so it can be easily placed over the scrotum and placed just above the top of the testes.</a:t>
            </a:r>
          </a:p>
          <a:p>
            <a:r>
              <a:rPr lang="en-US" dirty="0"/>
              <a:t>Release the handles, slip the prongs from underneath the ring and check that both of the testes are fully below the ring.</a:t>
            </a:r>
          </a:p>
          <a:p>
            <a:endParaRPr lang="en-US" dirty="0"/>
          </a:p>
        </p:txBody>
      </p:sp>
      <p:pic>
        <p:nvPicPr>
          <p:cNvPr id="5" name="Picture 4"/>
          <p:cNvPicPr>
            <a:picLocks noChangeAspect="1"/>
          </p:cNvPicPr>
          <p:nvPr/>
        </p:nvPicPr>
        <p:blipFill>
          <a:blip r:embed="rId2"/>
          <a:stretch>
            <a:fillRect/>
          </a:stretch>
        </p:blipFill>
        <p:spPr>
          <a:xfrm>
            <a:off x="7180505" y="4102137"/>
            <a:ext cx="2628900" cy="2105025"/>
          </a:xfrm>
          <a:prstGeom prst="rect">
            <a:avLst/>
          </a:prstGeom>
        </p:spPr>
      </p:pic>
    </p:spTree>
    <p:extLst>
      <p:ext uri="{BB962C8B-B14F-4D97-AF65-F5344CB8AC3E}">
        <p14:creationId xmlns:p14="http://schemas.microsoft.com/office/powerpoint/2010/main" val="2781902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067417" y="2295049"/>
            <a:ext cx="2628900" cy="2247900"/>
          </a:xfrm>
          <a:prstGeom prst="rect">
            <a:avLst/>
          </a:prstGeom>
        </p:spPr>
      </p:pic>
      <p:pic>
        <p:nvPicPr>
          <p:cNvPr id="5" name="Picture 4"/>
          <p:cNvPicPr>
            <a:picLocks noChangeAspect="1"/>
          </p:cNvPicPr>
          <p:nvPr/>
        </p:nvPicPr>
        <p:blipFill>
          <a:blip r:embed="rId3"/>
          <a:stretch>
            <a:fillRect/>
          </a:stretch>
        </p:blipFill>
        <p:spPr>
          <a:xfrm>
            <a:off x="6604355" y="2471261"/>
            <a:ext cx="2619375" cy="1895475"/>
          </a:xfrm>
          <a:prstGeom prst="rect">
            <a:avLst/>
          </a:prstGeom>
        </p:spPr>
      </p:pic>
      <p:sp>
        <p:nvSpPr>
          <p:cNvPr id="6" name="Rectangle 5"/>
          <p:cNvSpPr/>
          <p:nvPr/>
        </p:nvSpPr>
        <p:spPr>
          <a:xfrm>
            <a:off x="4489525" y="4699316"/>
            <a:ext cx="6096000" cy="923330"/>
          </a:xfrm>
          <a:prstGeom prst="rect">
            <a:avLst/>
          </a:prstGeom>
        </p:spPr>
        <p:txBody>
          <a:bodyPr>
            <a:spAutoFit/>
          </a:bodyPr>
          <a:lstStyle/>
          <a:p>
            <a:pPr marL="228600" algn="just"/>
            <a:r>
              <a:rPr lang="en-US" b="1" i="1" dirty="0" smtClean="0">
                <a:solidFill>
                  <a:schemeClr val="bg1"/>
                </a:solidFill>
                <a:effectLst/>
                <a:latin typeface="Arial" panose="020B0604020202020204" pitchFamily="34" charset="0"/>
              </a:rPr>
              <a:t>Rubber rings are quick and easy but should not be used in calves &gt; 1 week of age.</a:t>
            </a:r>
          </a:p>
          <a:p>
            <a:pPr marL="228600" algn="just"/>
            <a:r>
              <a:rPr lang="en-US" b="0" i="0" dirty="0" smtClean="0">
                <a:solidFill>
                  <a:schemeClr val="bg1"/>
                </a:solidFill>
                <a:effectLst/>
                <a:latin typeface="Arial" panose="020B0604020202020204" pitchFamily="34" charset="0"/>
              </a:rPr>
              <a:t> </a:t>
            </a:r>
            <a:endParaRPr lang="en-US" b="0" i="0" dirty="0">
              <a:solidFill>
                <a:schemeClr val="bg1"/>
              </a:solidFill>
              <a:effectLst/>
              <a:latin typeface="Arial" panose="020B0604020202020204" pitchFamily="34" charset="0"/>
            </a:endParaRPr>
          </a:p>
        </p:txBody>
      </p:sp>
      <p:sp>
        <p:nvSpPr>
          <p:cNvPr id="7" name="Rectangle 6"/>
          <p:cNvSpPr/>
          <p:nvPr/>
        </p:nvSpPr>
        <p:spPr>
          <a:xfrm>
            <a:off x="936089" y="4879496"/>
            <a:ext cx="2891556" cy="923330"/>
          </a:xfrm>
          <a:prstGeom prst="rect">
            <a:avLst/>
          </a:prstGeom>
        </p:spPr>
        <p:txBody>
          <a:bodyPr wrap="square">
            <a:spAutoFit/>
          </a:bodyPr>
          <a:lstStyle/>
          <a:p>
            <a:r>
              <a:rPr lang="en-US" b="1" i="1" dirty="0" smtClean="0">
                <a:solidFill>
                  <a:schemeClr val="bg1"/>
                </a:solidFill>
                <a:effectLst/>
                <a:latin typeface="Arial" panose="020B0604020202020204" pitchFamily="34" charset="0"/>
              </a:rPr>
              <a:t>Diagram of scrotum and testes after proper ringing</a:t>
            </a:r>
            <a:endParaRPr lang="en-US" dirty="0">
              <a:solidFill>
                <a:schemeClr val="bg1"/>
              </a:solidFill>
            </a:endParaRPr>
          </a:p>
        </p:txBody>
      </p:sp>
    </p:spTree>
    <p:extLst>
      <p:ext uri="{BB962C8B-B14F-4D97-AF65-F5344CB8AC3E}">
        <p14:creationId xmlns:p14="http://schemas.microsoft.com/office/powerpoint/2010/main" val="1739442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and Disadvantages:</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fontAlgn="base"/>
            <a:r>
              <a:rPr lang="en-US" dirty="0" smtClean="0"/>
              <a:t>bloodless</a:t>
            </a:r>
            <a:r>
              <a:rPr lang="en-US" dirty="0"/>
              <a:t>, easy to perform</a:t>
            </a:r>
          </a:p>
          <a:p>
            <a:pPr fontAlgn="base"/>
            <a:r>
              <a:rPr lang="en-US" dirty="0"/>
              <a:t>large lesions may form above the band site and persist for long times, making latex bands inappropriate for yearling cattle</a:t>
            </a:r>
          </a:p>
          <a:p>
            <a:pPr fontAlgn="base"/>
            <a:r>
              <a:rPr lang="en-US" dirty="0"/>
              <a:t>wounds heal more slowly than those from surgical castration</a:t>
            </a:r>
          </a:p>
          <a:p>
            <a:pPr fontAlgn="base"/>
            <a:r>
              <a:rPr lang="en-US" dirty="0"/>
              <a:t>newest versions of </a:t>
            </a:r>
            <a:r>
              <a:rPr lang="en-US" dirty="0" err="1"/>
              <a:t>banders</a:t>
            </a:r>
            <a:r>
              <a:rPr lang="en-US" dirty="0"/>
              <a:t> for older calves adjust the latex bands to correct tension</a:t>
            </a:r>
          </a:p>
          <a:p>
            <a:pPr fontAlgn="base"/>
            <a:r>
              <a:rPr lang="en-US" dirty="0"/>
              <a:t>potential for missed testicles</a:t>
            </a:r>
          </a:p>
          <a:p>
            <a:pPr fontAlgn="base"/>
            <a:r>
              <a:rPr lang="en-US" dirty="0"/>
              <a:t>band may break or band may not disrupt all circulation to the testicles</a:t>
            </a:r>
          </a:p>
          <a:p>
            <a:pPr fontAlgn="base"/>
            <a:r>
              <a:rPr lang="en-US" dirty="0"/>
              <a:t>preferred for castrating at a wet, muddy feedlot</a:t>
            </a:r>
          </a:p>
          <a:p>
            <a:pPr fontAlgn="base"/>
            <a:r>
              <a:rPr lang="en-US" dirty="0"/>
              <a:t>infections, including tetanus and blackleg, may warrant vaccination prior to banding</a:t>
            </a:r>
          </a:p>
          <a:p>
            <a:pPr fontAlgn="base"/>
            <a:r>
              <a:rPr lang="en-US" dirty="0"/>
              <a:t>public concern about pain and animal welfare associated with banding older calves</a:t>
            </a:r>
          </a:p>
          <a:p>
            <a:pPr fontAlgn="base"/>
            <a:r>
              <a:rPr lang="en-US" dirty="0"/>
              <a:t>lower weight gains following latex-band castration compared to surgical castration</a:t>
            </a:r>
          </a:p>
          <a:p>
            <a:pPr fontAlgn="base"/>
            <a:r>
              <a:rPr lang="en-US" dirty="0"/>
              <a:t>EZE and </a:t>
            </a:r>
            <a:r>
              <a:rPr lang="en-US" dirty="0" err="1"/>
              <a:t>Callicrate</a:t>
            </a:r>
            <a:r>
              <a:rPr lang="en-US" dirty="0"/>
              <a:t> methods without </a:t>
            </a:r>
            <a:r>
              <a:rPr lang="en-US" dirty="0" err="1"/>
              <a:t>anaesthesia</a:t>
            </a:r>
            <a:r>
              <a:rPr lang="en-US" dirty="0"/>
              <a:t> for older bulls deemed inhumane and unethical</a:t>
            </a:r>
          </a:p>
          <a:p>
            <a:endParaRPr lang="en-US" dirty="0"/>
          </a:p>
        </p:txBody>
      </p:sp>
    </p:spTree>
    <p:extLst>
      <p:ext uri="{BB962C8B-B14F-4D97-AF65-F5344CB8AC3E}">
        <p14:creationId xmlns:p14="http://schemas.microsoft.com/office/powerpoint/2010/main" val="42547938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17</TotalTime>
  <Words>376</Words>
  <Application>Microsoft Office PowerPoint</Application>
  <PresentationFormat>Widescreen</PresentationFormat>
  <Paragraphs>30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Ion</vt:lpstr>
      <vt:lpstr>Rubber Ring Method</vt:lpstr>
      <vt:lpstr>PowerPoint Presentation</vt:lpstr>
      <vt:lpstr>PowerPoint Presentation</vt:lpstr>
      <vt:lpstr>PowerPoint Presentation</vt:lpstr>
      <vt:lpstr>PowerPoint Presentation</vt:lpstr>
      <vt:lpstr>PowerPoint Presentation</vt:lpstr>
      <vt:lpstr>PowerPoint Presentation</vt:lpstr>
      <vt:lpstr>Advantages and Disadvantages: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Rubber Ring Method</dc:title>
  <dc:creator>CharlesFam</dc:creator>
  <cp:lastModifiedBy>CharlesFam</cp:lastModifiedBy>
  <cp:revision>3</cp:revision>
  <dcterms:created xsi:type="dcterms:W3CDTF">2016-10-29T11:53:54Z</dcterms:created>
  <dcterms:modified xsi:type="dcterms:W3CDTF">2016-10-30T22:59:30Z</dcterms:modified>
</cp:coreProperties>
</file>