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308" r:id="rId2"/>
    <p:sldId id="258" r:id="rId3"/>
    <p:sldId id="259" r:id="rId4"/>
    <p:sldId id="260" r:id="rId5"/>
    <p:sldId id="305" r:id="rId6"/>
    <p:sldId id="306" r:id="rId7"/>
    <p:sldId id="307" r:id="rId8"/>
    <p:sldId id="261" r:id="rId9"/>
    <p:sldId id="263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1" r:id="rId34"/>
    <p:sldId id="292" r:id="rId35"/>
    <p:sldId id="293" r:id="rId36"/>
    <p:sldId id="294" r:id="rId37"/>
    <p:sldId id="295" r:id="rId38"/>
    <p:sldId id="298" r:id="rId39"/>
    <p:sldId id="309" r:id="rId40"/>
    <p:sldId id="262" r:id="rId41"/>
    <p:sldId id="296" r:id="rId42"/>
    <p:sldId id="304" r:id="rId43"/>
    <p:sldId id="297" r:id="rId4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387" autoAdjust="0"/>
  </p:normalViewPr>
  <p:slideViewPr>
    <p:cSldViewPr>
      <p:cViewPr varScale="1">
        <p:scale>
          <a:sx n="93" d="100"/>
          <a:sy n="93" d="100"/>
        </p:scale>
        <p:origin x="-360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64FCD-B59F-374E-9EDD-317E3DA354FC}" type="datetimeFigureOut">
              <a:rPr lang="fr-FR" smtClean="0"/>
              <a:t>21/05/15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08023A-0A54-2243-A288-3EF70095FCC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850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EF9C1-A0D2-491E-A8D7-C39E4DB6A3EC}" type="datetimeFigureOut">
              <a:rPr lang="fr-BE" smtClean="0"/>
              <a:t>21/05/15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4AF51-4880-463B-84EF-815CF6A3A1E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00964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67C88-6295-4BE6-86E7-A613D036DF5C}" type="slidenum">
              <a:rPr lang="fr-BE" smtClean="0"/>
              <a:pPr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43522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450C8-3FDC-467C-9AEA-EE90055DCB0A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71101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450C8-3FDC-467C-9AEA-EE90055DCB0A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71101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450C8-3FDC-467C-9AEA-EE90055DCB0A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71101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450C8-3FDC-467C-9AEA-EE90055DCB0A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71101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450C8-3FDC-467C-9AEA-EE90055DCB0A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71101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450C8-3FDC-467C-9AEA-EE90055DCB0A}" type="slidenum">
              <a:rPr lang="fr-BE" smtClean="0"/>
              <a:t>39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71101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450C8-3FDC-467C-9AEA-EE90055DCB0A}" type="slidenum">
              <a:rPr lang="fr-BE" smtClean="0"/>
              <a:t>40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71101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98D1E-C577-4870-A6AE-344837D88F2B}" type="slidenum">
              <a:rPr lang="fr-BE" smtClean="0"/>
              <a:t>43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5716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E9824-630E-4DAB-8EEB-4D1A1D613039}" type="datetimeFigureOut">
              <a:rPr lang="fr-BE" smtClean="0"/>
              <a:t>21/05/15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7E198-A51E-4DC1-B340-98A22A3A210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68191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E9824-630E-4DAB-8EEB-4D1A1D613039}" type="datetimeFigureOut">
              <a:rPr lang="fr-BE" smtClean="0"/>
              <a:t>21/05/15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7E198-A51E-4DC1-B340-98A22A3A210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28226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E9824-630E-4DAB-8EEB-4D1A1D613039}" type="datetimeFigureOut">
              <a:rPr lang="fr-BE" smtClean="0"/>
              <a:t>21/05/15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7E198-A51E-4DC1-B340-98A22A3A210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14792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E9824-630E-4DAB-8EEB-4D1A1D613039}" type="datetimeFigureOut">
              <a:rPr lang="fr-BE" smtClean="0"/>
              <a:t>21/05/15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7E198-A51E-4DC1-B340-98A22A3A210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06098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E9824-630E-4DAB-8EEB-4D1A1D613039}" type="datetimeFigureOut">
              <a:rPr lang="fr-BE" smtClean="0"/>
              <a:t>21/05/15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7E198-A51E-4DC1-B340-98A22A3A210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85330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E9824-630E-4DAB-8EEB-4D1A1D613039}" type="datetimeFigureOut">
              <a:rPr lang="fr-BE" smtClean="0"/>
              <a:t>21/05/15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7E198-A51E-4DC1-B340-98A22A3A210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13055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E9824-630E-4DAB-8EEB-4D1A1D613039}" type="datetimeFigureOut">
              <a:rPr lang="fr-BE" smtClean="0"/>
              <a:t>21/05/15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7E198-A51E-4DC1-B340-98A22A3A210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5584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E9824-630E-4DAB-8EEB-4D1A1D613039}" type="datetimeFigureOut">
              <a:rPr lang="fr-BE" smtClean="0"/>
              <a:t>21/05/15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7E198-A51E-4DC1-B340-98A22A3A210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98130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E9824-630E-4DAB-8EEB-4D1A1D613039}" type="datetimeFigureOut">
              <a:rPr lang="fr-BE" smtClean="0"/>
              <a:t>21/05/15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7E198-A51E-4DC1-B340-98A22A3A210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77611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E9824-630E-4DAB-8EEB-4D1A1D613039}" type="datetimeFigureOut">
              <a:rPr lang="fr-BE" smtClean="0"/>
              <a:t>21/05/15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7E198-A51E-4DC1-B340-98A22A3A210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31437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E9824-630E-4DAB-8EEB-4D1A1D613039}" type="datetimeFigureOut">
              <a:rPr lang="fr-BE" smtClean="0"/>
              <a:t>21/05/15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7E198-A51E-4DC1-B340-98A22A3A210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39530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E9824-630E-4DAB-8EEB-4D1A1D613039}" type="datetimeFigureOut">
              <a:rPr lang="fr-BE" smtClean="0"/>
              <a:t>21/05/15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7E198-A51E-4DC1-B340-98A22A3A210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45273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gif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8.pn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9.png"/><Relationship Id="rId5" Type="http://schemas.openxmlformats.org/officeDocument/2006/relationships/image" Target="../media/image20.gi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44.pn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hyperlink" Target="mailto:Fr.Georges@ulg.ac.be" TargetMode="External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.xml"/><Relationship Id="rId12" Type="http://schemas.openxmlformats.org/officeDocument/2006/relationships/image" Target="../media/image10.jpeg"/><Relationship Id="rId13" Type="http://schemas.openxmlformats.org/officeDocument/2006/relationships/image" Target="../media/image11.png"/><Relationship Id="rId14" Type="http://schemas.openxmlformats.org/officeDocument/2006/relationships/image" Target="../media/image7.png"/><Relationship Id="rId15" Type="http://schemas.openxmlformats.org/officeDocument/2006/relationships/image" Target="../media/image8.png"/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tags" Target="../tags/tag6.xml"/><Relationship Id="rId7" Type="http://schemas.openxmlformats.org/officeDocument/2006/relationships/tags" Target="../tags/tag7.xml"/><Relationship Id="rId8" Type="http://schemas.openxmlformats.org/officeDocument/2006/relationships/tags" Target="../tags/tag8.xml"/><Relationship Id="rId9" Type="http://schemas.openxmlformats.org/officeDocument/2006/relationships/tags" Target="../tags/tag9.xml"/><Relationship Id="rId10" Type="http://schemas.openxmlformats.org/officeDocument/2006/relationships/tags" Target="../tags/tag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548680"/>
            <a:ext cx="62674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4" cstate="print"/>
          <a:srcRect l="2688"/>
          <a:stretch>
            <a:fillRect/>
          </a:stretch>
        </p:blipFill>
        <p:spPr bwMode="auto">
          <a:xfrm>
            <a:off x="0" y="1988840"/>
            <a:ext cx="9144000" cy="227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987824" y="2708920"/>
            <a:ext cx="31337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 descr="D:\pier\Documents\--RESSOURCES--\IMAGES\LOGOS\ciuf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6237312"/>
            <a:ext cx="678112" cy="530299"/>
          </a:xfrm>
          <a:prstGeom prst="rect">
            <a:avLst/>
          </a:prstGeom>
          <a:noFill/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625" y="5871948"/>
            <a:ext cx="1222671" cy="89393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737991"/>
            <a:ext cx="905567" cy="1003377"/>
          </a:xfrm>
          <a:prstGeom prst="rect">
            <a:avLst/>
          </a:prstGeom>
        </p:spPr>
      </p:pic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832048" y="2852936"/>
            <a:ext cx="7772400" cy="147002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fr-BE" sz="4000" dirty="0">
                <a:solidFill>
                  <a:schemeClr val="bg1">
                    <a:lumMod val="50000"/>
                  </a:schemeClr>
                </a:solidFill>
                <a:latin typeface="Impact" pitchFamily="34" charset="0"/>
              </a:rPr>
              <a:t/>
            </a:r>
            <a:br>
              <a:rPr lang="fr-BE" sz="4000" dirty="0">
                <a:solidFill>
                  <a:schemeClr val="bg1">
                    <a:lumMod val="50000"/>
                  </a:schemeClr>
                </a:solidFill>
                <a:latin typeface="Impact" pitchFamily="34" charset="0"/>
              </a:rPr>
            </a:br>
            <a:r>
              <a:rPr lang="fr-BE" dirty="0">
                <a:latin typeface="Impact" pitchFamily="34" charset="0"/>
              </a:rPr>
              <a:t>Les cartes </a:t>
            </a:r>
            <a:r>
              <a:rPr lang="fr-BE" dirty="0" smtClean="0">
                <a:latin typeface="Impact" pitchFamily="34" charset="0"/>
              </a:rPr>
              <a:t>conceptuelles</a:t>
            </a:r>
            <a:r>
              <a:rPr lang="fr-BE" sz="4000" dirty="0">
                <a:latin typeface="Impact" pitchFamily="34" charset="0"/>
              </a:rPr>
              <a:t/>
            </a:r>
            <a:br>
              <a:rPr lang="fr-BE" sz="4000" dirty="0">
                <a:latin typeface="Impact" pitchFamily="34" charset="0"/>
              </a:rPr>
            </a:br>
            <a:endParaRPr lang="fr-BE" sz="4000" dirty="0">
              <a:latin typeface="Impact" pitchFamily="34" charset="0"/>
            </a:endParaRPr>
          </a:p>
        </p:txBody>
      </p:sp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1051779" y="4610993"/>
            <a:ext cx="6858000" cy="990600"/>
          </a:xfrm>
        </p:spPr>
        <p:txBody>
          <a:bodyPr>
            <a:noAutofit/>
          </a:bodyPr>
          <a:lstStyle/>
          <a:p>
            <a:r>
              <a:rPr lang="fr-BE" dirty="0" smtClean="0">
                <a:latin typeface="+mj-lt"/>
              </a:rPr>
              <a:t>F. Georges</a:t>
            </a:r>
          </a:p>
          <a:p>
            <a:r>
              <a:rPr lang="fr-BE" dirty="0" smtClean="0">
                <a:latin typeface="+mj-lt"/>
              </a:rPr>
              <a:t>Certica – </a:t>
            </a:r>
            <a:r>
              <a:rPr lang="fr-BE" dirty="0" smtClean="0">
                <a:latin typeface="+mj-lt"/>
              </a:rPr>
              <a:t>ProFA - 2015</a:t>
            </a:r>
            <a:endParaRPr lang="fr-BE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4531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fr-BE" dirty="0">
                <a:latin typeface="Impact" pitchFamily="34" charset="0"/>
              </a:rPr>
              <a:t>Avantages - Apprentissage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67544" y="1403484"/>
            <a:ext cx="74168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i="1" dirty="0" smtClean="0">
                <a:latin typeface="Calibri" pitchFamily="34" charset="0"/>
                <a:cs typeface="Calibri" pitchFamily="34" charset="0"/>
              </a:rPr>
              <a:t>« La carte conceptuelle permet le </a:t>
            </a:r>
            <a:r>
              <a:rPr lang="fr-FR" sz="24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passage</a:t>
            </a:r>
            <a:r>
              <a:rPr lang="fr-FR" sz="2400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2400" i="1" dirty="0">
                <a:latin typeface="Calibri" pitchFamily="34" charset="0"/>
                <a:cs typeface="Calibri" pitchFamily="34" charset="0"/>
              </a:rPr>
              <a:t>d'un </a:t>
            </a:r>
            <a:r>
              <a:rPr lang="fr-FR" sz="24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apprentissage en surface </a:t>
            </a:r>
            <a:r>
              <a:rPr lang="fr-FR" sz="2400" i="1" dirty="0">
                <a:latin typeface="Calibri" pitchFamily="34" charset="0"/>
                <a:cs typeface="Calibri" pitchFamily="34" charset="0"/>
              </a:rPr>
              <a:t>vers un </a:t>
            </a:r>
            <a:r>
              <a:rPr lang="fr-FR" sz="24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apprentissage en profondeur</a:t>
            </a:r>
          </a:p>
          <a:p>
            <a:endParaRPr lang="fr-FR" sz="24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r-CA" sz="2400" i="1" dirty="0">
                <a:latin typeface="Calibri" pitchFamily="34" charset="0"/>
                <a:cs typeface="Calibri" pitchFamily="34" charset="0"/>
              </a:rPr>
              <a:t>e</a:t>
            </a:r>
            <a:r>
              <a:rPr lang="fr-CA" sz="2400" i="1" dirty="0" smtClean="0">
                <a:latin typeface="Calibri" pitchFamily="34" charset="0"/>
                <a:cs typeface="Calibri" pitchFamily="34" charset="0"/>
              </a:rPr>
              <a:t>n </a:t>
            </a:r>
            <a:r>
              <a:rPr lang="fr-CA" sz="24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arrimant </a:t>
            </a:r>
            <a:r>
              <a:rPr lang="fr-CA" sz="24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les connaissances </a:t>
            </a:r>
            <a:r>
              <a:rPr lang="fr-CA" sz="24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entre-elles</a:t>
            </a:r>
            <a:endParaRPr lang="fr-CA" sz="2400" i="1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r-CA" sz="2400" i="1" dirty="0">
                <a:latin typeface="Calibri" pitchFamily="34" charset="0"/>
                <a:cs typeface="Calibri" pitchFamily="34" charset="0"/>
              </a:rPr>
              <a:t>e</a:t>
            </a:r>
            <a:r>
              <a:rPr lang="fr-CA" sz="2400" i="1" dirty="0" smtClean="0">
                <a:latin typeface="Calibri" pitchFamily="34" charset="0"/>
                <a:cs typeface="Calibri" pitchFamily="34" charset="0"/>
              </a:rPr>
              <a:t>n créant </a:t>
            </a:r>
            <a:r>
              <a:rPr lang="fr-CA" sz="2400" i="1" dirty="0">
                <a:latin typeface="Calibri" pitchFamily="34" charset="0"/>
                <a:cs typeface="Calibri" pitchFamily="34" charset="0"/>
              </a:rPr>
              <a:t>de </a:t>
            </a:r>
            <a:r>
              <a:rPr lang="fr-CA" sz="24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liens entre une nouvelle information et les connaissances antérieures</a:t>
            </a:r>
            <a:r>
              <a:rPr lang="fr-CA" sz="2400" dirty="0" smtClean="0">
                <a:latin typeface="Calibri" pitchFamily="34" charset="0"/>
                <a:cs typeface="Calibri" pitchFamily="34" charset="0"/>
              </a:rPr>
              <a:t>. »</a:t>
            </a:r>
          </a:p>
          <a:p>
            <a:endParaRPr lang="fr-CA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fr-CA" sz="2400" dirty="0" smtClean="0">
                <a:latin typeface="Calibri" pitchFamily="34" charset="0"/>
                <a:cs typeface="Calibri" pitchFamily="34" charset="0"/>
              </a:rPr>
              <a:t>«</a:t>
            </a:r>
            <a:r>
              <a:rPr lang="fr-CA" sz="2400" dirty="0">
                <a:latin typeface="Calibri" pitchFamily="34" charset="0"/>
                <a:cs typeface="Calibri" pitchFamily="34" charset="0"/>
              </a:rPr>
              <a:t> </a:t>
            </a:r>
            <a:r>
              <a:rPr lang="fr-CA" sz="2400" i="1" dirty="0">
                <a:latin typeface="Calibri" pitchFamily="34" charset="0"/>
                <a:cs typeface="Calibri" pitchFamily="34" charset="0"/>
              </a:rPr>
              <a:t>The </a:t>
            </a:r>
            <a:r>
              <a:rPr lang="fr-CA" sz="2400" i="1" dirty="0" err="1">
                <a:latin typeface="Calibri" pitchFamily="34" charset="0"/>
                <a:cs typeface="Calibri" pitchFamily="34" charset="0"/>
              </a:rPr>
              <a:t>most</a:t>
            </a:r>
            <a:r>
              <a:rPr lang="fr-CA" sz="2400" i="1" dirty="0">
                <a:latin typeface="Calibri" pitchFamily="34" charset="0"/>
                <a:cs typeface="Calibri" pitchFamily="34" charset="0"/>
              </a:rPr>
              <a:t> important single factor </a:t>
            </a:r>
            <a:r>
              <a:rPr lang="fr-CA" sz="2400" i="1" dirty="0" err="1">
                <a:latin typeface="Calibri" pitchFamily="34" charset="0"/>
                <a:cs typeface="Calibri" pitchFamily="34" charset="0"/>
              </a:rPr>
              <a:t>influencing</a:t>
            </a:r>
            <a:r>
              <a:rPr lang="fr-CA" sz="24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fr-CA" sz="2400" i="1" dirty="0" err="1">
                <a:latin typeface="Calibri" pitchFamily="34" charset="0"/>
                <a:cs typeface="Calibri" pitchFamily="34" charset="0"/>
              </a:rPr>
              <a:t>learning</a:t>
            </a:r>
            <a:r>
              <a:rPr lang="fr-CA" sz="24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fr-CA" sz="2400" i="1" dirty="0" err="1">
                <a:latin typeface="Calibri" pitchFamily="34" charset="0"/>
                <a:cs typeface="Calibri" pitchFamily="34" charset="0"/>
              </a:rPr>
              <a:t>is</a:t>
            </a:r>
            <a:r>
              <a:rPr lang="fr-CA" sz="24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fr-CA" sz="2400" i="1" dirty="0" err="1">
                <a:latin typeface="Calibri" pitchFamily="34" charset="0"/>
                <a:cs typeface="Calibri" pitchFamily="34" charset="0"/>
              </a:rPr>
              <a:t>what</a:t>
            </a:r>
            <a:r>
              <a:rPr lang="fr-CA" sz="2400" i="1" dirty="0">
                <a:latin typeface="Calibri" pitchFamily="34" charset="0"/>
                <a:cs typeface="Calibri" pitchFamily="34" charset="0"/>
              </a:rPr>
              <a:t> the </a:t>
            </a:r>
            <a:r>
              <a:rPr lang="fr-CA" sz="2400" i="1" dirty="0" err="1">
                <a:latin typeface="Calibri" pitchFamily="34" charset="0"/>
                <a:cs typeface="Calibri" pitchFamily="34" charset="0"/>
              </a:rPr>
              <a:t>learner</a:t>
            </a:r>
            <a:r>
              <a:rPr lang="fr-CA" sz="24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fr-CA" sz="2400" i="1" dirty="0" err="1">
                <a:latin typeface="Calibri" pitchFamily="34" charset="0"/>
                <a:cs typeface="Calibri" pitchFamily="34" charset="0"/>
              </a:rPr>
              <a:t>already</a:t>
            </a:r>
            <a:r>
              <a:rPr lang="fr-CA" sz="24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fr-CA" sz="2400" i="1" dirty="0" err="1">
                <a:latin typeface="Calibri" pitchFamily="34" charset="0"/>
                <a:cs typeface="Calibri" pitchFamily="34" charset="0"/>
              </a:rPr>
              <a:t>knows</a:t>
            </a:r>
            <a:r>
              <a:rPr lang="fr-CA" sz="2400" dirty="0">
                <a:latin typeface="Calibri" pitchFamily="34" charset="0"/>
                <a:cs typeface="Calibri" pitchFamily="34" charset="0"/>
              </a:rPr>
              <a:t>. » (</a:t>
            </a:r>
            <a:r>
              <a:rPr lang="fr-CA" sz="2400" dirty="0" err="1">
                <a:latin typeface="Calibri" pitchFamily="34" charset="0"/>
                <a:cs typeface="Calibri" pitchFamily="34" charset="0"/>
              </a:rPr>
              <a:t>Ausubel</a:t>
            </a:r>
            <a:r>
              <a:rPr lang="fr-CA" sz="2400" dirty="0">
                <a:latin typeface="Calibri" pitchFamily="34" charset="0"/>
                <a:cs typeface="Calibri" pitchFamily="34" charset="0"/>
              </a:rPr>
              <a:t>, 1968)</a:t>
            </a:r>
          </a:p>
        </p:txBody>
      </p:sp>
      <p:sp>
        <p:nvSpPr>
          <p:cNvPr id="5" name="Rectangle 4"/>
          <p:cNvSpPr/>
          <p:nvPr/>
        </p:nvSpPr>
        <p:spPr>
          <a:xfrm>
            <a:off x="5750386" y="5291916"/>
            <a:ext cx="2133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>
                <a:solidFill>
                  <a:schemeClr val="tx2"/>
                </a:solidFill>
              </a:rPr>
              <a:t>Laflamme, A. (2006)</a:t>
            </a:r>
            <a:endParaRPr lang="fr-BE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206" y="6252877"/>
            <a:ext cx="459029" cy="56049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862" y="6269354"/>
            <a:ext cx="651490" cy="53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390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fr-BE" dirty="0">
                <a:latin typeface="Impact" pitchFamily="34" charset="0"/>
              </a:rPr>
              <a:t>Avantages - Evaluation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15008"/>
            <a:ext cx="7543800" cy="3886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BE" dirty="0" smtClean="0">
                <a:latin typeface="Calibri" pitchFamily="34" charset="0"/>
                <a:cs typeface="Calibri" pitchFamily="34" charset="0"/>
              </a:rPr>
              <a:t>Produite </a:t>
            </a:r>
            <a:r>
              <a:rPr lang="fr-BE" dirty="0">
                <a:latin typeface="Calibri" pitchFamily="34" charset="0"/>
                <a:cs typeface="Calibri" pitchFamily="34" charset="0"/>
              </a:rPr>
              <a:t>par </a:t>
            </a:r>
            <a:r>
              <a:rPr lang="fr-BE" dirty="0" smtClean="0">
                <a:latin typeface="Calibri" pitchFamily="34" charset="0"/>
                <a:cs typeface="Calibri" pitchFamily="34" charset="0"/>
              </a:rPr>
              <a:t>l’apprenant, </a:t>
            </a:r>
          </a:p>
          <a:p>
            <a:r>
              <a:rPr lang="fr-BE" dirty="0" smtClean="0">
                <a:latin typeface="Calibri" pitchFamily="34" charset="0"/>
                <a:cs typeface="Calibri" pitchFamily="34" charset="0"/>
              </a:rPr>
              <a:t>«</a:t>
            </a:r>
            <a:r>
              <a:rPr lang="fr-BE" i="1" dirty="0" smtClean="0">
                <a:latin typeface="Calibri" pitchFamily="34" charset="0"/>
                <a:cs typeface="Calibri" pitchFamily="34" charset="0"/>
              </a:rPr>
              <a:t> elle permet à </a:t>
            </a:r>
            <a:r>
              <a:rPr lang="fr-BE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l’</a:t>
            </a:r>
            <a:r>
              <a:rPr lang="fr-BE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apprenant</a:t>
            </a:r>
            <a:r>
              <a:rPr lang="fr-BE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BE" i="1" dirty="0" smtClean="0">
                <a:latin typeface="Calibri" pitchFamily="34" charset="0"/>
                <a:cs typeface="Calibri" pitchFamily="34" charset="0"/>
              </a:rPr>
              <a:t>de </a:t>
            </a:r>
            <a:r>
              <a:rPr lang="fr-BE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verbaliser ses connaissances</a:t>
            </a:r>
            <a:r>
              <a:rPr lang="fr-BE" i="1" dirty="0">
                <a:latin typeface="Calibri" pitchFamily="34" charset="0"/>
                <a:cs typeface="Calibri" pitchFamily="34" charset="0"/>
              </a:rPr>
              <a:t> d’un domaine particulier, et donc de </a:t>
            </a:r>
            <a:r>
              <a:rPr lang="fr-BE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découvrir ses lacunes </a:t>
            </a:r>
            <a:r>
              <a:rPr lang="fr-BE" i="1" dirty="0">
                <a:latin typeface="Calibri" pitchFamily="34" charset="0"/>
                <a:cs typeface="Calibri" pitchFamily="34" charset="0"/>
              </a:rPr>
              <a:t>sur certains aspects (pensée réflexive</a:t>
            </a:r>
            <a:r>
              <a:rPr lang="fr-BE" i="1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r>
              <a:rPr lang="fr-BE" i="1" dirty="0">
                <a:latin typeface="Calibri" pitchFamily="34" charset="0"/>
                <a:cs typeface="Calibri" pitchFamily="34" charset="0"/>
              </a:rPr>
              <a:t>À </a:t>
            </a:r>
            <a:r>
              <a:rPr lang="fr-BE" i="1" dirty="0" smtClean="0">
                <a:latin typeface="Calibri" pitchFamily="34" charset="0"/>
                <a:cs typeface="Calibri" pitchFamily="34" charset="0"/>
              </a:rPr>
              <a:t>l</a:t>
            </a:r>
            <a:r>
              <a:rPr lang="fr-BE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’</a:t>
            </a:r>
            <a:r>
              <a:rPr lang="fr-BE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enseignant</a:t>
            </a:r>
            <a:r>
              <a:rPr lang="fr-BE" i="1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fr-BE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découvrir les conceptions de l’apprenant</a:t>
            </a:r>
            <a:r>
              <a:rPr lang="fr-BE" i="1" dirty="0">
                <a:latin typeface="Calibri" pitchFamily="34" charset="0"/>
                <a:cs typeface="Calibri" pitchFamily="34" charset="0"/>
              </a:rPr>
              <a:t>, ou plus </a:t>
            </a:r>
            <a:r>
              <a:rPr lang="fr-BE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généralement d’évaluer ses connaissances</a:t>
            </a:r>
            <a:r>
              <a:rPr lang="fr-BE" i="1" dirty="0">
                <a:latin typeface="Calibri" pitchFamily="34" charset="0"/>
                <a:cs typeface="Calibri" pitchFamily="34" charset="0"/>
              </a:rPr>
              <a:t>, que ce soit de manière formative ou sommative</a:t>
            </a:r>
            <a:r>
              <a:rPr lang="fr-BE" i="1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fr-BE" dirty="0" smtClean="0">
                <a:latin typeface="Calibri" pitchFamily="34" charset="0"/>
                <a:cs typeface="Calibri" pitchFamily="34" charset="0"/>
              </a:rPr>
              <a:t> »</a:t>
            </a:r>
            <a:endParaRPr lang="fr-BE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fr-BE" dirty="0" smtClean="0">
              <a:latin typeface="Calibri" pitchFamily="34" charset="0"/>
              <a:cs typeface="Calibri" pitchFamily="34" charset="0"/>
            </a:endParaRPr>
          </a:p>
          <a:p>
            <a:endParaRPr lang="fr-B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206" y="6252877"/>
            <a:ext cx="459029" cy="56049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862" y="6269354"/>
            <a:ext cx="651490" cy="532203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83568" y="5085184"/>
            <a:ext cx="752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eaLnBrk="1" hangingPunct="1"/>
            <a:r>
              <a:rPr lang="fr-CA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Delorme, F. (2005). </a:t>
            </a:r>
            <a:r>
              <a:rPr lang="fr-CA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Évaluation et modélisation automatiques des </a:t>
            </a:r>
            <a:r>
              <a:rPr lang="fr-CA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connaissances des </a:t>
            </a:r>
            <a:r>
              <a:rPr lang="fr-CA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apprenants à l’aide de cartes conceptuelles</a:t>
            </a:r>
            <a:r>
              <a:rPr lang="fr-CA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. Thèse de doctorat. p. </a:t>
            </a:r>
            <a:r>
              <a:rPr lang="fr-CA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50-51 cité dans </a:t>
            </a:r>
            <a:r>
              <a:rPr lang="fr-CA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Belflamme</a:t>
            </a:r>
            <a:r>
              <a:rPr lang="fr-CA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, 2006.</a:t>
            </a:r>
            <a:endParaRPr lang="fr-CA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338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fr-BE" dirty="0">
                <a:latin typeface="Impact" pitchFamily="34" charset="0"/>
              </a:rPr>
              <a:t>Avantages - Evaluation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621904"/>
            <a:ext cx="7543800" cy="295922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BE" dirty="0">
                <a:latin typeface="Calibri" pitchFamily="34" charset="0"/>
                <a:cs typeface="Calibri" pitchFamily="34" charset="0"/>
              </a:rPr>
              <a:t>« </a:t>
            </a:r>
            <a:r>
              <a:rPr lang="fr-BE" i="1" dirty="0">
                <a:latin typeface="Calibri" pitchFamily="34" charset="0"/>
                <a:cs typeface="Calibri" pitchFamily="34" charset="0"/>
              </a:rPr>
              <a:t>On peut penser, à juste titre, que la cartographie des connaissances constitue à ce jour l’un des meilleures outils pour que l’étudiante et l’étudiant </a:t>
            </a:r>
            <a:r>
              <a:rPr lang="fr-BE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démontre les ressources qu’ils mobilisent et combinent</a:t>
            </a:r>
            <a:r>
              <a:rPr lang="fr-BE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BE" i="1" dirty="0">
                <a:latin typeface="Calibri" pitchFamily="34" charset="0"/>
                <a:cs typeface="Calibri" pitchFamily="34" charset="0"/>
              </a:rPr>
              <a:t>dans des parcours de formation axée sur le développement de compétences.</a:t>
            </a:r>
            <a:r>
              <a:rPr lang="fr-BE" dirty="0">
                <a:latin typeface="Calibri" pitchFamily="34" charset="0"/>
                <a:cs typeface="Calibri" pitchFamily="34" charset="0"/>
              </a:rPr>
              <a:t> </a:t>
            </a:r>
            <a:r>
              <a:rPr lang="fr-BE" dirty="0" smtClean="0">
                <a:latin typeface="Calibri" pitchFamily="34" charset="0"/>
                <a:cs typeface="Calibri" pitchFamily="34" charset="0"/>
              </a:rPr>
              <a:t>»</a:t>
            </a:r>
            <a:endParaRPr lang="fr-B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5136" y="4654877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fr-BE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Tardif, J. (2008)</a:t>
            </a:r>
            <a:r>
              <a:rPr lang="fr-BE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fr-CA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Des usages multiples de la cartographie conceptuelle dans la formation, </a:t>
            </a:r>
            <a:r>
              <a:rPr lang="fr-BE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Communication lors d’une conférence IFRES, </a:t>
            </a:r>
            <a:r>
              <a:rPr lang="fr-BE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ULg</a:t>
            </a:r>
            <a:r>
              <a:rPr lang="fr-BE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206" y="6252877"/>
            <a:ext cx="459029" cy="56049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862" y="6269354"/>
            <a:ext cx="651490" cy="53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046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fr-BE" dirty="0">
                <a:latin typeface="Impact" pitchFamily="34" charset="0"/>
              </a:rPr>
              <a:t>Avantages - Perceptions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13</a:t>
            </a:fld>
            <a:endParaRPr lang="en-US"/>
          </a:p>
        </p:txBody>
      </p:sp>
      <p:cxnSp>
        <p:nvCxnSpPr>
          <p:cNvPr id="4" name="Connecteur droit 3"/>
          <p:cNvCxnSpPr/>
          <p:nvPr/>
        </p:nvCxnSpPr>
        <p:spPr>
          <a:xfrm>
            <a:off x="7642079" y="247492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67601" y="2664783"/>
            <a:ext cx="750909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/>
            <a:r>
              <a:rPr lang="en-US" dirty="0" smtClean="0">
                <a:latin typeface="Calibri" pitchFamily="34" charset="0"/>
                <a:cs typeface="Calibri" pitchFamily="34" charset="0"/>
              </a:rPr>
              <a:t>“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I loved to draw schemas, but now I understand better why they are so efficient and so important for learning (…) </a:t>
            </a:r>
            <a:r>
              <a:rPr lang="en-US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Without them, it seems that the synthesis of knowledge, and even the transfer of knowledge, are difficult to do.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” </a:t>
            </a:r>
          </a:p>
          <a:p>
            <a:pPr indent="-457200"/>
            <a:endParaRPr lang="en-US" i="1" dirty="0" smtClean="0">
              <a:latin typeface="Calibri" pitchFamily="34" charset="0"/>
              <a:cs typeface="Calibri" pitchFamily="34" charset="0"/>
            </a:endParaRPr>
          </a:p>
          <a:p>
            <a:pPr indent="-457200"/>
            <a:r>
              <a:rPr lang="en-US" i="1" dirty="0" smtClean="0">
                <a:latin typeface="Calibri" pitchFamily="34" charset="0"/>
                <a:cs typeface="Calibri" pitchFamily="34" charset="0"/>
              </a:rPr>
              <a:t>“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It is the concept map that shows us the missing elements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and that suggests where to add new concepts and new links ”.</a:t>
            </a:r>
            <a:endParaRPr lang="fr-B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7270" y="2177569"/>
            <a:ext cx="7509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dirty="0" smtClean="0">
                <a:latin typeface="Calibri" pitchFamily="34" charset="0"/>
                <a:cs typeface="Calibri" pitchFamily="34" charset="0"/>
              </a:rPr>
              <a:t>“</a:t>
            </a:r>
            <a:r>
              <a:rPr lang="fr-BE" i="1" dirty="0" err="1" smtClean="0">
                <a:latin typeface="Calibri" pitchFamily="34" charset="0"/>
                <a:cs typeface="Calibri" pitchFamily="34" charset="0"/>
              </a:rPr>
              <a:t>being</a:t>
            </a:r>
            <a:r>
              <a:rPr lang="fr-BE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BE" i="1" dirty="0" err="1" smtClean="0">
                <a:latin typeface="Calibri" pitchFamily="34" charset="0"/>
                <a:cs typeface="Calibri" pitchFamily="34" charset="0"/>
              </a:rPr>
              <a:t>visual</a:t>
            </a:r>
            <a:r>
              <a:rPr lang="fr-BE" i="1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fr-BE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 </a:t>
            </a:r>
            <a:r>
              <a:rPr lang="fr-BE" i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learn</a:t>
            </a:r>
            <a:r>
              <a:rPr lang="fr-BE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better when the concepts are structured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this way”</a:t>
            </a:r>
            <a:endParaRPr lang="fr-B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7269" y="4851157"/>
            <a:ext cx="75090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Basque, J.,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Pudelko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, B. (2003). Using a concept mapping software as a knowledge construction tool in a graduate online course. In D.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Lassner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, C.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McNaught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Eds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), 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Proceedings of ED-MEDIA 2003, World Conference on Educational Multimedia, Hypermedia &amp; </a:t>
            </a:r>
            <a:r>
              <a:rPr lang="fr-BE" sz="1400" i="1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Telecommunications</a:t>
            </a:r>
            <a:r>
              <a:rPr lang="fr-BE" sz="1400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, Honolulu, </a:t>
            </a:r>
            <a:r>
              <a:rPr lang="fr-BE" sz="1400" i="1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June</a:t>
            </a:r>
            <a:r>
              <a:rPr lang="fr-BE" sz="1400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23-28, 2003 (pp. 2268-2264). Norfolk, VA: AACE.</a:t>
            </a:r>
            <a:endParaRPr lang="fr-BE" sz="14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9552" y="1521381"/>
            <a:ext cx="7566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Les étudiants en voient les bénéfices…</a:t>
            </a:r>
            <a:endParaRPr lang="fr-BE" sz="24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206" y="6252877"/>
            <a:ext cx="459029" cy="56049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862" y="6269354"/>
            <a:ext cx="651490" cy="53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70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fr-BE" dirty="0">
                <a:latin typeface="Impact" pitchFamily="34" charset="0"/>
              </a:rPr>
              <a:t>A confronter à d’autres</a:t>
            </a:r>
            <a:br>
              <a:rPr lang="fr-BE" dirty="0">
                <a:latin typeface="Impact" pitchFamily="34" charset="0"/>
              </a:rPr>
            </a:br>
            <a:r>
              <a:rPr lang="fr-BE" dirty="0">
                <a:latin typeface="Impact" pitchFamily="34" charset="0"/>
              </a:rPr>
              <a:t>méthodes !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02599" y="2890098"/>
            <a:ext cx="752411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“</a:t>
            </a:r>
            <a:r>
              <a:rPr lang="en-US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Many students said they did modify their map after having produced the text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. The writing activity seems to act as a verification tool for the CM: “I realize that some knowledge appearing in my text was not represented in my map”; “In trying to translate our concept map in a speech format, we discover errors in our concept map. The text enlightens what we want to express in the map.” </a:t>
            </a:r>
            <a:r>
              <a:rPr lang="en-US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This influence between the concept map and the written text could be reciprocal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(…)”</a:t>
            </a:r>
            <a:endParaRPr lang="fr-BE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4" y="1825079"/>
            <a:ext cx="7559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400" b="1" dirty="0" smtClean="0">
                <a:solidFill>
                  <a:srgbClr val="C00000"/>
                </a:solidFill>
              </a:rPr>
              <a:t>La production d’une carte et la rédaction d’un texte se complèteraient…</a:t>
            </a:r>
            <a:endParaRPr lang="fr-BE" sz="24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7627" y="5065439"/>
            <a:ext cx="75090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alibri" pitchFamily="34" charset="0"/>
                <a:cs typeface="Calibri" pitchFamily="34" charset="0"/>
              </a:rPr>
              <a:t>Basque, J.,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Pudelko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, B. (2003)</a:t>
            </a:r>
            <a:endParaRPr lang="fr-BE" sz="1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206" y="6252877"/>
            <a:ext cx="459029" cy="56049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862" y="6269354"/>
            <a:ext cx="651490" cy="53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442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fr-BE" dirty="0">
                <a:latin typeface="Impact" pitchFamily="34" charset="0"/>
              </a:rPr>
              <a:t>Outils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206" y="6252877"/>
            <a:ext cx="459029" cy="56049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862" y="6269354"/>
            <a:ext cx="651490" cy="532203"/>
          </a:xfrm>
          <a:prstGeom prst="rect">
            <a:avLst/>
          </a:prstGeom>
        </p:spPr>
      </p:pic>
      <p:sp>
        <p:nvSpPr>
          <p:cNvPr id="7" name="AutoShape 2" descr="data:image/jpg;base64,/9j/4AAQSkZJRgABAQAAAQABAAD/2wCEAAkGBhQQERQUExQVFRUUGB0YGBgXFBYaHBUXHRgbHBgWHBQaHyglGRwjJRoXIjQgJScpLC0sFR4xNTAqNSYrLCkBCQoKDgwOGg8PGi0hHyQqLTIsKTQ1LSw0LC8qLCwsNC0pLCwsKSw0LCwsLyksLCkpKSksKSkpLCwsKSksKSwpKf/AABEIAFwAqgMBIgACEQEDEQH/xAAbAAACAwEBAQAAAAAAAAAAAAAABgQFBwIDAf/EAEYQAAIBAwEEBAcMCQMFAAAAAAECAwAEEQUGEiExEyJBUQcUFjVhcbIjNEJSVHOBkpOhsdEyM1NVcoKjweEVJUMkRGJjkf/EABgBAAMBAQAAAAAAAAAAAAAAAAABAgME/8QAIhEAAgICAgMAAwEAAAAAAAAAAAECERIxAyETQVEicfBh/9oADAMBAAIRAxEAPwDcaKKKACiiigAooooAKKKKAPhpW1u+ubi5NpasIdxBJJMRkjeJ3URe08DkmmnNLWnedbr5iL8Wqo+2RL0iD5M6l+8P6Qo8mdS/eH9IU6V8zVeR/wCC8aEw7M6l+8P6Q/OvnkxqX7xP2Q/OnQmsJutpNTNzcRxSzP0cjDdRd7dG8ccRwqXzNejHllHi3ZoXkzqX7x/pD86j6hb6lYxtc+MrciIZeJk3d5O0hhyYUsbH65qMmoRRSyTFV4yoy43VPIt6K0rbH3hc/NN+FOPLl6HxyXJHJWWGmXyzxRyrndkUOM88EZqVVLsX5vtPmU9kVdVL2dCdoKKKKQwooooAKKKKACiiigAooooAKrNo9Z8TtpJt3e3BwX4zcgM+urOljwkebpv5faFVFW0KTpHhBpGpSKrNfJGzDJVLdCq5+CGJycd9VOp6JNbSPPLqywu6hWLRRjKrywuc1d7T7RvaQQRwKJLq53Y4EPLewN52/wDFRxNRNP2LtrRWub1/GJwN6SebiF7wickUdwrRSrtmbSKOyvXnbdj11S3cYkX2sVaX+kXlvGZJdX3EXiWaGMf34+qoO1G1ekPAfcobpj+iiIAc9+9jqj01U6fp3i72Ut44u7OU7sWWLJaSnO4D+0Hwd48iKXky6iZZJul2e9hqd7cyR2zXLi2ut7o7gxCOaRVGWVRnqgjOGxnjWkaJoMNnGI4UCjtPNnPxmbmx9Jpc2iH+76b6pfYNOYqJLTNYRpu+xR21s3t3j1CAEvBwmQf8tvnrDA5lf0h6jU7aO+SfTJ5IyGR4GZSO0Fcg1fyICCCMg8CD2is3niaxF7p5PuU0UktoScAZHukGe8HiB3GpWxS/D9Mb9ij/ALfafMp7Iq7pO2R2stEsbZTcRgrEgIzyIUAirfyys/lMX1qqSdmkWqRdUVS+WVn8pi+tR5Y2fyiL61KmO0XVFcQyhwGUhgeIIOQfUa7pDCiiigAooooAKKKKACljwkebpv5faFM9LHhH83Tfy+0KqO0TLRWn3TWrYNjEVoWQH4zYDEfQKbNX0wXMEkLEgSLukjmKUbILFrmZBxubVehY9hT9ZGv0EGnvNOfr9ExVp2ZyvgUtgMdNNyxzFTNr9AS10SSAMSIFDKzc95W3gc+unqlzwg3UcenXJlUMpjKhT8J24IPXkipgqkqJXFCCbSKW9mL6hpDHiWicn1mLnT5mswvdFlD6Nb9M8UqxPmQDLcI8leP/AMq7v9mbmGKWT/UJyURmHBeaqTxHaK1kk67CLa9DpmlfwjaKl1YTbx3WjUyI/Iqy8efp4j6aqdI2Wu7iCKU6nODIiuQFTAJAPCpMng7km3Vub6eaEEM0ZwokwcgMRx3eXCpxS2xu5KqPbYVbS8soXEEW8FCODGuVdRhs8Pp+mmDyetv2EX2a/lSxrC/6XepdLwtrndiuAOUTjhHN6B8E+sU6GUAZJGO/P96ztscNU/RC8nrb9hF9mv5V8Oz1tg+4Rcf/AFr+VVGp+EezhYxhzLJ+zhUyN93D76ivtdeygG306TB7Z3Ef3ca0xlseUTz2Cj6C61C2jyIYpFMadke8uWVe5c8cemnakPYCWV77UWnjEUhZMqr7yjqnGG7afKU9hDQUUUVBYUUUUAFFFFABSz4R/N038vtCmal7b2zeWwnWNS7YBCjm2CCQPTVR2iZaIe2mgtc2SPD75twssDDmHUAlfUw4Yq42Y11L21inQ5314jtVhwdSOwgg1C07bWyaKMi5iGVHBnAIOMEEHkRSzcxQQzSTafqUFuZTvSROVeJm+OFz1GPbjnVpWqZNpdo0cmkSaEanqxVjvW+ngHdz1Wum4je791ccO+oMmr3cg3W1awiB4FolBbHo3jwNXmzd5p1hD0UVzEcks7tKpaRzzdm7SaKxDLI42i87ad6pfYNMG0PvS4+Zk9g0q3Opx3mr2ni7CUW6SNKyHKoGUhQW+MT2U1bQ+9Lj5qT2DUv0C9njsj7xtfmU9kVbE1RbPXiQ6bbySMERIELMxwAAgySaXfGbrWyREXtdP/aDqzXQ7QnbHGfjczRjbZSdJEraba2GcyWMEJvZXG66J+rjB7ZJeS459/CqDQ9DN07WupXbN4sq7sMb7kbx46rs44yHv5YxT/YaJb2VuY4VWKMKcn6OLsx5ntyayHZ3waSXwkkjm3YQ5EchU5mHawGeC93fUyni/wADm5nJSVKzYtG0m3gjC28caoPiAfjVgBSL4Nn8TEmnzZW4jZnGeUsbcQ6HtxyI7Ke6Vt7OiDuImbI+c9T/AI4/Zp0pL2R856p/HH7NOlVLY46KHaTbS108L079Zv0URSzsO8IOOPTXezO18GoK7QF/cyFcOjIVJGQCDSpsNbLc6pqV1KMyRSiCMHjuIAeK55E47KZdtrtrWwupoSEkVN4MAM5Hb6atxSePsSl1YwZr7msf1HaHVLW2tb5rmJxcskYh6IhF3x1WJByx7Tyq60zU76y1OG0urhblLlGYER7hjZc5AGf0eH05ofE/v8gzRouaM1l2220EttPKyatEjJ1kteiDZI47juD1c+qvTXtsLqWw02eCQQy3Miow3cqSeBGD2Z486a4ZNJ/Qc0jS5JAoJPIDNJ6+FvTz/wAj/ZP+VVZ1K/029tY7q4S6gvH6PPR7jRvjhgZ5VN8KCAR2mAPfUfYO+spxcVZHJOSVol6Jqum6lJIIo0d1AZi0WOB4ZyRx5VdeTFr8ni+oKXdotYuJL2Ows2WFmj6SWYoGKr8EKOHE/wB6j6VtNcWc9xa3jrN0MBnjkC7rSKBlgwzz7PopZMWaWxq8mLX5PF9QVWanFYW80EL26b9wSExECMjnk9lK63+qyWf+pLcRgbpkFt0fV6PuL5znHGpOr6mLq50WccBKWbHd1Rmk5sUuRV0h+srCOEYjRUB44VQM14bQDNrP80/sGkJ9oLmbUJoXu1s2jkVYYnj6s0e8Otvk9YsOAA76e9oB/wBJcfMyewacXbNFJSToQtl9ObWY7dpQy2FuqrHCf+5kQDMknegPAL21piqFAAAAAwByAA/ClLTNWj03R7eUqSiQx8Fxk5Apa1nwjrfmK1h6WFbhwksmMMqHmqYPM8s+mq5JrKjN8seNU32XV7O2sztbxkixhbE8gOPGHB/UKfiD4R+ine3t1jUIoCqowABgADkAKj6VpkdtEkUShEQYAH4+k+mplQjaMa7exI8K8QS0W4QETwOpikX9JCThvWCOYqi2R8JV3dXkMEkaBHB3iFYHIXOck1qUkYYYIBHpGa81tVHEKoPeAKVO7MpccnPJOhR2R856p/HH7NOlJeyPnPVP44/Zp0rSWzWOhB1PZy9sr6W708RypcY6aB23esBwdD3867u7DU72yvY7mOCNpU3YI1fO7w478lPdFV5GGJnm0extzPplhboqdLbywtIC4AAQHew2ONWms7OzSatZ3SqpihR1cl8EFs4wuOPMU30YpZvf92GKMustlL+3a8hjggcXcjsLp5AWVWBA3oyMsR2Ad9Veuabc2unaXC8SC4iugEG/lSQTusW7N77q2Sq3WdnobsxdMu90LiROOMOORrSPM77JcOuhQTQr/ULy3lvY4oIbRukREffaSTA4k44LVzt1oM12luIQpMc6SNvNu4Uc8cDk00AVzK2ATWU5ZDcE1TE/aTZ65S8jvrMI8gTopInbdDp2EN8YVH0vZGe5mubm+CI80RgjjQ73RIRgkt2mnoV9qKE+JNmZroeqraHT1SAxY6MXJk49FnjmPHFscKsdY2SmjOm+Kosi2bYYMwXqkAFuP08Ke65c4BpYk+GJn22miXt/vwi1gA3h0Vz0o3ol4ZOMZ3ufLvpyfTCbXoC2SYujLntO5u72PvqehyB6qHOAapdFqCVv6Z7LK3igsbyxuJBGoQtAN5JFXgrhhyJxnd7KrLfRbOKRJF02/wB6Ngy9TtHLtrVImyAe8V3TdPtol8SfbFTy4f5Be/Zf5o8uX+QXv2X+aa6Kdr4XT+ip5dP8gvfsv80eXL/IL37L/NNdebP1gO/NFr4FP6LOxelTLJc3U6CJ7pwwizkxoowu8fjHnTVXErYUkdldKeApN32NKu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46" y="2090252"/>
            <a:ext cx="7107480" cy="3859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http://t2.gstatic.com/images?q=tbn:ANd9GcQ1RqLG8RKQk0Kwaxos0ol9eiYrAbYzEXGpFJWhyQ1r1Wi_z0OSy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29768"/>
            <a:ext cx="1369156" cy="776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t3.gstatic.com/images?q=tbn:ANd9GcRX2RsZL8D9lraYicZpptSnR7_RT42_wccFhwjF6F18kjbeX0d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957" y="1923092"/>
            <a:ext cx="1334039" cy="770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683568" y="6361583"/>
            <a:ext cx="4486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dirty="0" smtClean="0">
                <a:solidFill>
                  <a:schemeClr val="bg1">
                    <a:lumMod val="50000"/>
                  </a:schemeClr>
                </a:solidFill>
              </a:rPr>
              <a:t>Fr.  Georges (</a:t>
            </a:r>
            <a:r>
              <a:rPr lang="fr-BE" sz="1400" dirty="0" smtClean="0">
                <a:solidFill>
                  <a:schemeClr val="bg1">
                    <a:lumMod val="50000"/>
                  </a:schemeClr>
                </a:solidFill>
              </a:rPr>
              <a:t>2015)</a:t>
            </a:r>
            <a:r>
              <a:rPr lang="fr-BE" sz="14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fr-BE" sz="1400" i="1" dirty="0" smtClean="0">
                <a:solidFill>
                  <a:schemeClr val="bg1">
                    <a:lumMod val="50000"/>
                  </a:schemeClr>
                </a:solidFill>
              </a:rPr>
              <a:t>Les cartes conceptuelles</a:t>
            </a:r>
            <a:r>
              <a:rPr lang="fr-BE" sz="1400" dirty="0" smtClean="0">
                <a:solidFill>
                  <a:schemeClr val="bg1">
                    <a:lumMod val="50000"/>
                  </a:schemeClr>
                </a:solidFill>
              </a:rPr>
              <a:t>. Liège : LabSET</a:t>
            </a:r>
            <a:endParaRPr lang="fr-BE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17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fr-BE" dirty="0">
                <a:latin typeface="Impact" pitchFamily="34" charset="0"/>
              </a:rPr>
              <a:t>Outils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206" y="6252877"/>
            <a:ext cx="459029" cy="56049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862" y="6269354"/>
            <a:ext cx="651490" cy="532203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5922554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eduteka.org/imgbd/22/22-2/cma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7"/>
            <a:ext cx="1800200" cy="980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683568" y="6361583"/>
            <a:ext cx="4486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dirty="0" smtClean="0">
                <a:solidFill>
                  <a:schemeClr val="bg1">
                    <a:lumMod val="50000"/>
                  </a:schemeClr>
                </a:solidFill>
              </a:rPr>
              <a:t>Fr.  Georges (</a:t>
            </a:r>
            <a:r>
              <a:rPr lang="fr-BE" sz="1400" dirty="0" smtClean="0">
                <a:solidFill>
                  <a:schemeClr val="bg1">
                    <a:lumMod val="50000"/>
                  </a:schemeClr>
                </a:solidFill>
              </a:rPr>
              <a:t>2015)</a:t>
            </a:r>
            <a:r>
              <a:rPr lang="fr-BE" sz="14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fr-BE" sz="1400" i="1" dirty="0" smtClean="0">
                <a:solidFill>
                  <a:schemeClr val="bg1">
                    <a:lumMod val="50000"/>
                  </a:schemeClr>
                </a:solidFill>
              </a:rPr>
              <a:t>Les cartes conceptuelles</a:t>
            </a:r>
            <a:r>
              <a:rPr lang="fr-BE" sz="1400" dirty="0" smtClean="0">
                <a:solidFill>
                  <a:schemeClr val="bg1">
                    <a:lumMod val="50000"/>
                  </a:schemeClr>
                </a:solidFill>
              </a:rPr>
              <a:t>. Liège : LabSET</a:t>
            </a:r>
            <a:endParaRPr lang="fr-BE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608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fr-BE" dirty="0">
                <a:latin typeface="Impact" pitchFamily="34" charset="0"/>
              </a:rPr>
              <a:t>Outils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206" y="6252877"/>
            <a:ext cx="459029" cy="56049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862" y="6269354"/>
            <a:ext cx="651490" cy="532203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87763" y="580590"/>
            <a:ext cx="4029121" cy="5981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http://www.cogigraph.com/Portals/31/images/mot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72" y="1684211"/>
            <a:ext cx="854971" cy="548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683568" y="6361583"/>
            <a:ext cx="4486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dirty="0" smtClean="0">
                <a:solidFill>
                  <a:schemeClr val="bg1">
                    <a:lumMod val="50000"/>
                  </a:schemeClr>
                </a:solidFill>
              </a:rPr>
              <a:t>Fr.  Georges (</a:t>
            </a:r>
            <a:r>
              <a:rPr lang="fr-BE" sz="1400" dirty="0" smtClean="0">
                <a:solidFill>
                  <a:schemeClr val="bg1">
                    <a:lumMod val="50000"/>
                  </a:schemeClr>
                </a:solidFill>
              </a:rPr>
              <a:t>2015)</a:t>
            </a:r>
            <a:r>
              <a:rPr lang="fr-BE" sz="14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fr-BE" sz="1400" i="1" dirty="0" smtClean="0">
                <a:solidFill>
                  <a:schemeClr val="bg1">
                    <a:lumMod val="50000"/>
                  </a:schemeClr>
                </a:solidFill>
              </a:rPr>
              <a:t>Les cartes conceptuelles</a:t>
            </a:r>
            <a:r>
              <a:rPr lang="fr-BE" sz="1400" dirty="0" smtClean="0">
                <a:solidFill>
                  <a:schemeClr val="bg1">
                    <a:lumMod val="50000"/>
                  </a:schemeClr>
                </a:solidFill>
              </a:rPr>
              <a:t>. Liège : LabSET</a:t>
            </a:r>
            <a:endParaRPr lang="fr-BE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973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fr-BE" dirty="0">
                <a:latin typeface="Impact" pitchFamily="34" charset="0"/>
              </a:rPr>
              <a:t>Mise en œuvre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206" y="6252877"/>
            <a:ext cx="459029" cy="56049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862" y="6269354"/>
            <a:ext cx="651490" cy="532203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19136"/>
            <a:ext cx="7397750" cy="2552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633705" y="4859868"/>
            <a:ext cx="2133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>
                <a:solidFill>
                  <a:schemeClr val="bg1">
                    <a:lumMod val="50000"/>
                  </a:schemeClr>
                </a:solidFill>
              </a:rPr>
              <a:t>Laflamme, A. (2006)</a:t>
            </a:r>
          </a:p>
        </p:txBody>
      </p:sp>
      <p:sp>
        <p:nvSpPr>
          <p:cNvPr id="8" name="Ellipse 7"/>
          <p:cNvSpPr/>
          <p:nvPr/>
        </p:nvSpPr>
        <p:spPr>
          <a:xfrm>
            <a:off x="2507181" y="2028348"/>
            <a:ext cx="712879" cy="29486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Ellipse 10"/>
          <p:cNvSpPr/>
          <p:nvPr/>
        </p:nvSpPr>
        <p:spPr>
          <a:xfrm>
            <a:off x="2467576" y="2454216"/>
            <a:ext cx="720080" cy="29486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Ellipse 11"/>
          <p:cNvSpPr/>
          <p:nvPr/>
        </p:nvSpPr>
        <p:spPr>
          <a:xfrm>
            <a:off x="1932046" y="2900679"/>
            <a:ext cx="1089091" cy="29486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Ellipse 13"/>
          <p:cNvSpPr/>
          <p:nvPr/>
        </p:nvSpPr>
        <p:spPr>
          <a:xfrm>
            <a:off x="883400" y="3161459"/>
            <a:ext cx="576064" cy="26805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Ellipse 14"/>
          <p:cNvSpPr/>
          <p:nvPr/>
        </p:nvSpPr>
        <p:spPr>
          <a:xfrm>
            <a:off x="1804140" y="3808632"/>
            <a:ext cx="844735" cy="26805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Ellipse 15"/>
          <p:cNvSpPr/>
          <p:nvPr/>
        </p:nvSpPr>
        <p:spPr>
          <a:xfrm>
            <a:off x="883400" y="4042072"/>
            <a:ext cx="698128" cy="26805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" name="Ellipse 16"/>
          <p:cNvSpPr/>
          <p:nvPr/>
        </p:nvSpPr>
        <p:spPr>
          <a:xfrm>
            <a:off x="884397" y="4315965"/>
            <a:ext cx="767941" cy="24368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00417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Mise en œuvre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206" y="6252877"/>
            <a:ext cx="459029" cy="56049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862" y="6269354"/>
            <a:ext cx="651490" cy="532203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27320" t="18920" r="27793" b="27320"/>
          <a:stretch>
            <a:fillRect/>
          </a:stretch>
        </p:blipFill>
        <p:spPr bwMode="auto">
          <a:xfrm>
            <a:off x="1043608" y="625339"/>
            <a:ext cx="6940742" cy="4675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5850368" y="5445224"/>
            <a:ext cx="2133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>
                <a:solidFill>
                  <a:schemeClr val="bg1">
                    <a:lumMod val="50000"/>
                  </a:schemeClr>
                </a:solidFill>
              </a:rPr>
              <a:t>Laflamme, A. (2006)</a:t>
            </a:r>
          </a:p>
        </p:txBody>
      </p:sp>
      <p:sp>
        <p:nvSpPr>
          <p:cNvPr id="9" name="Flèche droite 8"/>
          <p:cNvSpPr/>
          <p:nvPr/>
        </p:nvSpPr>
        <p:spPr>
          <a:xfrm>
            <a:off x="447825" y="1628800"/>
            <a:ext cx="28803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46742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BE" dirty="0" smtClean="0">
                <a:latin typeface="Impact" pitchFamily="34" charset="0"/>
              </a:rPr>
              <a:t>Objectif</a:t>
            </a:r>
            <a:endParaRPr lang="fr-BE" dirty="0">
              <a:latin typeface="Impact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206" y="6252877"/>
            <a:ext cx="459029" cy="56049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862" y="6269354"/>
            <a:ext cx="651490" cy="532203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740927" y="1412776"/>
            <a:ext cx="7543800" cy="3886200"/>
          </a:xfrm>
        </p:spPr>
        <p:txBody>
          <a:bodyPr>
            <a:noAutofit/>
          </a:bodyPr>
          <a:lstStyle/>
          <a:p>
            <a:r>
              <a:rPr lang="fr-BE" sz="3200" dirty="0" smtClean="0">
                <a:latin typeface="Calibri" pitchFamily="34" charset="0"/>
                <a:cs typeface="Calibri" pitchFamily="34" charset="0"/>
              </a:rPr>
              <a:t>Découvrir</a:t>
            </a:r>
          </a:p>
          <a:p>
            <a:pPr lvl="1"/>
            <a:r>
              <a:rPr lang="fr-BE" sz="2800" dirty="0" smtClean="0">
                <a:latin typeface="Calibri" pitchFamily="34" charset="0"/>
                <a:cs typeface="Calibri" pitchFamily="34" charset="0"/>
              </a:rPr>
              <a:t>Les cartes conceptuelles</a:t>
            </a:r>
          </a:p>
          <a:p>
            <a:pPr lvl="1"/>
            <a:r>
              <a:rPr lang="fr-BE" sz="2800" dirty="0" smtClean="0">
                <a:latin typeface="Calibri" pitchFamily="34" charset="0"/>
                <a:cs typeface="Calibri" pitchFamily="34" charset="0"/>
              </a:rPr>
              <a:t>Leurs usages</a:t>
            </a:r>
          </a:p>
          <a:p>
            <a:pPr lvl="1"/>
            <a:r>
              <a:rPr lang="fr-BE" sz="2800" dirty="0" smtClean="0">
                <a:latin typeface="Calibri" pitchFamily="34" charset="0"/>
                <a:cs typeface="Calibri" pitchFamily="34" charset="0"/>
              </a:rPr>
              <a:t>Leurs avantages</a:t>
            </a:r>
          </a:p>
          <a:p>
            <a:pPr lvl="1"/>
            <a:r>
              <a:rPr lang="fr-BE" sz="2800" dirty="0" smtClean="0">
                <a:latin typeface="Calibri" pitchFamily="34" charset="0"/>
                <a:cs typeface="Calibri" pitchFamily="34" charset="0"/>
              </a:rPr>
              <a:t>Des outils</a:t>
            </a:r>
          </a:p>
          <a:p>
            <a:pPr lvl="1"/>
            <a:r>
              <a:rPr lang="fr-BE" sz="2800" dirty="0" smtClean="0">
                <a:latin typeface="Calibri" pitchFamily="34" charset="0"/>
                <a:cs typeface="Calibri" pitchFamily="34" charset="0"/>
              </a:rPr>
              <a:t>Des modalités d’évaluation</a:t>
            </a:r>
          </a:p>
          <a:p>
            <a:r>
              <a:rPr lang="fr-BE" sz="3200" dirty="0" smtClean="0">
                <a:latin typeface="Calibri" pitchFamily="34" charset="0"/>
                <a:cs typeface="Calibri" pitchFamily="34" charset="0"/>
              </a:rPr>
              <a:t>Créer un carte conceptuelle</a:t>
            </a:r>
          </a:p>
          <a:p>
            <a:r>
              <a:rPr lang="fr-BE" sz="3200" dirty="0" smtClean="0">
                <a:latin typeface="Calibri" pitchFamily="34" charset="0"/>
                <a:cs typeface="Calibri" pitchFamily="34" charset="0"/>
              </a:rPr>
              <a:t>S’interroger sur les transferts possibles dans son enseignement</a:t>
            </a:r>
          </a:p>
          <a:p>
            <a:pPr lvl="1"/>
            <a:endParaRPr lang="fr-BE" sz="2800" dirty="0" smtClean="0">
              <a:latin typeface="Calibri" pitchFamily="34" charset="0"/>
              <a:cs typeface="Calibri" pitchFamily="34" charset="0"/>
            </a:endParaRPr>
          </a:p>
          <a:p>
            <a:endParaRPr lang="fr-BE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83568" y="6361583"/>
            <a:ext cx="4486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dirty="0" smtClean="0">
                <a:solidFill>
                  <a:schemeClr val="bg1">
                    <a:lumMod val="50000"/>
                  </a:schemeClr>
                </a:solidFill>
              </a:rPr>
              <a:t>Fr.  Georges (</a:t>
            </a:r>
            <a:r>
              <a:rPr lang="fr-BE" sz="1400" dirty="0" smtClean="0">
                <a:solidFill>
                  <a:schemeClr val="bg1">
                    <a:lumMod val="50000"/>
                  </a:schemeClr>
                </a:solidFill>
              </a:rPr>
              <a:t>2015)</a:t>
            </a:r>
            <a:r>
              <a:rPr lang="fr-BE" sz="14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fr-BE" sz="1400" i="1" dirty="0" smtClean="0">
                <a:solidFill>
                  <a:schemeClr val="bg1">
                    <a:lumMod val="50000"/>
                  </a:schemeClr>
                </a:solidFill>
              </a:rPr>
              <a:t>Les cartes conceptuelles</a:t>
            </a:r>
            <a:r>
              <a:rPr lang="fr-BE" sz="1400" dirty="0" smtClean="0">
                <a:solidFill>
                  <a:schemeClr val="bg1">
                    <a:lumMod val="50000"/>
                  </a:schemeClr>
                </a:solidFill>
              </a:rPr>
              <a:t>. Liège : LabSET</a:t>
            </a:r>
            <a:endParaRPr lang="fr-BE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472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Mise en œuvre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206" y="6252877"/>
            <a:ext cx="459029" cy="56049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862" y="6269354"/>
            <a:ext cx="651490" cy="532203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l="27320" t="19761" r="28738" b="22280"/>
          <a:stretch>
            <a:fillRect/>
          </a:stretch>
        </p:blipFill>
        <p:spPr bwMode="auto">
          <a:xfrm>
            <a:off x="755576" y="476671"/>
            <a:ext cx="7578936" cy="4824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6200530" y="5373216"/>
            <a:ext cx="2133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>
                <a:solidFill>
                  <a:schemeClr val="bg1">
                    <a:lumMod val="50000"/>
                  </a:schemeClr>
                </a:solidFill>
              </a:rPr>
              <a:t>Laflamme, A. (2006)</a:t>
            </a:r>
          </a:p>
        </p:txBody>
      </p:sp>
      <p:sp>
        <p:nvSpPr>
          <p:cNvPr id="9" name="Flèche droite 8"/>
          <p:cNvSpPr/>
          <p:nvPr/>
        </p:nvSpPr>
        <p:spPr>
          <a:xfrm>
            <a:off x="343653" y="837377"/>
            <a:ext cx="28803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Flèche droite 9"/>
          <p:cNvSpPr/>
          <p:nvPr/>
        </p:nvSpPr>
        <p:spPr>
          <a:xfrm>
            <a:off x="343653" y="1196752"/>
            <a:ext cx="28803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60136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Mise en œuvre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28738" t="18920" r="30656" b="6321"/>
          <a:stretch>
            <a:fillRect/>
          </a:stretch>
        </p:blipFill>
        <p:spPr bwMode="auto">
          <a:xfrm>
            <a:off x="740182" y="473838"/>
            <a:ext cx="7576234" cy="6267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6182434" y="6339446"/>
            <a:ext cx="2133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>
                <a:solidFill>
                  <a:schemeClr val="bg1">
                    <a:lumMod val="50000"/>
                  </a:schemeClr>
                </a:solidFill>
              </a:rPr>
              <a:t>Laflamme, A. (2006)</a:t>
            </a:r>
          </a:p>
        </p:txBody>
      </p:sp>
      <p:sp>
        <p:nvSpPr>
          <p:cNvPr id="6" name="Flèche droite 5"/>
          <p:cNvSpPr/>
          <p:nvPr/>
        </p:nvSpPr>
        <p:spPr>
          <a:xfrm>
            <a:off x="245935" y="473838"/>
            <a:ext cx="28803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Flèche droite 6"/>
          <p:cNvSpPr/>
          <p:nvPr/>
        </p:nvSpPr>
        <p:spPr>
          <a:xfrm>
            <a:off x="265496" y="4581128"/>
            <a:ext cx="28803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11141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Mise en œuvre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8738" t="26480" r="29683" b="14721"/>
          <a:stretch>
            <a:fillRect/>
          </a:stretch>
        </p:blipFill>
        <p:spPr bwMode="auto">
          <a:xfrm>
            <a:off x="755576" y="546233"/>
            <a:ext cx="7560840" cy="6014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6182434" y="6516052"/>
            <a:ext cx="2133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>
                <a:solidFill>
                  <a:schemeClr val="tx2"/>
                </a:solidFill>
              </a:rPr>
              <a:t>Laflamme, A. (2006)</a:t>
            </a:r>
            <a:endParaRPr lang="fr-BE" dirty="0"/>
          </a:p>
        </p:txBody>
      </p:sp>
      <p:sp>
        <p:nvSpPr>
          <p:cNvPr id="6" name="Flèche droite 5"/>
          <p:cNvSpPr/>
          <p:nvPr/>
        </p:nvSpPr>
        <p:spPr>
          <a:xfrm>
            <a:off x="276666" y="1196752"/>
            <a:ext cx="28803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Flèche droite 6"/>
          <p:cNvSpPr/>
          <p:nvPr/>
        </p:nvSpPr>
        <p:spPr>
          <a:xfrm>
            <a:off x="285050" y="4653136"/>
            <a:ext cx="28803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95736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fr-BE" dirty="0">
                <a:latin typeface="Impact" pitchFamily="34" charset="0"/>
              </a:rPr>
              <a:t>Mise en œuvre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206" y="6252877"/>
            <a:ext cx="459029" cy="56049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862" y="6269354"/>
            <a:ext cx="651490" cy="532203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2481" y="3076800"/>
            <a:ext cx="1605903" cy="192708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333" y="3076800"/>
            <a:ext cx="1590805" cy="190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109" y="3052093"/>
            <a:ext cx="1611393" cy="1933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52093"/>
            <a:ext cx="1611393" cy="1933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539552" y="1426636"/>
            <a:ext cx="4067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 smtClean="0">
                <a:latin typeface="Calibri" pitchFamily="34" charset="0"/>
                <a:cs typeface="Calibri" pitchFamily="34" charset="0"/>
              </a:rPr>
              <a:t>Elaborer une carte à partir de…</a:t>
            </a:r>
            <a:endParaRPr lang="fr-BE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39552" y="2040677"/>
            <a:ext cx="1611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Calibri" pitchFamily="34" charset="0"/>
                <a:cs typeface="Calibri" pitchFamily="34" charset="0"/>
              </a:rPr>
              <a:t>1. Une feuille blanche</a:t>
            </a:r>
            <a:endParaRPr lang="fr-B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379689" y="2040677"/>
            <a:ext cx="1611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latin typeface="Calibri" pitchFamily="34" charset="0"/>
                <a:cs typeface="Calibri" pitchFamily="34" charset="0"/>
              </a:rPr>
              <a:t>2</a:t>
            </a:r>
            <a:r>
              <a:rPr lang="fr-BE" dirty="0" smtClean="0">
                <a:latin typeface="Calibri" pitchFamily="34" charset="0"/>
                <a:cs typeface="Calibri" pitchFamily="34" charset="0"/>
              </a:rPr>
              <a:t>. Une liste de concept</a:t>
            </a:r>
            <a:endParaRPr lang="fr-B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457333" y="2040676"/>
            <a:ext cx="16113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Calibri" pitchFamily="34" charset="0"/>
                <a:cs typeface="Calibri" pitchFamily="34" charset="0"/>
              </a:rPr>
              <a:t>3. Une liste de concept et de mots liens</a:t>
            </a:r>
            <a:endParaRPr lang="fr-B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385720" y="2040676"/>
            <a:ext cx="1611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Calibri" pitchFamily="34" charset="0"/>
                <a:cs typeface="Calibri" pitchFamily="34" charset="0"/>
              </a:rPr>
              <a:t>4. Une carte à compléter</a:t>
            </a:r>
            <a:endParaRPr lang="fr-B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9552" y="5003884"/>
            <a:ext cx="2133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>
                <a:solidFill>
                  <a:schemeClr val="bg1">
                    <a:lumMod val="50000"/>
                  </a:schemeClr>
                </a:solidFill>
              </a:rPr>
              <a:t>Laflamme, A. (2006)</a:t>
            </a:r>
          </a:p>
        </p:txBody>
      </p:sp>
    </p:spTree>
    <p:extLst>
      <p:ext uri="{BB962C8B-B14F-4D97-AF65-F5344CB8AC3E}">
        <p14:creationId xmlns:p14="http://schemas.microsoft.com/office/powerpoint/2010/main" val="3053829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Mise en œuvre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206" y="6252877"/>
            <a:ext cx="459029" cy="56049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862" y="6269354"/>
            <a:ext cx="651490" cy="532203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28265" t="31520" r="26848" b="13881"/>
          <a:stretch>
            <a:fillRect/>
          </a:stretch>
        </p:blipFill>
        <p:spPr bwMode="auto">
          <a:xfrm>
            <a:off x="755576" y="515533"/>
            <a:ext cx="7531491" cy="4713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186253" y="5301208"/>
            <a:ext cx="2133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>
                <a:solidFill>
                  <a:schemeClr val="tx2"/>
                </a:solidFill>
              </a:rPr>
              <a:t>Laflamme, A. (2006)</a:t>
            </a:r>
            <a:endParaRPr lang="fr-BE" dirty="0"/>
          </a:p>
        </p:txBody>
      </p:sp>
      <p:sp>
        <p:nvSpPr>
          <p:cNvPr id="6" name="Flèche droite 5"/>
          <p:cNvSpPr/>
          <p:nvPr/>
        </p:nvSpPr>
        <p:spPr>
          <a:xfrm>
            <a:off x="323528" y="1196752"/>
            <a:ext cx="28803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Flèche droite 8"/>
          <p:cNvSpPr/>
          <p:nvPr/>
        </p:nvSpPr>
        <p:spPr>
          <a:xfrm>
            <a:off x="323528" y="2708920"/>
            <a:ext cx="28803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Flèche droite 9"/>
          <p:cNvSpPr/>
          <p:nvPr/>
        </p:nvSpPr>
        <p:spPr>
          <a:xfrm>
            <a:off x="323528" y="3212976"/>
            <a:ext cx="28803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Flèche droite 10"/>
          <p:cNvSpPr/>
          <p:nvPr/>
        </p:nvSpPr>
        <p:spPr>
          <a:xfrm>
            <a:off x="323528" y="4293096"/>
            <a:ext cx="28803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Flèche droite 11"/>
          <p:cNvSpPr/>
          <p:nvPr/>
        </p:nvSpPr>
        <p:spPr>
          <a:xfrm>
            <a:off x="323528" y="4869160"/>
            <a:ext cx="28803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21014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fr-BE" dirty="0" smtClean="0">
                <a:latin typeface="Impact" pitchFamily="34" charset="0"/>
              </a:rPr>
              <a:t>Evaluation</a:t>
            </a:r>
            <a:r>
              <a:rPr lang="fr-BE" dirty="0">
                <a:latin typeface="Impact" pitchFamily="34" charset="0"/>
              </a:rPr>
              <a:t> 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9552" y="1474906"/>
            <a:ext cx="75608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BE" sz="2800" dirty="0" smtClean="0">
                <a:latin typeface="Calibri" pitchFamily="34" charset="0"/>
                <a:cs typeface="Calibri" pitchFamily="34" charset="0"/>
              </a:rPr>
              <a:t>Evaluation du produit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r-BE" sz="2800" dirty="0" smtClean="0">
                <a:latin typeface="Calibri" pitchFamily="34" charset="0"/>
                <a:cs typeface="Calibri" pitchFamily="34" charset="0"/>
              </a:rPr>
              <a:t>Forme de la carte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r-BE" sz="2800" dirty="0" smtClean="0">
                <a:latin typeface="Calibri" pitchFamily="34" charset="0"/>
                <a:cs typeface="Calibri" pitchFamily="34" charset="0"/>
              </a:rPr>
              <a:t>Qualité des concepts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r-BE" sz="2800" dirty="0" smtClean="0">
                <a:latin typeface="Calibri" pitchFamily="34" charset="0"/>
                <a:cs typeface="Calibri" pitchFamily="34" charset="0"/>
              </a:rPr>
              <a:t>Qualité des propositions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r-BE" sz="2800" dirty="0">
                <a:latin typeface="Calibri" pitchFamily="34" charset="0"/>
                <a:cs typeface="Calibri" pitchFamily="34" charset="0"/>
              </a:rPr>
              <a:t>Niveau des </a:t>
            </a:r>
            <a:r>
              <a:rPr lang="fr-BE" sz="2800" dirty="0" smtClean="0">
                <a:latin typeface="Calibri" pitchFamily="34" charset="0"/>
                <a:cs typeface="Calibri" pitchFamily="34" charset="0"/>
              </a:rPr>
              <a:t>concepts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r-BE" sz="2800" dirty="0" smtClean="0">
                <a:latin typeface="Calibri" pitchFamily="34" charset="0"/>
                <a:cs typeface="Calibri" pitchFamily="34" charset="0"/>
              </a:rPr>
              <a:t>Rapport entre le nombre de mots et le nombre de liens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BE" sz="2800" dirty="0" smtClean="0">
                <a:latin typeface="Calibri" pitchFamily="34" charset="0"/>
                <a:cs typeface="Calibri" pitchFamily="34" charset="0"/>
              </a:rPr>
              <a:t>Evaluation </a:t>
            </a:r>
            <a:r>
              <a:rPr lang="fr-BE" sz="2800" dirty="0">
                <a:latin typeface="Calibri" pitchFamily="34" charset="0"/>
                <a:cs typeface="Calibri" pitchFamily="34" charset="0"/>
              </a:rPr>
              <a:t>du processus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fr-BE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83568" y="6361583"/>
            <a:ext cx="4486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dirty="0" smtClean="0">
                <a:solidFill>
                  <a:schemeClr val="bg1">
                    <a:lumMod val="50000"/>
                  </a:schemeClr>
                </a:solidFill>
              </a:rPr>
              <a:t>Fr.  Georges (</a:t>
            </a:r>
            <a:r>
              <a:rPr lang="fr-BE" sz="1400" dirty="0" smtClean="0">
                <a:solidFill>
                  <a:schemeClr val="bg1">
                    <a:lumMod val="50000"/>
                  </a:schemeClr>
                </a:solidFill>
              </a:rPr>
              <a:t>2015)</a:t>
            </a:r>
            <a:r>
              <a:rPr lang="fr-BE" sz="14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fr-BE" sz="1400" i="1" dirty="0" smtClean="0">
                <a:solidFill>
                  <a:schemeClr val="bg1">
                    <a:lumMod val="50000"/>
                  </a:schemeClr>
                </a:solidFill>
              </a:rPr>
              <a:t>Les cartes conceptuelles</a:t>
            </a:r>
            <a:r>
              <a:rPr lang="fr-BE" sz="1400" dirty="0" smtClean="0">
                <a:solidFill>
                  <a:schemeClr val="bg1">
                    <a:lumMod val="50000"/>
                  </a:schemeClr>
                </a:solidFill>
              </a:rPr>
              <a:t>. Liège : LabSET</a:t>
            </a:r>
            <a:endParaRPr lang="fr-BE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712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fr-BE" dirty="0">
                <a:latin typeface="Impact" pitchFamily="34" charset="0"/>
              </a:rPr>
              <a:t>Forme des cartes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206" y="6252877"/>
            <a:ext cx="459029" cy="56049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862" y="6269354"/>
            <a:ext cx="651490" cy="532203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87" y="1717964"/>
            <a:ext cx="2206846" cy="1771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869" y="2405858"/>
            <a:ext cx="2778571" cy="2120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4206058"/>
            <a:ext cx="3053655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55576" y="1052736"/>
            <a:ext cx="11990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b="1" dirty="0" smtClean="0">
                <a:latin typeface="Calibri" pitchFamily="34" charset="0"/>
                <a:cs typeface="Calibri" pitchFamily="34" charset="0"/>
              </a:rPr>
              <a:t>« </a:t>
            </a:r>
            <a:r>
              <a:rPr lang="fr-BE" b="1" dirty="0">
                <a:latin typeface="Calibri" pitchFamily="34" charset="0"/>
                <a:cs typeface="Calibri" pitchFamily="34" charset="0"/>
              </a:rPr>
              <a:t>chaîne » </a:t>
            </a:r>
            <a:endParaRPr lang="fr-B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07433" y="1382863"/>
            <a:ext cx="11990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b="1" dirty="0" smtClean="0">
                <a:latin typeface="Calibri" pitchFamily="34" charset="0"/>
                <a:cs typeface="Calibri" pitchFamily="34" charset="0"/>
              </a:rPr>
              <a:t>« </a:t>
            </a:r>
            <a:r>
              <a:rPr lang="fr-BE" b="1" dirty="0">
                <a:latin typeface="Calibri" pitchFamily="34" charset="0"/>
                <a:cs typeface="Calibri" pitchFamily="34" charset="0"/>
              </a:rPr>
              <a:t>étoile » </a:t>
            </a:r>
            <a:endParaRPr lang="fr-B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01362" y="3603910"/>
            <a:ext cx="1565920" cy="277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b="1" dirty="0" smtClean="0">
                <a:latin typeface="Calibri" pitchFamily="34" charset="0"/>
                <a:cs typeface="Calibri" pitchFamily="34" charset="0"/>
              </a:rPr>
              <a:t>« </a:t>
            </a:r>
            <a:r>
              <a:rPr lang="fr-BE" b="1" dirty="0">
                <a:latin typeface="Calibri" pitchFamily="34" charset="0"/>
                <a:cs typeface="Calibri" pitchFamily="34" charset="0"/>
              </a:rPr>
              <a:t>réseau » </a:t>
            </a:r>
            <a:endParaRPr lang="fr-B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2987" y="755412"/>
            <a:ext cx="3726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b="1" dirty="0" smtClean="0">
                <a:latin typeface="Calibri" pitchFamily="34" charset="0"/>
                <a:cs typeface="Calibri" pitchFamily="34" charset="0"/>
              </a:rPr>
              <a:t>Raisonnement </a:t>
            </a:r>
            <a:r>
              <a:rPr lang="fr-BE" b="1" dirty="0">
                <a:latin typeface="Calibri" pitchFamily="34" charset="0"/>
                <a:cs typeface="Calibri" pitchFamily="34" charset="0"/>
              </a:rPr>
              <a:t>séquentiel et causal </a:t>
            </a:r>
            <a:endParaRPr lang="fr-B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28022" y="1752195"/>
            <a:ext cx="3092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b="1" dirty="0" smtClean="0">
                <a:latin typeface="Calibri" pitchFamily="34" charset="0"/>
                <a:cs typeface="Calibri" pitchFamily="34" charset="0"/>
              </a:rPr>
              <a:t>Acquisition </a:t>
            </a:r>
            <a:r>
              <a:rPr lang="fr-BE" b="1" dirty="0">
                <a:latin typeface="Calibri" pitchFamily="34" charset="0"/>
                <a:cs typeface="Calibri" pitchFamily="34" charset="0"/>
              </a:rPr>
              <a:t>de connaissances cloisonnées </a:t>
            </a:r>
            <a:endParaRPr lang="fr-B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91680" y="3842935"/>
            <a:ext cx="4572000" cy="30523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BE" b="1" dirty="0" smtClean="0">
                <a:latin typeface="Calibri" pitchFamily="34" charset="0"/>
                <a:cs typeface="Calibri" pitchFamily="34" charset="0"/>
              </a:rPr>
              <a:t>Interconnexion </a:t>
            </a:r>
            <a:r>
              <a:rPr lang="fr-BE" b="1" dirty="0">
                <a:latin typeface="Calibri" pitchFamily="34" charset="0"/>
                <a:cs typeface="Calibri" pitchFamily="34" charset="0"/>
              </a:rPr>
              <a:t>des concepts </a:t>
            </a:r>
            <a:endParaRPr lang="fr-B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156176" y="592495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Calibri" pitchFamily="34" charset="0"/>
                <a:cs typeface="Calibri" pitchFamily="34" charset="0"/>
              </a:rPr>
              <a:t>Bachelet (2011)</a:t>
            </a:r>
            <a:endParaRPr lang="fr-BE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279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03" y="1528812"/>
            <a:ext cx="4101059" cy="4564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206" y="6252877"/>
            <a:ext cx="459029" cy="56049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862" y="6269354"/>
            <a:ext cx="651490" cy="53220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089507" y="1556792"/>
            <a:ext cx="322690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u="sng" dirty="0" smtClean="0">
                <a:latin typeface="Calibri" pitchFamily="34" charset="0"/>
                <a:cs typeface="Calibri" pitchFamily="34" charset="0"/>
              </a:rPr>
              <a:t>Qualité des concepts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BE" sz="2400" dirty="0" smtClean="0">
                <a:latin typeface="Calibri" pitchFamily="34" charset="0"/>
                <a:cs typeface="Calibri" pitchFamily="34" charset="0"/>
              </a:rPr>
              <a:t>Obligatoires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BE" sz="2400" dirty="0" smtClean="0">
                <a:latin typeface="Calibri" pitchFamily="34" charset="0"/>
                <a:cs typeface="Calibri" pitchFamily="34" charset="0"/>
              </a:rPr>
              <a:t>Précis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BE" sz="2400" dirty="0" smtClean="0">
                <a:latin typeface="Calibri" pitchFamily="34" charset="0"/>
                <a:cs typeface="Calibri" pitchFamily="34" charset="0"/>
              </a:rPr>
              <a:t>Pertinents</a:t>
            </a:r>
          </a:p>
          <a:p>
            <a:pPr marL="457200" indent="-457200">
              <a:buFont typeface="Arial" pitchFamily="34" charset="0"/>
              <a:buChar char="•"/>
            </a:pPr>
            <a:endParaRPr lang="fr-BE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fr-BE" sz="2400" u="sng" dirty="0" smtClean="0">
                <a:latin typeface="Calibri" pitchFamily="34" charset="0"/>
                <a:cs typeface="Calibri" pitchFamily="34" charset="0"/>
              </a:rPr>
              <a:t>Qualité des propositions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BE" sz="2400" dirty="0" smtClean="0">
                <a:latin typeface="Calibri" pitchFamily="34" charset="0"/>
                <a:cs typeface="Calibri" pitchFamily="34" charset="0"/>
              </a:rPr>
              <a:t>Nécessaires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BE" sz="2400" dirty="0" smtClean="0">
                <a:latin typeface="Calibri" pitchFamily="34" charset="0"/>
                <a:cs typeface="Calibri" pitchFamily="34" charset="0"/>
              </a:rPr>
              <a:t>Valides</a:t>
            </a:r>
          </a:p>
          <a:p>
            <a:pPr marL="285750" indent="-285750">
              <a:buFont typeface="Arial" pitchFamily="34" charset="0"/>
              <a:buChar char="•"/>
            </a:pPr>
            <a:endParaRPr lang="fr-BE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584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206" y="6252877"/>
            <a:ext cx="459029" cy="56049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862" y="6269354"/>
            <a:ext cx="651490" cy="532203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34" y="530051"/>
            <a:ext cx="2943447" cy="5491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716016" y="764704"/>
            <a:ext cx="28083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u="sng" dirty="0" smtClean="0">
                <a:latin typeface="Calibri" pitchFamily="34" charset="0"/>
                <a:cs typeface="Calibri" pitchFamily="34" charset="0"/>
              </a:rPr>
              <a:t>Niveau des termes</a:t>
            </a:r>
            <a:r>
              <a:rPr lang="fr-BE" dirty="0" smtClean="0">
                <a:latin typeface="Calibri" pitchFamily="34" charset="0"/>
                <a:cs typeface="Calibri" pitchFamily="34" charset="0"/>
              </a:rPr>
              <a:t> :</a:t>
            </a:r>
          </a:p>
          <a:p>
            <a:r>
              <a:rPr lang="fr-BE" dirty="0" smtClean="0">
                <a:latin typeface="Calibri" pitchFamily="34" charset="0"/>
                <a:cs typeface="Calibri" pitchFamily="34" charset="0"/>
              </a:rPr>
              <a:t>« </a:t>
            </a:r>
            <a:r>
              <a:rPr lang="fr-BE" i="1" dirty="0" smtClean="0">
                <a:latin typeface="Calibri" pitchFamily="34" charset="0"/>
                <a:cs typeface="Calibri" pitchFamily="34" charset="0"/>
              </a:rPr>
              <a:t>Plus un terme est situé sur un niveau proche du concept cible, plus l’étudiant l’y associe directement </a:t>
            </a:r>
            <a:r>
              <a:rPr lang="fr-BE" dirty="0" smtClean="0">
                <a:latin typeface="Calibri" pitchFamily="34" charset="0"/>
                <a:cs typeface="Calibri" pitchFamily="34" charset="0"/>
              </a:rPr>
              <a:t>» (Réseau, 2006)</a:t>
            </a:r>
            <a:endParaRPr lang="fr-BE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29000"/>
            <a:ext cx="3602732" cy="1960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2231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206" y="6252877"/>
            <a:ext cx="459029" cy="56049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862" y="6269354"/>
            <a:ext cx="651490" cy="532203"/>
          </a:xfrm>
          <a:prstGeom prst="rect">
            <a:avLst/>
          </a:prstGeom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3617"/>
            <a:ext cx="2954127" cy="4193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033246"/>
            <a:ext cx="2804894" cy="3028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102239" y="548680"/>
            <a:ext cx="42179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u="sng" dirty="0" smtClean="0">
                <a:latin typeface="Calibri" pitchFamily="34" charset="0"/>
                <a:cs typeface="Calibri" pitchFamily="34" charset="0"/>
              </a:rPr>
              <a:t>Comptage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BE" sz="2400" dirty="0" smtClean="0">
                <a:latin typeface="Calibri" pitchFamily="34" charset="0"/>
                <a:cs typeface="Calibri" pitchFamily="34" charset="0"/>
              </a:rPr>
              <a:t>Nombre de mots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BE" sz="2400" dirty="0" smtClean="0">
                <a:latin typeface="Calibri" pitchFamily="34" charset="0"/>
                <a:cs typeface="Calibri" pitchFamily="34" charset="0"/>
              </a:rPr>
              <a:t>Nombre de liens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BE" sz="2400" dirty="0" smtClean="0">
                <a:latin typeface="Calibri" pitchFamily="34" charset="0"/>
                <a:cs typeface="Calibri" pitchFamily="34" charset="0"/>
              </a:rPr>
              <a:t>Rapport </a:t>
            </a:r>
            <a:r>
              <a:rPr lang="fr-BE" sz="2400" dirty="0" err="1" smtClean="0">
                <a:latin typeface="Calibri" pitchFamily="34" charset="0"/>
                <a:cs typeface="Calibri" pitchFamily="34" charset="0"/>
              </a:rPr>
              <a:t>nbre</a:t>
            </a:r>
            <a:r>
              <a:rPr lang="fr-BE" sz="2400" dirty="0" smtClean="0">
                <a:latin typeface="Calibri" pitchFamily="34" charset="0"/>
                <a:cs typeface="Calibri" pitchFamily="34" charset="0"/>
              </a:rPr>
              <a:t> de mots/</a:t>
            </a:r>
            <a:r>
              <a:rPr lang="fr-BE" sz="2400" dirty="0" err="1" smtClean="0">
                <a:latin typeface="Calibri" pitchFamily="34" charset="0"/>
                <a:cs typeface="Calibri" pitchFamily="34" charset="0"/>
              </a:rPr>
              <a:t>nbre</a:t>
            </a:r>
            <a:r>
              <a:rPr lang="fr-BE" sz="2400" dirty="0" smtClean="0">
                <a:latin typeface="Calibri" pitchFamily="34" charset="0"/>
                <a:cs typeface="Calibri" pitchFamily="34" charset="0"/>
              </a:rPr>
              <a:t> de liens (plus de liens = vue structurée et décloisonnée)</a:t>
            </a:r>
            <a:endParaRPr lang="fr-BE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340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fr-BE" dirty="0">
                <a:latin typeface="Impact" pitchFamily="34" charset="0"/>
              </a:rPr>
              <a:t>Plan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206" y="6252877"/>
            <a:ext cx="459029" cy="56049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862" y="6269354"/>
            <a:ext cx="651490" cy="532203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899592" y="1556792"/>
            <a:ext cx="7543800" cy="3886200"/>
          </a:xfrm>
        </p:spPr>
        <p:txBody>
          <a:bodyPr>
            <a:noAutofit/>
          </a:bodyPr>
          <a:lstStyle/>
          <a:p>
            <a:r>
              <a:rPr lang="fr-BE" sz="2800" dirty="0" smtClean="0">
                <a:latin typeface="Calibri" pitchFamily="34" charset="0"/>
                <a:cs typeface="Calibri" pitchFamily="34" charset="0"/>
              </a:rPr>
              <a:t>Evoquer ses représentations : </a:t>
            </a:r>
          </a:p>
          <a:p>
            <a:pPr lvl="1"/>
            <a:r>
              <a:rPr lang="fr-BE" dirty="0" smtClean="0">
                <a:latin typeface="Calibri" pitchFamily="34" charset="0"/>
                <a:cs typeface="Calibri" pitchFamily="34" charset="0"/>
              </a:rPr>
              <a:t>Une carte conceptuelle, c’est…</a:t>
            </a:r>
          </a:p>
          <a:p>
            <a:r>
              <a:rPr lang="fr-BE" sz="2800" dirty="0" smtClean="0">
                <a:latin typeface="Calibri" pitchFamily="34" charset="0"/>
                <a:cs typeface="Calibri" pitchFamily="34" charset="0"/>
              </a:rPr>
              <a:t>Créer une carte conceptuelle </a:t>
            </a:r>
          </a:p>
          <a:p>
            <a:r>
              <a:rPr lang="fr-BE" sz="2800" dirty="0" smtClean="0">
                <a:latin typeface="Calibri" pitchFamily="34" charset="0"/>
                <a:cs typeface="Calibri" pitchFamily="34" charset="0"/>
              </a:rPr>
              <a:t>S’interroger sur les usages possibles</a:t>
            </a:r>
          </a:p>
          <a:p>
            <a:r>
              <a:rPr lang="fr-BE" sz="2800" dirty="0" smtClean="0">
                <a:latin typeface="Calibri" pitchFamily="34" charset="0"/>
                <a:cs typeface="Calibri" pitchFamily="34" charset="0"/>
              </a:rPr>
              <a:t>Pause</a:t>
            </a:r>
          </a:p>
          <a:p>
            <a:r>
              <a:rPr lang="fr-BE" sz="2800" dirty="0" smtClean="0">
                <a:latin typeface="Calibri" pitchFamily="34" charset="0"/>
                <a:cs typeface="Calibri" pitchFamily="34" charset="0"/>
              </a:rPr>
              <a:t>Théoriser : </a:t>
            </a:r>
            <a:r>
              <a:rPr lang="fr-BE" sz="2800" dirty="0">
                <a:latin typeface="Calibri" pitchFamily="34" charset="0"/>
                <a:cs typeface="Calibri" pitchFamily="34" charset="0"/>
              </a:rPr>
              <a:t>avantages, outils, </a:t>
            </a:r>
            <a:r>
              <a:rPr lang="fr-BE" sz="2800" dirty="0" smtClean="0">
                <a:latin typeface="Calibri" pitchFamily="34" charset="0"/>
                <a:cs typeface="Calibri" pitchFamily="34" charset="0"/>
              </a:rPr>
              <a:t>évaluation</a:t>
            </a:r>
          </a:p>
          <a:p>
            <a:r>
              <a:rPr lang="fr-BE" sz="2800" dirty="0" smtClean="0">
                <a:latin typeface="Calibri" pitchFamily="34" charset="0"/>
                <a:cs typeface="Calibri" pitchFamily="34" charset="0"/>
              </a:rPr>
              <a:t>Illustrer</a:t>
            </a:r>
          </a:p>
          <a:p>
            <a:r>
              <a:rPr lang="fr-BE" sz="2800" dirty="0" smtClean="0">
                <a:latin typeface="Calibri" pitchFamily="34" charset="0"/>
                <a:cs typeface="Calibri" pitchFamily="34" charset="0"/>
              </a:rPr>
              <a:t>Retour sur ses pratiques</a:t>
            </a:r>
          </a:p>
          <a:p>
            <a:endParaRPr lang="fr-BE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83568" y="6361583"/>
            <a:ext cx="4486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dirty="0" smtClean="0">
                <a:solidFill>
                  <a:schemeClr val="bg1">
                    <a:lumMod val="50000"/>
                  </a:schemeClr>
                </a:solidFill>
              </a:rPr>
              <a:t>Fr.  Georges (</a:t>
            </a:r>
            <a:r>
              <a:rPr lang="fr-BE" sz="1400" dirty="0" smtClean="0">
                <a:solidFill>
                  <a:schemeClr val="bg1">
                    <a:lumMod val="50000"/>
                  </a:schemeClr>
                </a:solidFill>
              </a:rPr>
              <a:t>2015)</a:t>
            </a:r>
            <a:r>
              <a:rPr lang="fr-BE" sz="14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fr-BE" sz="1400" i="1" dirty="0" smtClean="0">
                <a:solidFill>
                  <a:schemeClr val="bg1">
                    <a:lumMod val="50000"/>
                  </a:schemeClr>
                </a:solidFill>
              </a:rPr>
              <a:t>Les cartes conceptuelles</a:t>
            </a:r>
            <a:r>
              <a:rPr lang="fr-BE" sz="1400" dirty="0" smtClean="0">
                <a:solidFill>
                  <a:schemeClr val="bg1">
                    <a:lumMod val="50000"/>
                  </a:schemeClr>
                </a:solidFill>
              </a:rPr>
              <a:t>. Liège : LabSET</a:t>
            </a:r>
            <a:endParaRPr lang="fr-BE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93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3" name="Picture 5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7814"/>
            <a:ext cx="5903912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3075484" y="2917014"/>
            <a:ext cx="254000" cy="244475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eaLnBrk="1" hangingPunct="1"/>
            <a:r>
              <a:rPr lang="fr-CA" sz="10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3539034" y="2904314"/>
            <a:ext cx="254000" cy="244475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eaLnBrk="1" hangingPunct="1"/>
            <a:r>
              <a:rPr lang="fr-CA" sz="10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4012109" y="2710639"/>
            <a:ext cx="254000" cy="244475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eaLnBrk="1" hangingPunct="1"/>
            <a:r>
              <a:rPr lang="fr-CA" sz="1000" b="1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4523284" y="2678889"/>
            <a:ext cx="254000" cy="244475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eaLnBrk="1" hangingPunct="1"/>
            <a:r>
              <a:rPr lang="fr-CA" sz="10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5129709" y="2904314"/>
            <a:ext cx="254000" cy="244475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eaLnBrk="1" hangingPunct="1"/>
            <a:r>
              <a:rPr lang="fr-CA" sz="1000" b="1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5536109" y="2872564"/>
            <a:ext cx="254000" cy="244475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eaLnBrk="1" hangingPunct="1"/>
            <a:r>
              <a:rPr lang="fr-CA" sz="10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4023221" y="3278964"/>
            <a:ext cx="323850" cy="244475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eaLnBrk="1" hangingPunct="1"/>
            <a:r>
              <a:rPr lang="fr-CA" sz="1000" b="1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4534396" y="3304364"/>
            <a:ext cx="323850" cy="244475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eaLnBrk="1" hangingPunct="1"/>
            <a:r>
              <a:rPr lang="fr-CA" sz="1000" b="1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4674096" y="3663139"/>
            <a:ext cx="323850" cy="244475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eaLnBrk="1" hangingPunct="1"/>
            <a:r>
              <a:rPr lang="fr-CA" sz="10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5061446" y="3640914"/>
            <a:ext cx="323850" cy="244475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eaLnBrk="1" hangingPunct="1"/>
            <a:r>
              <a:rPr lang="fr-CA" sz="1000" b="1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5601196" y="3656789"/>
            <a:ext cx="323850" cy="244475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eaLnBrk="1" hangingPunct="1"/>
            <a:r>
              <a:rPr lang="fr-CA" sz="1000" b="1">
                <a:solidFill>
                  <a:schemeClr val="bg1"/>
                </a:solidFill>
              </a:rPr>
              <a:t>14</a:t>
            </a:r>
          </a:p>
        </p:txBody>
      </p:sp>
      <p:grpSp>
        <p:nvGrpSpPr>
          <p:cNvPr id="15" name="Group 26"/>
          <p:cNvGrpSpPr>
            <a:grpSpLocks/>
          </p:cNvGrpSpPr>
          <p:nvPr/>
        </p:nvGrpSpPr>
        <p:grpSpPr bwMode="auto">
          <a:xfrm>
            <a:off x="1873746" y="2402664"/>
            <a:ext cx="4498975" cy="244475"/>
            <a:chOff x="1940" y="1807"/>
            <a:chExt cx="2834" cy="154"/>
          </a:xfrm>
        </p:grpSpPr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>
              <a:off x="1940" y="1807"/>
              <a:ext cx="160" cy="15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Perpet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Perpet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Perpet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Perpet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Perpet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erpet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erpet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erpet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erpetua" pitchFamily="18" charset="0"/>
                </a:defRPr>
              </a:lvl9pPr>
            </a:lstStyle>
            <a:p>
              <a:pPr eaLnBrk="1" hangingPunct="1"/>
              <a:r>
                <a:rPr lang="fr-CA" sz="1000" b="1"/>
                <a:t>1</a:t>
              </a:r>
            </a:p>
          </p:txBody>
        </p:sp>
        <p:sp>
          <p:nvSpPr>
            <p:cNvPr id="17" name="Line 20"/>
            <p:cNvSpPr>
              <a:spLocks noChangeShapeType="1"/>
            </p:cNvSpPr>
            <p:nvPr/>
          </p:nvSpPr>
          <p:spPr bwMode="auto">
            <a:xfrm>
              <a:off x="2128" y="1884"/>
              <a:ext cx="2646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BE"/>
            </a:p>
          </p:txBody>
        </p:sp>
      </p:grpSp>
      <p:grpSp>
        <p:nvGrpSpPr>
          <p:cNvPr id="18" name="Group 28"/>
          <p:cNvGrpSpPr>
            <a:grpSpLocks/>
          </p:cNvGrpSpPr>
          <p:nvPr/>
        </p:nvGrpSpPr>
        <p:grpSpPr bwMode="auto">
          <a:xfrm>
            <a:off x="1873746" y="3891739"/>
            <a:ext cx="4498975" cy="244475"/>
            <a:chOff x="1940" y="2745"/>
            <a:chExt cx="2834" cy="154"/>
          </a:xfrm>
        </p:grpSpPr>
        <p:sp>
          <p:nvSpPr>
            <p:cNvPr id="19" name="Text Box 8"/>
            <p:cNvSpPr txBox="1">
              <a:spLocks noChangeArrowheads="1"/>
            </p:cNvSpPr>
            <p:nvPr/>
          </p:nvSpPr>
          <p:spPr bwMode="auto">
            <a:xfrm>
              <a:off x="1940" y="2745"/>
              <a:ext cx="160" cy="15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Perpet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Perpet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Perpet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Perpet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Perpet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erpet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erpet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erpet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erpetua" pitchFamily="18" charset="0"/>
                </a:defRPr>
              </a:lvl9pPr>
            </a:lstStyle>
            <a:p>
              <a:pPr eaLnBrk="1" hangingPunct="1"/>
              <a:r>
                <a:rPr lang="fr-CA" sz="1000" b="1"/>
                <a:t>3</a:t>
              </a:r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2128" y="2818"/>
              <a:ext cx="2646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BE"/>
            </a:p>
          </p:txBody>
        </p:sp>
      </p:grpSp>
      <p:grpSp>
        <p:nvGrpSpPr>
          <p:cNvPr id="21" name="Group 27"/>
          <p:cNvGrpSpPr>
            <a:grpSpLocks/>
          </p:cNvGrpSpPr>
          <p:nvPr/>
        </p:nvGrpSpPr>
        <p:grpSpPr bwMode="auto">
          <a:xfrm>
            <a:off x="1873746" y="3029727"/>
            <a:ext cx="4498975" cy="604837"/>
            <a:chOff x="1940" y="2202"/>
            <a:chExt cx="2834" cy="381"/>
          </a:xfrm>
        </p:grpSpPr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>
              <a:off x="1940" y="2429"/>
              <a:ext cx="160" cy="15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Perpet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Perpet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Perpet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Perpet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Perpet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erpet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erpet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erpet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erpetua" pitchFamily="18" charset="0"/>
                </a:defRPr>
              </a:lvl9pPr>
            </a:lstStyle>
            <a:p>
              <a:pPr eaLnBrk="1" hangingPunct="1"/>
              <a:r>
                <a:rPr lang="fr-CA" sz="1000" b="1"/>
                <a:t>2</a:t>
              </a: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128" y="2202"/>
              <a:ext cx="2646" cy="312"/>
            </a:xfrm>
            <a:custGeom>
              <a:avLst/>
              <a:gdLst>
                <a:gd name="T0" fmla="*/ 0 w 2646"/>
                <a:gd name="T1" fmla="*/ 312 h 312"/>
                <a:gd name="T2" fmla="*/ 1068 w 2646"/>
                <a:gd name="T3" fmla="*/ 312 h 312"/>
                <a:gd name="T4" fmla="*/ 1068 w 2646"/>
                <a:gd name="T5" fmla="*/ 0 h 312"/>
                <a:gd name="T6" fmla="*/ 1776 w 2646"/>
                <a:gd name="T7" fmla="*/ 12 h 312"/>
                <a:gd name="T8" fmla="*/ 1776 w 2646"/>
                <a:gd name="T9" fmla="*/ 288 h 312"/>
                <a:gd name="T10" fmla="*/ 2646 w 2646"/>
                <a:gd name="T11" fmla="*/ 288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46"/>
                <a:gd name="T19" fmla="*/ 0 h 312"/>
                <a:gd name="T20" fmla="*/ 2646 w 2646"/>
                <a:gd name="T21" fmla="*/ 312 h 3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46" h="312">
                  <a:moveTo>
                    <a:pt x="0" y="312"/>
                  </a:moveTo>
                  <a:lnTo>
                    <a:pt x="1068" y="312"/>
                  </a:lnTo>
                  <a:lnTo>
                    <a:pt x="1068" y="0"/>
                  </a:lnTo>
                  <a:lnTo>
                    <a:pt x="1776" y="12"/>
                  </a:lnTo>
                  <a:lnTo>
                    <a:pt x="1776" y="288"/>
                  </a:lnTo>
                  <a:lnTo>
                    <a:pt x="2646" y="288"/>
                  </a:lnTo>
                </a:path>
              </a:pathLst>
            </a:cu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>
                <a:latin typeface="Perpetua" pitchFamily="18" charset="0"/>
              </a:endParaRPr>
            </a:p>
          </p:txBody>
        </p:sp>
      </p:grp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275634" y="3602814"/>
            <a:ext cx="254000" cy="2444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eaLnBrk="1" hangingPunct="1"/>
            <a:r>
              <a:rPr lang="fr-CA" sz="10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4624884" y="4590239"/>
            <a:ext cx="254000" cy="2444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eaLnBrk="1" hangingPunct="1"/>
            <a:r>
              <a:rPr lang="fr-CA" sz="10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Text Box 29"/>
          <p:cNvSpPr txBox="1">
            <a:spLocks noChangeArrowheads="1"/>
          </p:cNvSpPr>
          <p:nvPr/>
        </p:nvSpPr>
        <p:spPr bwMode="auto">
          <a:xfrm>
            <a:off x="3786684" y="2094689"/>
            <a:ext cx="254000" cy="244475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eaLnBrk="1" hangingPunct="1"/>
            <a:r>
              <a:rPr lang="fr-CA" sz="10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4307384" y="2139139"/>
            <a:ext cx="254000" cy="244475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eaLnBrk="1" hangingPunct="1"/>
            <a:r>
              <a:rPr lang="fr-CA" sz="10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4875709" y="2107389"/>
            <a:ext cx="254000" cy="244475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eaLnBrk="1" hangingPunct="1"/>
            <a:r>
              <a:rPr lang="fr-CA" sz="10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9" name="Text Box 32"/>
          <p:cNvSpPr txBox="1">
            <a:spLocks noChangeArrowheads="1"/>
          </p:cNvSpPr>
          <p:nvPr/>
        </p:nvSpPr>
        <p:spPr bwMode="auto">
          <a:xfrm>
            <a:off x="4482009" y="3475814"/>
            <a:ext cx="254000" cy="244475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eaLnBrk="1" hangingPunct="1"/>
            <a:r>
              <a:rPr lang="fr-CA" sz="1000" b="1"/>
              <a:t>4</a:t>
            </a:r>
          </a:p>
        </p:txBody>
      </p:sp>
      <p:sp>
        <p:nvSpPr>
          <p:cNvPr id="30" name="Text Box 33"/>
          <p:cNvSpPr txBox="1">
            <a:spLocks noChangeArrowheads="1"/>
          </p:cNvSpPr>
          <p:nvPr/>
        </p:nvSpPr>
        <p:spPr bwMode="auto">
          <a:xfrm>
            <a:off x="3078659" y="3882214"/>
            <a:ext cx="254000" cy="244475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eaLnBrk="1" hangingPunct="1"/>
            <a:r>
              <a:rPr lang="fr-CA" sz="1000" b="1"/>
              <a:t>1</a:t>
            </a:r>
          </a:p>
        </p:txBody>
      </p:sp>
      <p:sp>
        <p:nvSpPr>
          <p:cNvPr id="31" name="Text Box 34"/>
          <p:cNvSpPr txBox="1">
            <a:spLocks noChangeArrowheads="1"/>
          </p:cNvSpPr>
          <p:nvPr/>
        </p:nvSpPr>
        <p:spPr bwMode="auto">
          <a:xfrm>
            <a:off x="3570784" y="3898089"/>
            <a:ext cx="254000" cy="244475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eaLnBrk="1" hangingPunct="1"/>
            <a:r>
              <a:rPr lang="fr-CA" sz="1000" b="1"/>
              <a:t>2</a:t>
            </a:r>
          </a:p>
        </p:txBody>
      </p:sp>
      <p:sp>
        <p:nvSpPr>
          <p:cNvPr id="32" name="Text Box 35"/>
          <p:cNvSpPr txBox="1">
            <a:spLocks noChangeArrowheads="1"/>
          </p:cNvSpPr>
          <p:nvPr/>
        </p:nvSpPr>
        <p:spPr bwMode="auto">
          <a:xfrm>
            <a:off x="3967659" y="3466289"/>
            <a:ext cx="254000" cy="244475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eaLnBrk="1" hangingPunct="1"/>
            <a:r>
              <a:rPr lang="fr-CA" sz="1000" b="1"/>
              <a:t>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588224" y="620364"/>
            <a:ext cx="21661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800"/>
              </a:spcBef>
            </a:pPr>
            <a:r>
              <a:rPr lang="fr-BE" sz="2400" u="sng" dirty="0"/>
              <a:t>Comptage</a:t>
            </a:r>
            <a:r>
              <a:rPr lang="fr-BE" sz="2400" dirty="0"/>
              <a:t> (méthode Novak &amp; </a:t>
            </a:r>
            <a:r>
              <a:rPr lang="fr-BE" sz="2400" dirty="0" err="1"/>
              <a:t>Gowin</a:t>
            </a:r>
            <a:r>
              <a:rPr lang="fr-BE" sz="2400" dirty="0"/>
              <a:t>, 1984)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602894" y="5748082"/>
            <a:ext cx="2133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>
                <a:solidFill>
                  <a:schemeClr val="tx2"/>
                </a:solidFill>
              </a:rPr>
              <a:t>Laflamme, A. (2006)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261689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156175" y="620364"/>
            <a:ext cx="2166101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800"/>
              </a:spcBef>
            </a:pPr>
            <a:r>
              <a:rPr lang="fr-BE" sz="2400" u="sng" dirty="0">
                <a:latin typeface="Calibri" pitchFamily="34" charset="0"/>
                <a:cs typeface="Calibri" pitchFamily="34" charset="0"/>
              </a:rPr>
              <a:t>Comparaison</a:t>
            </a:r>
            <a:r>
              <a:rPr lang="fr-BE" sz="2400" dirty="0">
                <a:latin typeface="Calibri" pitchFamily="34" charset="0"/>
                <a:cs typeface="Calibri" pitchFamily="34" charset="0"/>
              </a:rPr>
              <a:t> </a:t>
            </a:r>
            <a:br>
              <a:rPr lang="fr-BE" sz="2400" dirty="0">
                <a:latin typeface="Calibri" pitchFamily="34" charset="0"/>
                <a:cs typeface="Calibri" pitchFamily="34" charset="0"/>
              </a:rPr>
            </a:br>
            <a:r>
              <a:rPr lang="fr-BE" sz="2400" dirty="0" smtClean="0">
                <a:latin typeface="Calibri" pitchFamily="34" charset="0"/>
                <a:cs typeface="Calibri" pitchFamily="34" charset="0"/>
              </a:rPr>
              <a:t>avec une carte «</a:t>
            </a:r>
            <a:r>
              <a:rPr lang="fr-BE" sz="2400" dirty="0">
                <a:latin typeface="Calibri" pitchFamily="34" charset="0"/>
                <a:cs typeface="Calibri" pitchFamily="34" charset="0"/>
              </a:rPr>
              <a:t> maître </a:t>
            </a:r>
            <a:r>
              <a:rPr lang="fr-BE" sz="2400" dirty="0" smtClean="0">
                <a:latin typeface="Calibri" pitchFamily="34" charset="0"/>
                <a:cs typeface="Calibri" pitchFamily="34" charset="0"/>
              </a:rPr>
              <a:t>» </a:t>
            </a:r>
            <a:r>
              <a:rPr lang="fr-BE" sz="2400" dirty="0">
                <a:latin typeface="Calibri" pitchFamily="34" charset="0"/>
                <a:cs typeface="Calibri" pitchFamily="34" charset="0"/>
              </a:rPr>
              <a:t>(aide par </a:t>
            </a:r>
            <a:r>
              <a:rPr lang="fr-BE" sz="2400" dirty="0" err="1">
                <a:latin typeface="Calibri" pitchFamily="34" charset="0"/>
                <a:cs typeface="Calibri" pitchFamily="34" charset="0"/>
              </a:rPr>
              <a:t>CMap</a:t>
            </a:r>
            <a:r>
              <a:rPr lang="fr-BE" sz="2400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>
              <a:spcBef>
                <a:spcPts val="7800"/>
              </a:spcBef>
            </a:pPr>
            <a:endParaRPr lang="fr-BE" sz="2400" u="sng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82778"/>
            <a:ext cx="5155696" cy="4445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206" y="6252877"/>
            <a:ext cx="459029" cy="56049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862" y="6269354"/>
            <a:ext cx="651490" cy="532203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83568" y="6381328"/>
            <a:ext cx="4486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dirty="0" smtClean="0">
                <a:solidFill>
                  <a:schemeClr val="bg1">
                    <a:lumMod val="50000"/>
                  </a:schemeClr>
                </a:solidFill>
              </a:rPr>
              <a:t>Fr.  Georges (</a:t>
            </a:r>
            <a:r>
              <a:rPr lang="fr-BE" sz="1400" dirty="0" smtClean="0">
                <a:solidFill>
                  <a:schemeClr val="bg1">
                    <a:lumMod val="50000"/>
                  </a:schemeClr>
                </a:solidFill>
              </a:rPr>
              <a:t>2015)</a:t>
            </a:r>
            <a:r>
              <a:rPr lang="fr-BE" sz="14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fr-BE" sz="1400" i="1" dirty="0" smtClean="0">
                <a:solidFill>
                  <a:schemeClr val="bg1">
                    <a:lumMod val="50000"/>
                  </a:schemeClr>
                </a:solidFill>
              </a:rPr>
              <a:t>Les cartes conceptuelles</a:t>
            </a:r>
            <a:r>
              <a:rPr lang="fr-BE" sz="1400" dirty="0" smtClean="0">
                <a:solidFill>
                  <a:schemeClr val="bg1">
                    <a:lumMod val="50000"/>
                  </a:schemeClr>
                </a:solidFill>
              </a:rPr>
              <a:t>. Liège : LabSET</a:t>
            </a:r>
            <a:endParaRPr lang="fr-BE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42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ZoneTexte 5"/>
          <p:cNvSpPr txBox="1"/>
          <p:nvPr/>
        </p:nvSpPr>
        <p:spPr>
          <a:xfrm>
            <a:off x="6271920" y="548680"/>
            <a:ext cx="247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/>
              <a:t>Tardif, J. (2008)</a:t>
            </a:r>
            <a:endParaRPr lang="fr-BE" sz="2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26" y="517996"/>
            <a:ext cx="5378450" cy="5575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206" y="6252877"/>
            <a:ext cx="459029" cy="56049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862" y="6269354"/>
            <a:ext cx="651490" cy="53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389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fr-BE" dirty="0">
                <a:latin typeface="Impact" pitchFamily="34" charset="0"/>
              </a:rPr>
              <a:t>Evaluation du processus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206" y="6252877"/>
            <a:ext cx="459029" cy="56049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862" y="6269354"/>
            <a:ext cx="651490" cy="532203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35" y="1484784"/>
            <a:ext cx="3334494" cy="4744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683568" y="6361583"/>
            <a:ext cx="4486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dirty="0" smtClean="0">
                <a:solidFill>
                  <a:schemeClr val="bg1">
                    <a:lumMod val="50000"/>
                  </a:schemeClr>
                </a:solidFill>
              </a:rPr>
              <a:t>Fr.  Georges (</a:t>
            </a:r>
            <a:r>
              <a:rPr lang="fr-BE" sz="1400" dirty="0" smtClean="0">
                <a:solidFill>
                  <a:schemeClr val="bg1">
                    <a:lumMod val="50000"/>
                  </a:schemeClr>
                </a:solidFill>
              </a:rPr>
              <a:t>2015)</a:t>
            </a:r>
            <a:r>
              <a:rPr lang="fr-BE" sz="14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fr-BE" sz="1400" i="1" dirty="0" smtClean="0">
                <a:solidFill>
                  <a:schemeClr val="bg1">
                    <a:lumMod val="50000"/>
                  </a:schemeClr>
                </a:solidFill>
              </a:rPr>
              <a:t>Les cartes conceptuelles</a:t>
            </a:r>
            <a:r>
              <a:rPr lang="fr-BE" sz="1400" dirty="0" smtClean="0">
                <a:solidFill>
                  <a:schemeClr val="bg1">
                    <a:lumMod val="50000"/>
                  </a:schemeClr>
                </a:solidFill>
              </a:rPr>
              <a:t>. Liège : LabSET</a:t>
            </a:r>
            <a:endParaRPr lang="fr-BE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94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fr-BE" dirty="0">
                <a:latin typeface="Impact" pitchFamily="34" charset="0"/>
              </a:rPr>
              <a:t>Exemples d’usages LabSET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206" y="6252877"/>
            <a:ext cx="459029" cy="56049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862" y="6269354"/>
            <a:ext cx="651490" cy="532203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3696" t="25640" r="10311" b="36560"/>
          <a:stretch>
            <a:fillRect/>
          </a:stretch>
        </p:blipFill>
        <p:spPr bwMode="auto">
          <a:xfrm>
            <a:off x="467544" y="2887650"/>
            <a:ext cx="7694388" cy="31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81898" y="1519498"/>
            <a:ext cx="7474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b="1" u="sng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Utilisation </a:t>
            </a:r>
            <a:r>
              <a:rPr lang="fr-BE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des cartes dans une </a:t>
            </a:r>
            <a:r>
              <a:rPr lang="fr-BE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formation </a:t>
            </a:r>
            <a:r>
              <a:rPr lang="fr-BE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(intro)</a:t>
            </a:r>
          </a:p>
        </p:txBody>
      </p:sp>
      <p:sp>
        <p:nvSpPr>
          <p:cNvPr id="9" name="Rectangle 8"/>
          <p:cNvSpPr/>
          <p:nvPr/>
        </p:nvSpPr>
        <p:spPr>
          <a:xfrm>
            <a:off x="481897" y="2023554"/>
            <a:ext cx="74744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7800"/>
              </a:spcBef>
              <a:buFont typeface="Arial" pitchFamily="34" charset="0"/>
              <a:buChar char="•"/>
            </a:pPr>
            <a:r>
              <a:rPr lang="fr-BE" dirty="0">
                <a:latin typeface="Calibri" pitchFamily="34" charset="0"/>
                <a:cs typeface="Calibri" pitchFamily="34" charset="0"/>
              </a:rPr>
              <a:t>Utilisation par l’enseignante d’un outil de cartographie pour la </a:t>
            </a:r>
            <a:r>
              <a:rPr lang="fr-BE" u="sng" dirty="0">
                <a:latin typeface="Calibri" pitchFamily="34" charset="0"/>
                <a:cs typeface="Calibri" pitchFamily="34" charset="0"/>
              </a:rPr>
              <a:t>prise de notes </a:t>
            </a:r>
            <a:r>
              <a:rPr lang="fr-BE" dirty="0">
                <a:latin typeface="Calibri" pitchFamily="34" charset="0"/>
                <a:cs typeface="Calibri" pitchFamily="34" charset="0"/>
              </a:rPr>
              <a:t>« au vol », en direct durant la séance (ex. carte du 29/2/2008)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83568" y="6361583"/>
            <a:ext cx="4486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dirty="0" smtClean="0">
                <a:solidFill>
                  <a:schemeClr val="bg1">
                    <a:lumMod val="50000"/>
                  </a:schemeClr>
                </a:solidFill>
              </a:rPr>
              <a:t>Fr.  Georges (</a:t>
            </a:r>
            <a:r>
              <a:rPr lang="fr-BE" sz="1400" dirty="0" smtClean="0">
                <a:solidFill>
                  <a:schemeClr val="bg1">
                    <a:lumMod val="50000"/>
                  </a:schemeClr>
                </a:solidFill>
              </a:rPr>
              <a:t>2015)</a:t>
            </a:r>
            <a:r>
              <a:rPr lang="fr-BE" sz="14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fr-BE" sz="1400" i="1" dirty="0" smtClean="0">
                <a:solidFill>
                  <a:schemeClr val="bg1">
                    <a:lumMod val="50000"/>
                  </a:schemeClr>
                </a:solidFill>
              </a:rPr>
              <a:t>Les cartes conceptuelles</a:t>
            </a:r>
            <a:r>
              <a:rPr lang="fr-BE" sz="1400" dirty="0" smtClean="0">
                <a:solidFill>
                  <a:schemeClr val="bg1">
                    <a:lumMod val="50000"/>
                  </a:schemeClr>
                </a:solidFill>
              </a:rPr>
              <a:t>. Liège : LabSET</a:t>
            </a:r>
            <a:endParaRPr lang="fr-BE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282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fr-BE" dirty="0">
                <a:latin typeface="Impact" pitchFamily="34" charset="0"/>
              </a:rPr>
              <a:t>Exemples d’usages LabSET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206" y="6252877"/>
            <a:ext cx="459029" cy="56049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862" y="6269354"/>
            <a:ext cx="651490" cy="532203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 l="15508" t="16292" r="26375" b="28160"/>
          <a:stretch>
            <a:fillRect/>
          </a:stretch>
        </p:blipFill>
        <p:spPr bwMode="auto">
          <a:xfrm>
            <a:off x="521455" y="2492896"/>
            <a:ext cx="7449917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67545" y="968479"/>
            <a:ext cx="7474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b="1" u="sng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Utilisation </a:t>
            </a:r>
            <a:r>
              <a:rPr lang="fr-BE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des cartes  sur le site de Formasup et dans sa communication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467544" y="1472535"/>
            <a:ext cx="74744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7800"/>
              </a:spcBef>
              <a:buFont typeface="Arial" pitchFamily="34" charset="0"/>
              <a:buChar char="•"/>
            </a:pPr>
            <a:r>
              <a:rPr lang="fr-BE" dirty="0">
                <a:latin typeface="Calibri" pitchFamily="34" charset="0"/>
                <a:cs typeface="Calibri" pitchFamily="34" charset="0"/>
              </a:rPr>
              <a:t>Le référentiel de compétences de Formasup se présente sous forme d’un arbre à embranchements linéaires (Poumay &amp; Georges, 2006 et suivantes).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83568" y="6361583"/>
            <a:ext cx="4486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dirty="0" smtClean="0">
                <a:solidFill>
                  <a:schemeClr val="bg1">
                    <a:lumMod val="50000"/>
                  </a:schemeClr>
                </a:solidFill>
              </a:rPr>
              <a:t>Fr.  Georges (</a:t>
            </a:r>
            <a:r>
              <a:rPr lang="fr-BE" sz="1400" dirty="0" smtClean="0">
                <a:solidFill>
                  <a:schemeClr val="bg1">
                    <a:lumMod val="50000"/>
                  </a:schemeClr>
                </a:solidFill>
              </a:rPr>
              <a:t>2015)</a:t>
            </a:r>
            <a:r>
              <a:rPr lang="fr-BE" sz="14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fr-BE" sz="1400" i="1" dirty="0" smtClean="0">
                <a:solidFill>
                  <a:schemeClr val="bg1">
                    <a:lumMod val="50000"/>
                  </a:schemeClr>
                </a:solidFill>
              </a:rPr>
              <a:t>Les cartes conceptuelles</a:t>
            </a:r>
            <a:r>
              <a:rPr lang="fr-BE" sz="1400" dirty="0" smtClean="0">
                <a:solidFill>
                  <a:schemeClr val="bg1">
                    <a:lumMod val="50000"/>
                  </a:schemeClr>
                </a:solidFill>
              </a:rPr>
              <a:t>. Liège : LabSET</a:t>
            </a:r>
            <a:endParaRPr lang="fr-BE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7617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fr-BE" dirty="0">
                <a:latin typeface="Impact" pitchFamily="34" charset="0"/>
              </a:rPr>
              <a:t>Exemples d’usages LabSET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206" y="6252877"/>
            <a:ext cx="459029" cy="56049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862" y="6269354"/>
            <a:ext cx="651490" cy="532203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18815" t="25640" r="20233" b="16821"/>
          <a:stretch/>
        </p:blipFill>
        <p:spPr bwMode="auto">
          <a:xfrm>
            <a:off x="798235" y="2428681"/>
            <a:ext cx="7578238" cy="380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798235" y="1276553"/>
            <a:ext cx="61634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b="1" u="sng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Utilisation </a:t>
            </a:r>
            <a:r>
              <a:rPr lang="fr-BE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des cartes au sein de la formation Formasup</a:t>
            </a:r>
            <a:endParaRPr lang="fr-BE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98235" y="1645885"/>
            <a:ext cx="7578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7800"/>
              </a:spcBef>
              <a:buFont typeface="Arial" pitchFamily="34" charset="0"/>
              <a:buChar char="•"/>
            </a:pPr>
            <a:r>
              <a:rPr lang="fr-BE" dirty="0" smtClean="0">
                <a:latin typeface="Calibri" pitchFamily="34" charset="0"/>
                <a:cs typeface="Calibri" pitchFamily="34" charset="0"/>
              </a:rPr>
              <a:t>Production d’une carte qui présente </a:t>
            </a:r>
            <a:r>
              <a:rPr lang="fr-BE" u="sng" dirty="0" smtClean="0">
                <a:latin typeface="Calibri" pitchFamily="34" charset="0"/>
                <a:cs typeface="Calibri" pitchFamily="34" charset="0"/>
              </a:rPr>
              <a:t>la triple concordance de son cours</a:t>
            </a:r>
            <a:r>
              <a:rPr lang="fr-BE" dirty="0" smtClean="0">
                <a:latin typeface="Calibri" pitchFamily="34" charset="0"/>
                <a:cs typeface="Calibri" pitchFamily="34" charset="0"/>
              </a:rPr>
              <a:t> (ex. carte de Frédéric Ruth - Jonfosse)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83568" y="6361583"/>
            <a:ext cx="4486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dirty="0" smtClean="0">
                <a:solidFill>
                  <a:schemeClr val="bg1">
                    <a:lumMod val="50000"/>
                  </a:schemeClr>
                </a:solidFill>
              </a:rPr>
              <a:t>Fr.  Georges (</a:t>
            </a:r>
            <a:r>
              <a:rPr lang="fr-BE" sz="1400" dirty="0" smtClean="0">
                <a:solidFill>
                  <a:schemeClr val="bg1">
                    <a:lumMod val="50000"/>
                  </a:schemeClr>
                </a:solidFill>
              </a:rPr>
              <a:t>2015)</a:t>
            </a:r>
            <a:r>
              <a:rPr lang="fr-BE" sz="14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fr-BE" sz="1400" i="1" dirty="0" smtClean="0">
                <a:solidFill>
                  <a:schemeClr val="bg1">
                    <a:lumMod val="50000"/>
                  </a:schemeClr>
                </a:solidFill>
              </a:rPr>
              <a:t>Les cartes conceptuelles</a:t>
            </a:r>
            <a:r>
              <a:rPr lang="fr-BE" sz="1400" dirty="0" smtClean="0">
                <a:solidFill>
                  <a:schemeClr val="bg1">
                    <a:lumMod val="50000"/>
                  </a:schemeClr>
                </a:solidFill>
              </a:rPr>
              <a:t>. Liège : LabSET</a:t>
            </a:r>
            <a:endParaRPr lang="fr-BE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935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fr-BE" dirty="0">
                <a:latin typeface="Impact" pitchFamily="34" charset="0"/>
              </a:rPr>
              <a:t>Exemples d’usages LabSET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206" y="6252877"/>
            <a:ext cx="459029" cy="56049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862" y="6269354"/>
            <a:ext cx="651490" cy="532203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25430" t="26480" r="19288" b="14044"/>
          <a:stretch>
            <a:fillRect/>
          </a:stretch>
        </p:blipFill>
        <p:spPr bwMode="auto">
          <a:xfrm>
            <a:off x="798235" y="2723759"/>
            <a:ext cx="7374011" cy="3513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798235" y="1283599"/>
            <a:ext cx="61634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b="1" u="sng" dirty="0" smtClean="0">
                <a:solidFill>
                  <a:schemeClr val="accent1"/>
                </a:solidFill>
              </a:rPr>
              <a:t>Utilisation </a:t>
            </a:r>
            <a:r>
              <a:rPr lang="fr-BE" b="1" dirty="0" smtClean="0">
                <a:solidFill>
                  <a:schemeClr val="accent1"/>
                </a:solidFill>
              </a:rPr>
              <a:t>des cartes au sein de la formation Formasup</a:t>
            </a:r>
            <a:endParaRPr lang="fr-BE" b="1" dirty="0">
              <a:solidFill>
                <a:schemeClr val="accent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98235" y="1652931"/>
            <a:ext cx="7578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7800"/>
              </a:spcBef>
              <a:buFont typeface="Arial" pitchFamily="34" charset="0"/>
              <a:buChar char="•"/>
            </a:pPr>
            <a:r>
              <a:rPr lang="fr-BE" dirty="0"/>
              <a:t>Production d’une carte qui présente la triple concordance de son cours </a:t>
            </a:r>
            <a:br>
              <a:rPr lang="fr-BE" dirty="0"/>
            </a:br>
            <a:r>
              <a:rPr lang="fr-BE" dirty="0"/>
              <a:t>(ex. carte de Ellen Harry – HEC </a:t>
            </a:r>
            <a:r>
              <a:rPr lang="fr-BE" dirty="0" err="1"/>
              <a:t>ULg</a:t>
            </a:r>
            <a:r>
              <a:rPr lang="fr-BE" dirty="0"/>
              <a:t>)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83568" y="6361583"/>
            <a:ext cx="4486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dirty="0" smtClean="0">
                <a:solidFill>
                  <a:schemeClr val="bg1">
                    <a:lumMod val="50000"/>
                  </a:schemeClr>
                </a:solidFill>
              </a:rPr>
              <a:t>Fr.  Georges (</a:t>
            </a:r>
            <a:r>
              <a:rPr lang="fr-BE" sz="1400" dirty="0" smtClean="0">
                <a:solidFill>
                  <a:schemeClr val="bg1">
                    <a:lumMod val="50000"/>
                  </a:schemeClr>
                </a:solidFill>
              </a:rPr>
              <a:t>2015)</a:t>
            </a:r>
            <a:r>
              <a:rPr lang="fr-BE" sz="14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fr-BE" sz="1400" i="1" dirty="0" smtClean="0">
                <a:solidFill>
                  <a:schemeClr val="bg1">
                    <a:lumMod val="50000"/>
                  </a:schemeClr>
                </a:solidFill>
              </a:rPr>
              <a:t>Les cartes conceptuelles</a:t>
            </a:r>
            <a:r>
              <a:rPr lang="fr-BE" sz="1400" dirty="0" smtClean="0">
                <a:solidFill>
                  <a:schemeClr val="bg1">
                    <a:lumMod val="50000"/>
                  </a:schemeClr>
                </a:solidFill>
              </a:rPr>
              <a:t>. Liège : LabSET</a:t>
            </a:r>
            <a:endParaRPr lang="fr-BE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497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fr-BE" sz="3200" dirty="0">
                <a:latin typeface="Impact" pitchFamily="34" charset="0"/>
              </a:rPr>
              <a:t>Exemples d’usages </a:t>
            </a:r>
            <a:r>
              <a:rPr lang="fr-BE" sz="3200" dirty="0" smtClean="0">
                <a:latin typeface="Impact" pitchFamily="34" charset="0"/>
              </a:rPr>
              <a:t>Médecine Vétérinaire</a:t>
            </a:r>
            <a:endParaRPr lang="fr-BE" sz="3200" dirty="0">
              <a:latin typeface="Impact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624"/>
            <a:ext cx="8458003" cy="6741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95536" y="6381328"/>
            <a:ext cx="1463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err="1" smtClean="0"/>
              <a:t>Hanzen</a:t>
            </a:r>
            <a:r>
              <a:rPr lang="fr-BE" dirty="0" smtClean="0"/>
              <a:t>, 2012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996235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fr-BE" dirty="0">
                <a:latin typeface="Impact" pitchFamily="34" charset="0"/>
              </a:rPr>
              <a:t>Réflexion</a:t>
            </a:r>
            <a:br>
              <a:rPr lang="fr-BE" dirty="0">
                <a:latin typeface="Impact" pitchFamily="34" charset="0"/>
              </a:rPr>
            </a:br>
            <a:r>
              <a:rPr lang="fr-BE" dirty="0">
                <a:latin typeface="Impact" pitchFamily="34" charset="0"/>
              </a:rPr>
              <a:t>One minute </a:t>
            </a:r>
            <a:r>
              <a:rPr lang="fr-BE" dirty="0" err="1">
                <a:latin typeface="Impact" pitchFamily="34" charset="0"/>
              </a:rPr>
              <a:t>paper</a:t>
            </a:r>
            <a:endParaRPr lang="fr-BE" dirty="0">
              <a:latin typeface="Impact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206" y="6252877"/>
            <a:ext cx="459029" cy="56049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862" y="6269354"/>
            <a:ext cx="651490" cy="532203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4504" y="2358008"/>
            <a:ext cx="4813920" cy="19350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BE" sz="3200" dirty="0" smtClean="0">
                <a:latin typeface="Calibri" pitchFamily="34" charset="0"/>
                <a:cs typeface="Calibri" pitchFamily="34" charset="0"/>
              </a:rPr>
              <a:t>Citer</a:t>
            </a:r>
          </a:p>
          <a:p>
            <a:r>
              <a:rPr lang="fr-BE" sz="2800" dirty="0" smtClean="0">
                <a:latin typeface="Calibri" pitchFamily="34" charset="0"/>
                <a:cs typeface="Calibri" pitchFamily="34" charset="0"/>
              </a:rPr>
              <a:t>Un intérêt des cartes en formation</a:t>
            </a:r>
          </a:p>
          <a:p>
            <a:r>
              <a:rPr lang="fr-BE" sz="2800" dirty="0" smtClean="0">
                <a:latin typeface="Calibri" pitchFamily="34" charset="0"/>
                <a:cs typeface="Calibri" pitchFamily="34" charset="0"/>
              </a:rPr>
              <a:t>Un usage possible dans votre cours</a:t>
            </a:r>
            <a:endParaRPr lang="fr-BE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83568" y="6361583"/>
            <a:ext cx="4486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dirty="0" smtClean="0">
                <a:solidFill>
                  <a:schemeClr val="bg1">
                    <a:lumMod val="50000"/>
                  </a:schemeClr>
                </a:solidFill>
              </a:rPr>
              <a:t>Fr.  Georges (2014). </a:t>
            </a:r>
            <a:r>
              <a:rPr lang="fr-BE" sz="1400" i="1" dirty="0" smtClean="0">
                <a:solidFill>
                  <a:schemeClr val="bg1">
                    <a:lumMod val="50000"/>
                  </a:schemeClr>
                </a:solidFill>
              </a:rPr>
              <a:t>Les cartes conceptuelles</a:t>
            </a:r>
            <a:r>
              <a:rPr lang="fr-BE" sz="1400" dirty="0" smtClean="0">
                <a:solidFill>
                  <a:schemeClr val="bg1">
                    <a:lumMod val="50000"/>
                  </a:schemeClr>
                </a:solidFill>
              </a:rPr>
              <a:t>. Liège : LabSET</a:t>
            </a:r>
            <a:endParaRPr lang="fr-BE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8" r="14760"/>
          <a:stretch/>
        </p:blipFill>
        <p:spPr bwMode="auto">
          <a:xfrm>
            <a:off x="611560" y="2132856"/>
            <a:ext cx="2693604" cy="2801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0321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BE" dirty="0" smtClean="0">
                <a:latin typeface="Impact" pitchFamily="34" charset="0"/>
              </a:rPr>
              <a:t>Représentation</a:t>
            </a:r>
            <a:endParaRPr lang="fr-BE" dirty="0">
              <a:latin typeface="Impact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206" y="6252877"/>
            <a:ext cx="459029" cy="56049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862" y="6269354"/>
            <a:ext cx="651490" cy="532203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56" y="1772816"/>
            <a:ext cx="381000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1043608" y="4653136"/>
            <a:ext cx="52675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dirty="0" smtClean="0">
                <a:latin typeface="Calibri" pitchFamily="34" charset="0"/>
                <a:cs typeface="Calibri" pitchFamily="34" charset="0"/>
              </a:rPr>
              <a:t>Une carte conceptuelle, c’est…</a:t>
            </a:r>
            <a:endParaRPr lang="fr-BE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83568" y="6361583"/>
            <a:ext cx="4486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dirty="0" smtClean="0">
                <a:solidFill>
                  <a:schemeClr val="bg1">
                    <a:lumMod val="50000"/>
                  </a:schemeClr>
                </a:solidFill>
              </a:rPr>
              <a:t>Fr.  Georges (</a:t>
            </a:r>
            <a:r>
              <a:rPr lang="fr-BE" sz="1400" dirty="0" smtClean="0">
                <a:solidFill>
                  <a:schemeClr val="bg1">
                    <a:lumMod val="50000"/>
                  </a:schemeClr>
                </a:solidFill>
              </a:rPr>
              <a:t>2015)</a:t>
            </a:r>
            <a:r>
              <a:rPr lang="fr-BE" sz="14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fr-BE" sz="1400" i="1" dirty="0" smtClean="0">
                <a:solidFill>
                  <a:schemeClr val="bg1">
                    <a:lumMod val="50000"/>
                  </a:schemeClr>
                </a:solidFill>
              </a:rPr>
              <a:t>Les cartes conceptuelles</a:t>
            </a:r>
            <a:r>
              <a:rPr lang="fr-BE" sz="1400" dirty="0" smtClean="0">
                <a:solidFill>
                  <a:schemeClr val="bg1">
                    <a:lumMod val="50000"/>
                  </a:schemeClr>
                </a:solidFill>
              </a:rPr>
              <a:t>. Liège : LabSET</a:t>
            </a:r>
            <a:endParaRPr lang="fr-BE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126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fr-BE" dirty="0" smtClean="0">
                <a:latin typeface="Impact" pitchFamily="34" charset="0"/>
              </a:rPr>
              <a:t>Transfert</a:t>
            </a:r>
            <a:endParaRPr lang="fr-BE" dirty="0">
              <a:latin typeface="Impact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206" y="6252877"/>
            <a:ext cx="459029" cy="56049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862" y="6269354"/>
            <a:ext cx="651490" cy="532203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2060848"/>
            <a:ext cx="6840760" cy="1935088"/>
          </a:xfrm>
        </p:spPr>
        <p:txBody>
          <a:bodyPr>
            <a:noAutofit/>
          </a:bodyPr>
          <a:lstStyle/>
          <a:p>
            <a:r>
              <a:rPr lang="fr-BE" sz="2800" dirty="0" smtClean="0">
                <a:latin typeface="Calibri" pitchFamily="34" charset="0"/>
                <a:cs typeface="Calibri" pitchFamily="34" charset="0"/>
              </a:rPr>
              <a:t>Représentez</a:t>
            </a:r>
            <a:endParaRPr lang="fr-BE" sz="2800" dirty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fr-BE" dirty="0">
                <a:latin typeface="Calibri" pitchFamily="34" charset="0"/>
                <a:cs typeface="Calibri" pitchFamily="34" charset="0"/>
              </a:rPr>
              <a:t>Les objectifs de votre formation</a:t>
            </a:r>
          </a:p>
          <a:p>
            <a:pPr lvl="1"/>
            <a:r>
              <a:rPr lang="fr-BE" dirty="0" smtClean="0">
                <a:latin typeface="Calibri" pitchFamily="34" charset="0"/>
                <a:cs typeface="Calibri" pitchFamily="34" charset="0"/>
              </a:rPr>
              <a:t>Les activités susceptibles de soutenir la maîtrise de ces objectifs</a:t>
            </a:r>
          </a:p>
          <a:p>
            <a:pPr lvl="1"/>
            <a:r>
              <a:rPr lang="fr-BE" dirty="0">
                <a:latin typeface="Calibri" pitchFamily="34" charset="0"/>
                <a:cs typeface="Calibri" pitchFamily="34" charset="0"/>
              </a:rPr>
              <a:t>l</a:t>
            </a:r>
            <a:r>
              <a:rPr lang="fr-BE" dirty="0" smtClean="0">
                <a:latin typeface="Calibri" pitchFamily="34" charset="0"/>
                <a:cs typeface="Calibri" pitchFamily="34" charset="0"/>
              </a:rPr>
              <a:t>es évaluations susceptibles de renseigner sur la maîtrise de ces objectifs</a:t>
            </a:r>
            <a:endParaRPr lang="fr-BE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83568" y="6361583"/>
            <a:ext cx="4486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dirty="0" smtClean="0">
                <a:solidFill>
                  <a:schemeClr val="bg1">
                    <a:lumMod val="50000"/>
                  </a:schemeClr>
                </a:solidFill>
              </a:rPr>
              <a:t>Fr.  Georges (</a:t>
            </a:r>
            <a:r>
              <a:rPr lang="fr-BE" sz="1400" dirty="0" smtClean="0">
                <a:solidFill>
                  <a:schemeClr val="bg1">
                    <a:lumMod val="50000"/>
                  </a:schemeClr>
                </a:solidFill>
              </a:rPr>
              <a:t>2015)</a:t>
            </a:r>
            <a:r>
              <a:rPr lang="fr-BE" sz="14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fr-BE" sz="1400" i="1" dirty="0" smtClean="0">
                <a:solidFill>
                  <a:schemeClr val="bg1">
                    <a:lumMod val="50000"/>
                  </a:schemeClr>
                </a:solidFill>
              </a:rPr>
              <a:t>Les cartes conceptuelles</a:t>
            </a:r>
            <a:r>
              <a:rPr lang="fr-BE" sz="1400" dirty="0" smtClean="0">
                <a:solidFill>
                  <a:schemeClr val="bg1">
                    <a:lumMod val="50000"/>
                  </a:schemeClr>
                </a:solidFill>
              </a:rPr>
              <a:t>. Liège : LabSET</a:t>
            </a:r>
            <a:endParaRPr lang="fr-BE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832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fr-BE" dirty="0">
                <a:latin typeface="Impact" pitchFamily="34" charset="0"/>
              </a:rPr>
              <a:t>Références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206" y="6252877"/>
            <a:ext cx="459029" cy="56049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862" y="6269354"/>
            <a:ext cx="651490" cy="53220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45979" y="4296926"/>
            <a:ext cx="7488832" cy="860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dirty="0" smtClean="0"/>
              <a:t>Laflamme, A. </a:t>
            </a:r>
            <a:r>
              <a:rPr lang="fr-BE" dirty="0"/>
              <a:t>(2006</a:t>
            </a:r>
            <a:r>
              <a:rPr lang="fr-BE" dirty="0" smtClean="0"/>
              <a:t>). </a:t>
            </a:r>
            <a:r>
              <a:rPr lang="fr-BE" i="1" dirty="0" smtClean="0"/>
              <a:t>Les </a:t>
            </a:r>
            <a:r>
              <a:rPr lang="fr-BE" i="1" dirty="0"/>
              <a:t>cartes conceptuelles Un outil pour soutenir l’acquisition des connaissances</a:t>
            </a:r>
            <a:r>
              <a:rPr lang="fr-BE" dirty="0"/>
              <a:t>. Montréal, CA : Université de Montréal.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35851" y="2859744"/>
            <a:ext cx="752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eaLnBrk="1" hangingPunct="1"/>
            <a:r>
              <a:rPr lang="fr-CA" dirty="0">
                <a:latin typeface="+mn-lt"/>
              </a:rPr>
              <a:t>Delorme, F. (2005). </a:t>
            </a:r>
            <a:r>
              <a:rPr lang="fr-CA" i="1" dirty="0">
                <a:latin typeface="+mn-lt"/>
              </a:rPr>
              <a:t>Évaluation et modélisation automatiques des </a:t>
            </a:r>
            <a:r>
              <a:rPr lang="fr-CA" i="1" dirty="0" smtClean="0">
                <a:latin typeface="+mn-lt"/>
              </a:rPr>
              <a:t>connaissances des </a:t>
            </a:r>
            <a:r>
              <a:rPr lang="fr-CA" i="1" dirty="0">
                <a:latin typeface="+mn-lt"/>
              </a:rPr>
              <a:t>apprenants à l’aide de cartes conceptuelles</a:t>
            </a:r>
            <a:r>
              <a:rPr lang="fr-CA" dirty="0">
                <a:latin typeface="+mn-lt"/>
              </a:rPr>
              <a:t>. Thèse de doctorat. p. </a:t>
            </a:r>
            <a:r>
              <a:rPr lang="fr-CA" dirty="0" smtClean="0">
                <a:latin typeface="+mn-lt"/>
              </a:rPr>
              <a:t>50-51.</a:t>
            </a:r>
            <a:endParaRPr lang="fr-CA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5851" y="1340768"/>
            <a:ext cx="750908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Basque, J., </a:t>
            </a:r>
            <a:r>
              <a:rPr lang="en-US" dirty="0" err="1" smtClean="0"/>
              <a:t>Pudelko</a:t>
            </a:r>
            <a:r>
              <a:rPr lang="en-US" dirty="0" smtClean="0"/>
              <a:t>, B. (2003). Using a concept mapping software as a knowledge construction tool in a graduate online course. In D. </a:t>
            </a:r>
            <a:r>
              <a:rPr lang="en-US" dirty="0" err="1" smtClean="0"/>
              <a:t>Lassner</a:t>
            </a:r>
            <a:r>
              <a:rPr lang="en-US" dirty="0" smtClean="0"/>
              <a:t>, C. </a:t>
            </a:r>
            <a:r>
              <a:rPr lang="en-US" dirty="0" err="1" smtClean="0"/>
              <a:t>McNaught</a:t>
            </a:r>
            <a:r>
              <a:rPr lang="en-US" dirty="0" smtClean="0"/>
              <a:t> (</a:t>
            </a:r>
            <a:r>
              <a:rPr lang="en-US" dirty="0" err="1" smtClean="0"/>
              <a:t>Eds</a:t>
            </a:r>
            <a:r>
              <a:rPr lang="en-US" dirty="0" smtClean="0"/>
              <a:t>), </a:t>
            </a:r>
            <a:r>
              <a:rPr lang="en-US" i="1" dirty="0" smtClean="0"/>
              <a:t>Proceedings of ED-MEDIA 2003, World Conference on Educational Multimedia, Hypermedia &amp; </a:t>
            </a:r>
            <a:r>
              <a:rPr lang="fr-BE" i="1" dirty="0" err="1" smtClean="0"/>
              <a:t>Telecommunications</a:t>
            </a:r>
            <a:r>
              <a:rPr lang="fr-BE" i="1" dirty="0" smtClean="0"/>
              <a:t>, Honolulu, </a:t>
            </a:r>
            <a:r>
              <a:rPr lang="fr-BE" i="1" dirty="0" err="1" smtClean="0"/>
              <a:t>June</a:t>
            </a:r>
            <a:r>
              <a:rPr lang="fr-BE" i="1" dirty="0" smtClean="0"/>
              <a:t> 23-28, 2003 (pp. 2268-2264). Norfolk, VA: AACE.</a:t>
            </a:r>
            <a:endParaRPr lang="fr-BE" dirty="0"/>
          </a:p>
        </p:txBody>
      </p:sp>
      <p:sp>
        <p:nvSpPr>
          <p:cNvPr id="15" name="Rectangle 14"/>
          <p:cNvSpPr/>
          <p:nvPr/>
        </p:nvSpPr>
        <p:spPr>
          <a:xfrm>
            <a:off x="894546" y="5014917"/>
            <a:ext cx="71961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dirty="0" smtClean="0"/>
              <a:t>Michiels, L. </a:t>
            </a:r>
            <a:r>
              <a:rPr lang="fr-BE" dirty="0"/>
              <a:t>(2012). </a:t>
            </a:r>
            <a:r>
              <a:rPr lang="fr-BE" i="1" dirty="0"/>
              <a:t>Utilisation des cartes conceptuelles comme support à la présentation d’une démarche dans le cadre d’un module</a:t>
            </a:r>
            <a:r>
              <a:rPr lang="fr-BE" dirty="0"/>
              <a:t>. </a:t>
            </a:r>
            <a:r>
              <a:rPr lang="fr-BE" dirty="0" err="1"/>
              <a:t>ULg</a:t>
            </a:r>
            <a:r>
              <a:rPr lang="fr-BE" dirty="0"/>
              <a:t> : Liège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27584" y="3851756"/>
            <a:ext cx="71961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dirty="0" err="1" smtClean="0"/>
              <a:t>Hanzen</a:t>
            </a:r>
            <a:r>
              <a:rPr lang="fr-BE" dirty="0" smtClean="0"/>
              <a:t>, C. </a:t>
            </a:r>
            <a:r>
              <a:rPr lang="fr-BE" dirty="0"/>
              <a:t>(2012). </a:t>
            </a:r>
            <a:r>
              <a:rPr lang="fr-BE" i="1" dirty="0" smtClean="0"/>
              <a:t>Portfolio </a:t>
            </a:r>
            <a:r>
              <a:rPr lang="fr-BE" dirty="0" smtClean="0"/>
              <a:t>(Mémoire). </a:t>
            </a:r>
            <a:r>
              <a:rPr lang="fr-BE" dirty="0" err="1"/>
              <a:t>ULg</a:t>
            </a:r>
            <a:r>
              <a:rPr lang="fr-BE" dirty="0"/>
              <a:t> : Liège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83568" y="6361583"/>
            <a:ext cx="4486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dirty="0" smtClean="0">
                <a:solidFill>
                  <a:schemeClr val="bg1">
                    <a:lumMod val="50000"/>
                  </a:schemeClr>
                </a:solidFill>
              </a:rPr>
              <a:t>Fr.  Georges (</a:t>
            </a:r>
            <a:r>
              <a:rPr lang="fr-BE" sz="1400" dirty="0" smtClean="0">
                <a:solidFill>
                  <a:schemeClr val="bg1">
                    <a:lumMod val="50000"/>
                  </a:schemeClr>
                </a:solidFill>
              </a:rPr>
              <a:t>2015)</a:t>
            </a:r>
            <a:r>
              <a:rPr lang="fr-BE" sz="14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fr-BE" sz="1400" i="1" dirty="0" smtClean="0">
                <a:solidFill>
                  <a:schemeClr val="bg1">
                    <a:lumMod val="50000"/>
                  </a:schemeClr>
                </a:solidFill>
              </a:rPr>
              <a:t>Les cartes conceptuelles</a:t>
            </a:r>
            <a:r>
              <a:rPr lang="fr-BE" sz="1400" dirty="0" smtClean="0">
                <a:solidFill>
                  <a:schemeClr val="bg1">
                    <a:lumMod val="50000"/>
                  </a:schemeClr>
                </a:solidFill>
              </a:rPr>
              <a:t>. Liège : LabSET</a:t>
            </a:r>
            <a:endParaRPr lang="fr-BE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20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7168" y="3286725"/>
            <a:ext cx="752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fr-BE" dirty="0"/>
              <a:t>Tardif, J. (2008)</a:t>
            </a:r>
            <a:r>
              <a:rPr lang="fr-BE" i="1" dirty="0"/>
              <a:t>. </a:t>
            </a:r>
            <a:r>
              <a:rPr lang="fr-CA" i="1" dirty="0"/>
              <a:t>Des usages multiples de la cartographie conceptuelle dans la formation, </a:t>
            </a:r>
            <a:r>
              <a:rPr lang="fr-BE" dirty="0"/>
              <a:t>Communication lors d’une conférence IFRES, </a:t>
            </a:r>
            <a:r>
              <a:rPr lang="fr-BE" dirty="0" err="1"/>
              <a:t>ULg</a:t>
            </a:r>
            <a:r>
              <a:rPr lang="fr-BE" dirty="0"/>
              <a:t>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9552" y="2645270"/>
            <a:ext cx="7474256" cy="485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dirty="0" err="1"/>
              <a:t>Pudelko</a:t>
            </a:r>
            <a:r>
              <a:rPr lang="fr-BE" dirty="0"/>
              <a:t>, B., Basque, J., &amp; Legros, D.. (2003). Vers une méthode </a:t>
            </a:r>
            <a:r>
              <a:rPr lang="fr-BE" dirty="0" smtClean="0"/>
              <a:t>d’évaluation des </a:t>
            </a:r>
            <a:r>
              <a:rPr lang="fr-BE" dirty="0"/>
              <a:t>cartes conceptuelles fondée sur l’analyse en systèmes.</a:t>
            </a:r>
          </a:p>
        </p:txBody>
      </p:sp>
      <p:sp>
        <p:nvSpPr>
          <p:cNvPr id="6" name="Rectangle 5"/>
          <p:cNvSpPr/>
          <p:nvPr/>
        </p:nvSpPr>
        <p:spPr>
          <a:xfrm>
            <a:off x="587296" y="2029490"/>
            <a:ext cx="7474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Novak, J. D., &amp; D. B. </a:t>
            </a:r>
            <a:r>
              <a:rPr lang="en-US" dirty="0" err="1"/>
              <a:t>Gowin</a:t>
            </a:r>
            <a:r>
              <a:rPr lang="en-US" dirty="0"/>
              <a:t>. (1984). Learning How to Learn. New York and Cambridge, UK: Cambridge University Press.</a:t>
            </a:r>
            <a:endParaRPr lang="fr-BE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fr-BE" dirty="0">
                <a:latin typeface="Impact" pitchFamily="34" charset="0"/>
              </a:rPr>
              <a:t>Références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83568" y="6361583"/>
            <a:ext cx="4486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dirty="0" smtClean="0">
                <a:solidFill>
                  <a:schemeClr val="bg1">
                    <a:lumMod val="50000"/>
                  </a:schemeClr>
                </a:solidFill>
              </a:rPr>
              <a:t>Fr.  Georges (</a:t>
            </a:r>
            <a:r>
              <a:rPr lang="fr-BE" sz="1400" dirty="0" smtClean="0">
                <a:solidFill>
                  <a:schemeClr val="bg1">
                    <a:lumMod val="50000"/>
                  </a:schemeClr>
                </a:solidFill>
              </a:rPr>
              <a:t>2015)</a:t>
            </a:r>
            <a:r>
              <a:rPr lang="fr-BE" sz="14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fr-BE" sz="1400" i="1" dirty="0" smtClean="0">
                <a:solidFill>
                  <a:schemeClr val="bg1">
                    <a:lumMod val="50000"/>
                  </a:schemeClr>
                </a:solidFill>
              </a:rPr>
              <a:t>Les cartes conceptuelles</a:t>
            </a:r>
            <a:r>
              <a:rPr lang="fr-BE" sz="1400" dirty="0" smtClean="0">
                <a:solidFill>
                  <a:schemeClr val="bg1">
                    <a:lumMod val="50000"/>
                  </a:schemeClr>
                </a:solidFill>
              </a:rPr>
              <a:t>. Liège : LabSET</a:t>
            </a:r>
            <a:endParaRPr lang="fr-BE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544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08920"/>
            <a:ext cx="8229600" cy="2520280"/>
          </a:xfrm>
        </p:spPr>
        <p:txBody>
          <a:bodyPr>
            <a:normAutofit fontScale="90000"/>
          </a:bodyPr>
          <a:lstStyle/>
          <a:p>
            <a:r>
              <a:rPr lang="fr-BE" sz="4900" dirty="0" smtClean="0"/>
              <a:t>Merci pour votre attention</a:t>
            </a:r>
            <a:r>
              <a:rPr lang="fr-BE" dirty="0" smtClean="0"/>
              <a:t/>
            </a:r>
            <a:br>
              <a:rPr lang="fr-BE" dirty="0" smtClean="0"/>
            </a:br>
            <a:r>
              <a:rPr lang="fr-BE" dirty="0"/>
              <a:t/>
            </a:r>
            <a:br>
              <a:rPr lang="fr-BE" dirty="0"/>
            </a:br>
            <a:r>
              <a:rPr lang="fr-BE" sz="3600" dirty="0" smtClean="0">
                <a:hlinkClick r:id="rId4"/>
              </a:rPr>
              <a:t>Fr.Georges@ulg.ac.be</a:t>
            </a:r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/>
            </a:r>
            <a:br>
              <a:rPr lang="fr-BE" dirty="0" smtClean="0"/>
            </a:b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20336"/>
            <a:ext cx="561888" cy="471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90351"/>
            <a:ext cx="411877" cy="50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683568" y="6361583"/>
            <a:ext cx="4486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dirty="0" smtClean="0">
                <a:solidFill>
                  <a:schemeClr val="bg1">
                    <a:lumMod val="50000"/>
                  </a:schemeClr>
                </a:solidFill>
              </a:rPr>
              <a:t>Fr.  Georges (2014). </a:t>
            </a:r>
            <a:r>
              <a:rPr lang="fr-BE" sz="1400" i="1" dirty="0" smtClean="0">
                <a:solidFill>
                  <a:schemeClr val="bg1">
                    <a:lumMod val="50000"/>
                  </a:schemeClr>
                </a:solidFill>
              </a:rPr>
              <a:t>Les cartes conceptuelles</a:t>
            </a:r>
            <a:r>
              <a:rPr lang="fr-BE" sz="1400" dirty="0" smtClean="0">
                <a:solidFill>
                  <a:schemeClr val="bg1">
                    <a:lumMod val="50000"/>
                  </a:schemeClr>
                </a:solidFill>
              </a:rPr>
              <a:t>. Liège : LabSET</a:t>
            </a:r>
            <a:endParaRPr lang="fr-BE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88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fr-BE" dirty="0">
                <a:latin typeface="Impact" pitchFamily="34" charset="0"/>
              </a:rPr>
              <a:t>Définition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3073" y="1916832"/>
            <a:ext cx="7543800" cy="720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3200" dirty="0" smtClean="0">
                <a:latin typeface="Calibri" pitchFamily="34" charset="0"/>
                <a:cs typeface="Calibri" pitchFamily="34" charset="0"/>
              </a:rPr>
              <a:t>Une </a:t>
            </a:r>
            <a:r>
              <a:rPr lang="fr-BE" sz="3200" dirty="0">
                <a:latin typeface="Calibri" pitchFamily="34" charset="0"/>
                <a:cs typeface="Calibri" pitchFamily="34" charset="0"/>
              </a:rPr>
              <a:t>carte conceptuelle </a:t>
            </a:r>
            <a:r>
              <a:rPr lang="fr-BE" sz="3200" dirty="0" smtClean="0">
                <a:latin typeface="Calibri" pitchFamily="34" charset="0"/>
                <a:cs typeface="Calibri" pitchFamily="34" charset="0"/>
              </a:rPr>
              <a:t>est</a:t>
            </a:r>
            <a:endParaRPr lang="fr-BE" sz="32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206" y="6252877"/>
            <a:ext cx="459029" cy="56049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862" y="6269354"/>
            <a:ext cx="651490" cy="53220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3528" y="2767568"/>
            <a:ext cx="74926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5790" lvl="1" indent="-285750">
              <a:buFont typeface="Arial" pitchFamily="34" charset="0"/>
              <a:buChar char="•"/>
            </a:pPr>
            <a:r>
              <a:rPr lang="fr-BE" sz="2800" i="1" dirty="0">
                <a:latin typeface="Calibri" pitchFamily="34" charset="0"/>
                <a:cs typeface="Calibri" pitchFamily="34" charset="0"/>
              </a:rPr>
              <a:t>« une </a:t>
            </a:r>
            <a:r>
              <a:rPr lang="fr-BE" sz="28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représentation graphique d’un domaine de la connaissance</a:t>
            </a:r>
            <a:r>
              <a:rPr lang="fr-BE" sz="2800" b="1" i="1" dirty="0">
                <a:latin typeface="Calibri" pitchFamily="34" charset="0"/>
                <a:cs typeface="Calibri" pitchFamily="34" charset="0"/>
              </a:rPr>
              <a:t>  </a:t>
            </a:r>
            <a:endParaRPr lang="fr-BE" sz="2800" b="1" i="1" dirty="0" smtClean="0">
              <a:latin typeface="Calibri" pitchFamily="34" charset="0"/>
              <a:cs typeface="Calibri" pitchFamily="34" charset="0"/>
            </a:endParaRPr>
          </a:p>
          <a:p>
            <a:pPr marL="605790" lvl="1" indent="-285750">
              <a:buFont typeface="Arial" pitchFamily="34" charset="0"/>
              <a:buChar char="•"/>
            </a:pPr>
            <a:r>
              <a:rPr lang="fr-BE" sz="2800" i="1" dirty="0" smtClean="0">
                <a:latin typeface="Calibri" pitchFamily="34" charset="0"/>
                <a:cs typeface="Calibri" pitchFamily="34" charset="0"/>
              </a:rPr>
              <a:t>tel </a:t>
            </a:r>
            <a:r>
              <a:rPr lang="fr-BE" sz="2800" i="1" dirty="0">
                <a:latin typeface="Calibri" pitchFamily="34" charset="0"/>
                <a:cs typeface="Calibri" pitchFamily="34" charset="0"/>
              </a:rPr>
              <a:t>que </a:t>
            </a:r>
            <a:r>
              <a:rPr lang="fr-BE" sz="28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perçu par un ou plusieurs </a:t>
            </a:r>
            <a:r>
              <a:rPr lang="fr-BE" sz="28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individus</a:t>
            </a:r>
            <a:r>
              <a:rPr lang="fr-BE" sz="2800" i="1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605790" lvl="1" indent="-285750">
              <a:buFont typeface="Arial" pitchFamily="34" charset="0"/>
              <a:buChar char="•"/>
            </a:pPr>
            <a:r>
              <a:rPr lang="fr-BE" sz="2800" i="1" dirty="0" smtClean="0">
                <a:latin typeface="Calibri" pitchFamily="34" charset="0"/>
                <a:cs typeface="Calibri" pitchFamily="34" charset="0"/>
              </a:rPr>
              <a:t>Cette </a:t>
            </a:r>
            <a:r>
              <a:rPr lang="fr-BE" sz="2800" i="1" dirty="0">
                <a:latin typeface="Calibri" pitchFamily="34" charset="0"/>
                <a:cs typeface="Calibri" pitchFamily="34" charset="0"/>
              </a:rPr>
              <a:t>perception </a:t>
            </a:r>
            <a:r>
              <a:rPr lang="fr-BE" sz="2800" i="1" dirty="0" smtClean="0">
                <a:latin typeface="Calibri" pitchFamily="34" charset="0"/>
                <a:cs typeface="Calibri" pitchFamily="34" charset="0"/>
              </a:rPr>
              <a:t> est  </a:t>
            </a:r>
            <a:r>
              <a:rPr lang="fr-BE" sz="28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évolutive</a:t>
            </a:r>
            <a:r>
              <a:rPr lang="fr-BE" sz="2800" i="1" dirty="0" smtClean="0">
                <a:latin typeface="Calibri" pitchFamily="34" charset="0"/>
                <a:cs typeface="Calibri" pitchFamily="34" charset="0"/>
              </a:rPr>
              <a:t> »</a:t>
            </a:r>
            <a:r>
              <a:rPr lang="fr-BE" sz="2800" dirty="0">
                <a:latin typeface="Calibri" pitchFamily="34" charset="0"/>
                <a:cs typeface="Calibri" pitchFamily="34" charset="0"/>
              </a:rPr>
              <a:t> (Laflamme, 2006)</a:t>
            </a:r>
            <a:r>
              <a:rPr lang="fr-BE" sz="2800" i="1" dirty="0">
                <a:latin typeface="Calibri" pitchFamily="34" charset="0"/>
                <a:cs typeface="Calibri" pitchFamily="34" charset="0"/>
              </a:rPr>
              <a:t>. </a:t>
            </a:r>
            <a:r>
              <a:rPr lang="fr-BE" sz="2800" i="1" dirty="0" smtClean="0">
                <a:latin typeface="Calibri" pitchFamily="34" charset="0"/>
                <a:cs typeface="Calibri" pitchFamily="34" charset="0"/>
              </a:rPr>
              <a:t> </a:t>
            </a:r>
            <a:endParaRPr lang="fr-BE" sz="2800" i="1" dirty="0">
              <a:latin typeface="Calibri" pitchFamily="34" charset="0"/>
              <a:cs typeface="Calibri" pitchFamily="34" charset="0"/>
            </a:endParaRPr>
          </a:p>
          <a:p>
            <a:pPr marL="320040" lvl="1" indent="0">
              <a:buNone/>
            </a:pPr>
            <a:r>
              <a:rPr lang="fr-BE" sz="2800" dirty="0">
                <a:latin typeface="Calibri" pitchFamily="34" charset="0"/>
                <a:cs typeface="Calibri" pitchFamily="34" charset="0"/>
              </a:rPr>
              <a:t>					</a:t>
            </a:r>
          </a:p>
        </p:txBody>
      </p:sp>
    </p:spTree>
    <p:extLst>
      <p:ext uri="{BB962C8B-B14F-4D97-AF65-F5344CB8AC3E}">
        <p14:creationId xmlns:p14="http://schemas.microsoft.com/office/powerpoint/2010/main" val="328525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fr-BE" dirty="0">
                <a:latin typeface="Impact" pitchFamily="34" charset="0"/>
              </a:rPr>
              <a:t>Définition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>
                <a:latin typeface="Calibri" pitchFamily="34" charset="0"/>
                <a:cs typeface="Calibri" pitchFamily="34" charset="0"/>
              </a:rPr>
              <a:pPr/>
              <a:t>6</a:t>
            </a:fld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18" descr="Proposition - exemple 0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1405929"/>
            <a:ext cx="316865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1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92275" y="1190029"/>
            <a:ext cx="1728788" cy="936625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Oval 1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63713" y="2053629"/>
            <a:ext cx="1584325" cy="865188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Oval 1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28675" y="2917229"/>
            <a:ext cx="1727200" cy="1152525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0" name="Group 24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4068764" y="1045567"/>
            <a:ext cx="3048001" cy="3743325"/>
            <a:chOff x="1882" y="981"/>
            <a:chExt cx="1920" cy="2358"/>
          </a:xfrm>
        </p:grpSpPr>
        <p:sp>
          <p:nvSpPr>
            <p:cNvPr id="11" name="AutoShape 22"/>
            <p:cNvSpPr>
              <a:spLocks/>
            </p:cNvSpPr>
            <p:nvPr/>
          </p:nvSpPr>
          <p:spPr bwMode="auto">
            <a:xfrm>
              <a:off x="1882" y="981"/>
              <a:ext cx="318" cy="2358"/>
            </a:xfrm>
            <a:prstGeom prst="rightBrace">
              <a:avLst>
                <a:gd name="adj1" fmla="val 61792"/>
                <a:gd name="adj2" fmla="val 50000"/>
              </a:avLst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" name="Text Box 23"/>
            <p:cNvSpPr txBox="1">
              <a:spLocks noChangeArrowheads="1"/>
            </p:cNvSpPr>
            <p:nvPr/>
          </p:nvSpPr>
          <p:spPr bwMode="auto">
            <a:xfrm>
              <a:off x="2198" y="1981"/>
              <a:ext cx="1604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Perpet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Perpet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Perpet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Perpet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Perpet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erpet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erpet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erpet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erpetua" pitchFamily="18" charset="0"/>
                </a:defRPr>
              </a:lvl9pPr>
            </a:lstStyle>
            <a:p>
              <a:pPr eaLnBrk="1" hangingPunct="1"/>
              <a:r>
                <a:rPr lang="fr-CA" sz="2800" b="1" dirty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Propositions</a:t>
              </a:r>
            </a:p>
            <a:p>
              <a:pPr eaLnBrk="1" hangingPunct="1"/>
              <a:r>
                <a:rPr lang="fr-CA" sz="2800" b="1" dirty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(unités de sens)</a:t>
              </a:r>
            </a:p>
          </p:txBody>
        </p:sp>
      </p:grpSp>
      <p:sp>
        <p:nvSpPr>
          <p:cNvPr id="13" name="AutoShape 2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59113" y="758229"/>
            <a:ext cx="2289175" cy="431800"/>
          </a:xfrm>
          <a:prstGeom prst="wedgeRoundRectCallout">
            <a:avLst>
              <a:gd name="adj1" fmla="val -47227"/>
              <a:gd name="adj2" fmla="val 108454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fr-CA" dirty="0">
                <a:latin typeface="Calibri" pitchFamily="34" charset="0"/>
                <a:cs typeface="Calibri" pitchFamily="34" charset="0"/>
              </a:rPr>
              <a:t>Concept (un nom)</a:t>
            </a:r>
          </a:p>
        </p:txBody>
      </p:sp>
      <p:sp>
        <p:nvSpPr>
          <p:cNvPr id="15" name="AutoShape 2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50938" y="4165004"/>
            <a:ext cx="2298700" cy="431800"/>
          </a:xfrm>
          <a:prstGeom prst="wedgeRoundRectCallout">
            <a:avLst>
              <a:gd name="adj1" fmla="val -24861"/>
              <a:gd name="adj2" fmla="val -180514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fr-CA">
                <a:latin typeface="Calibri" pitchFamily="34" charset="0"/>
                <a:cs typeface="Calibri" pitchFamily="34" charset="0"/>
              </a:rPr>
              <a:t>Concept (un nom)</a:t>
            </a:r>
          </a:p>
        </p:txBody>
      </p:sp>
      <p:sp>
        <p:nvSpPr>
          <p:cNvPr id="16" name="AutoShape 3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189288" y="1736129"/>
            <a:ext cx="3022600" cy="431800"/>
          </a:xfrm>
          <a:prstGeom prst="wedgeRoundRectCallout">
            <a:avLst>
              <a:gd name="adj1" fmla="val -50106"/>
              <a:gd name="adj2" fmla="val 90810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fr-CA" dirty="0">
                <a:latin typeface="Calibri" pitchFamily="34" charset="0"/>
                <a:cs typeface="Calibri" pitchFamily="34" charset="0"/>
              </a:rPr>
              <a:t>Mot de liaison (un verbe)</a:t>
            </a: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3828483" y="5169966"/>
            <a:ext cx="4151329" cy="9233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b="1" dirty="0">
                <a:latin typeface="Calibri" pitchFamily="34" charset="0"/>
                <a:cs typeface="Calibri" pitchFamily="34" charset="0"/>
              </a:rPr>
              <a:t>Deux propositions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dirty="0">
                <a:latin typeface="Calibri" pitchFamily="34" charset="0"/>
                <a:cs typeface="Calibri" pitchFamily="34" charset="0"/>
              </a:rPr>
              <a:t>1) Les ondes transportent de l’information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dirty="0">
                <a:latin typeface="Calibri" pitchFamily="34" charset="0"/>
                <a:cs typeface="Calibri" pitchFamily="34" charset="0"/>
              </a:rPr>
              <a:t>2) Les ondes transportent de l’énergie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2" y="3600116"/>
            <a:ext cx="647701" cy="35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206" y="6252877"/>
            <a:ext cx="459029" cy="560499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862" y="6269354"/>
            <a:ext cx="651490" cy="5322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79680" y="4800634"/>
            <a:ext cx="2133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Laflamme, A. (2006)</a:t>
            </a:r>
            <a:endParaRPr lang="fr-B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AutoShape 3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51413" y="4576004"/>
            <a:ext cx="1672715" cy="431800"/>
          </a:xfrm>
          <a:prstGeom prst="wedgeRoundRectCallout">
            <a:avLst>
              <a:gd name="adj1" fmla="val -80850"/>
              <a:gd name="adj2" fmla="val -196011"/>
              <a:gd name="adj3" fmla="val 16667"/>
            </a:avLst>
          </a:prstGeom>
          <a:solidFill>
            <a:srgbClr val="92D050"/>
          </a:solidFill>
          <a:ln>
            <a:solidFill>
              <a:srgbClr val="92D05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fr-CA" sz="2000" dirty="0" smtClean="0">
                <a:latin typeface="Calibri" pitchFamily="34" charset="0"/>
                <a:cs typeface="Calibri" pitchFamily="34" charset="0"/>
              </a:rPr>
              <a:t>Ressources</a:t>
            </a:r>
            <a:endParaRPr lang="fr-CA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AutoShape 3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004048" y="3952753"/>
            <a:ext cx="1800200" cy="431800"/>
          </a:xfrm>
          <a:prstGeom prst="wedgeRoundRectCallout">
            <a:avLst>
              <a:gd name="adj1" fmla="val -120120"/>
              <a:gd name="adj2" fmla="val -91469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fr-CA" sz="2000" dirty="0" smtClean="0">
                <a:latin typeface="Calibri" pitchFamily="34" charset="0"/>
                <a:cs typeface="Calibri" pitchFamily="34" charset="0"/>
              </a:rPr>
              <a:t>Commentaires</a:t>
            </a:r>
            <a:endParaRPr lang="fr-CA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516216" y="633538"/>
            <a:ext cx="25202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lvl="1"/>
            <a:r>
              <a:rPr lang="fr-BE" sz="2000" i="1" dirty="0" smtClean="0">
                <a:latin typeface="Calibri" pitchFamily="34" charset="0"/>
                <a:cs typeface="Calibri" pitchFamily="34" charset="0"/>
              </a:rPr>
              <a:t>Une représentation de concepts et de relations qui les unissent</a:t>
            </a:r>
            <a:r>
              <a:rPr lang="fr-BE" sz="2000" dirty="0">
                <a:latin typeface="Calibri" pitchFamily="34" charset="0"/>
                <a:cs typeface="Calibri" pitchFamily="34" charset="0"/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3193681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animBg="1"/>
      <p:bldP spid="15" grpId="0" animBg="1"/>
      <p:bldP spid="16" grpId="0" animBg="1"/>
      <p:bldP spid="17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fr-BE" dirty="0">
                <a:latin typeface="Impact" pitchFamily="34" charset="0"/>
              </a:rPr>
              <a:t>Définition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6" name="Groupe 5"/>
          <p:cNvGrpSpPr/>
          <p:nvPr/>
        </p:nvGrpSpPr>
        <p:grpSpPr>
          <a:xfrm>
            <a:off x="1463675" y="1484784"/>
            <a:ext cx="6221892" cy="4091928"/>
            <a:chOff x="1463675" y="620688"/>
            <a:chExt cx="6221892" cy="409192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647"/>
            <a:stretch/>
          </p:blipFill>
          <p:spPr bwMode="auto">
            <a:xfrm>
              <a:off x="1463675" y="620688"/>
              <a:ext cx="6216650" cy="2562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854"/>
            <a:stretch/>
          </p:blipFill>
          <p:spPr bwMode="auto">
            <a:xfrm>
              <a:off x="1468917" y="3178251"/>
              <a:ext cx="6216650" cy="1534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206" y="6252877"/>
            <a:ext cx="459029" cy="56049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862" y="6269354"/>
            <a:ext cx="651490" cy="53220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79377" y="5587065"/>
            <a:ext cx="2133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>
                <a:solidFill>
                  <a:schemeClr val="tx2"/>
                </a:solidFill>
              </a:rPr>
              <a:t>Laflamme, A. (2006)</a:t>
            </a:r>
            <a:endParaRPr lang="fr-BE" dirty="0"/>
          </a:p>
        </p:txBody>
      </p:sp>
      <p:sp>
        <p:nvSpPr>
          <p:cNvPr id="3" name="Flèche droite 2"/>
          <p:cNvSpPr/>
          <p:nvPr/>
        </p:nvSpPr>
        <p:spPr>
          <a:xfrm>
            <a:off x="753018" y="2048320"/>
            <a:ext cx="432048" cy="3624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Flèche droite 10"/>
          <p:cNvSpPr/>
          <p:nvPr/>
        </p:nvSpPr>
        <p:spPr>
          <a:xfrm>
            <a:off x="774861" y="4280568"/>
            <a:ext cx="432048" cy="362481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Flèche droite 11"/>
          <p:cNvSpPr/>
          <p:nvPr/>
        </p:nvSpPr>
        <p:spPr>
          <a:xfrm>
            <a:off x="755576" y="5070215"/>
            <a:ext cx="432048" cy="36248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Flèche droite 12"/>
          <p:cNvSpPr/>
          <p:nvPr/>
        </p:nvSpPr>
        <p:spPr>
          <a:xfrm>
            <a:off x="755576" y="3200448"/>
            <a:ext cx="432048" cy="36248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78279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fr-BE" dirty="0">
                <a:latin typeface="Impact" pitchFamily="34" charset="0"/>
              </a:rPr>
              <a:t>Manipulation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206" y="6252877"/>
            <a:ext cx="459029" cy="56049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862" y="6269354"/>
            <a:ext cx="651490" cy="532203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95936" y="1988840"/>
            <a:ext cx="4237856" cy="2023120"/>
          </a:xfrm>
        </p:spPr>
        <p:txBody>
          <a:bodyPr/>
          <a:lstStyle/>
          <a:p>
            <a:r>
              <a:rPr lang="fr-BE" dirty="0" smtClean="0">
                <a:latin typeface="Calibri" pitchFamily="34" charset="0"/>
                <a:cs typeface="Calibri" pitchFamily="34" charset="0"/>
              </a:rPr>
              <a:t>Préparer ses vacances</a:t>
            </a:r>
          </a:p>
          <a:p>
            <a:r>
              <a:rPr lang="fr-BE" dirty="0" smtClean="0">
                <a:latin typeface="Calibri" pitchFamily="34" charset="0"/>
                <a:cs typeface="Calibri" pitchFamily="34" charset="0"/>
              </a:rPr>
              <a:t>Présenter un thème issus de son cours</a:t>
            </a:r>
            <a:endParaRPr lang="fr-BE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4" descr="http://www.eduteka.org/imgbd/22/22-2/cma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04" y="1988840"/>
            <a:ext cx="2512211" cy="1368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683568" y="6361583"/>
            <a:ext cx="4486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dirty="0" smtClean="0">
                <a:solidFill>
                  <a:schemeClr val="bg1">
                    <a:lumMod val="50000"/>
                  </a:schemeClr>
                </a:solidFill>
              </a:rPr>
              <a:t>Fr.  Georges (</a:t>
            </a:r>
            <a:r>
              <a:rPr lang="fr-BE" sz="1400" dirty="0" smtClean="0">
                <a:solidFill>
                  <a:schemeClr val="bg1">
                    <a:lumMod val="50000"/>
                  </a:schemeClr>
                </a:solidFill>
              </a:rPr>
              <a:t>2015)</a:t>
            </a:r>
            <a:r>
              <a:rPr lang="fr-BE" sz="14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fr-BE" sz="1400" i="1" dirty="0" smtClean="0">
                <a:solidFill>
                  <a:schemeClr val="bg1">
                    <a:lumMod val="50000"/>
                  </a:schemeClr>
                </a:solidFill>
              </a:rPr>
              <a:t>Les cartes conceptuelles</a:t>
            </a:r>
            <a:r>
              <a:rPr lang="fr-BE" sz="1400" dirty="0" smtClean="0">
                <a:solidFill>
                  <a:schemeClr val="bg1">
                    <a:lumMod val="50000"/>
                  </a:schemeClr>
                </a:solidFill>
              </a:rPr>
              <a:t>. Liège : LabSET</a:t>
            </a:r>
            <a:endParaRPr lang="fr-BE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364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fr-BE" dirty="0">
                <a:latin typeface="Impact" pitchFamily="34" charset="0"/>
              </a:rPr>
              <a:t>Origine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9552" y="1442392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Calibri" pitchFamily="34" charset="0"/>
                <a:cs typeface="Calibri" pitchFamily="34" charset="0"/>
              </a:rPr>
              <a:t>Représentation spatiale de concepts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206" y="6252877"/>
            <a:ext cx="459029" cy="56049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862" y="6269354"/>
            <a:ext cx="651490" cy="53220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325" y="1950554"/>
            <a:ext cx="2565073" cy="307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827584" y="2132856"/>
            <a:ext cx="46805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CA" sz="2000" dirty="0">
                <a:latin typeface="Calibri" pitchFamily="34" charset="0"/>
                <a:cs typeface="Calibri" pitchFamily="34" charset="0"/>
              </a:rPr>
              <a:t>Très</a:t>
            </a:r>
            <a:r>
              <a:rPr lang="fr-CA" sz="2000" b="1" dirty="0">
                <a:latin typeface="Calibri" pitchFamily="34" charset="0"/>
                <a:cs typeface="Calibri" pitchFamily="34" charset="0"/>
              </a:rPr>
              <a:t> ancienne</a:t>
            </a:r>
            <a:r>
              <a:rPr lang="fr-CA" sz="2000" i="1" dirty="0">
                <a:latin typeface="Calibri" pitchFamily="34" charset="0"/>
                <a:cs typeface="Calibri" pitchFamily="34" charset="0"/>
              </a:rPr>
              <a:t> : représentation graphique du concept de digestion daté de -1500 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CA" sz="2000" b="1" dirty="0">
                <a:latin typeface="Calibri" pitchFamily="34" charset="0"/>
                <a:cs typeface="Calibri" pitchFamily="34" charset="0"/>
              </a:rPr>
              <a:t>Technique nouvelle </a:t>
            </a:r>
            <a:r>
              <a:rPr lang="fr-CA" sz="2000" dirty="0">
                <a:latin typeface="Calibri" pitchFamily="34" charset="0"/>
                <a:cs typeface="Calibri" pitchFamily="34" charset="0"/>
              </a:rPr>
              <a:t>mise au point par Novak « </a:t>
            </a:r>
            <a:r>
              <a:rPr lang="fr-CA" sz="2000" i="1" dirty="0">
                <a:latin typeface="Calibri" pitchFamily="34" charset="0"/>
                <a:cs typeface="Calibri" pitchFamily="34" charset="0"/>
              </a:rPr>
              <a:t>pour </a:t>
            </a:r>
            <a:r>
              <a:rPr lang="fr-CA" sz="2000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étudier les changements </a:t>
            </a:r>
            <a:r>
              <a:rPr lang="fr-CA" sz="2000" i="1" dirty="0">
                <a:latin typeface="Calibri" pitchFamily="34" charset="0"/>
                <a:cs typeface="Calibri" pitchFamily="34" charset="0"/>
              </a:rPr>
              <a:t>que l’on peut observer, chez des étudiants </a:t>
            </a:r>
            <a:r>
              <a:rPr lang="fr-CA" sz="2000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dans leur compréhension de concepts scientifiques</a:t>
            </a:r>
            <a:r>
              <a:rPr lang="fr-CA" sz="2000" i="1" dirty="0">
                <a:latin typeface="Calibri" pitchFamily="34" charset="0"/>
                <a:cs typeface="Calibri" pitchFamily="34" charset="0"/>
              </a:rPr>
              <a:t> » (</a:t>
            </a:r>
            <a:r>
              <a:rPr lang="fr-CA" sz="2000" dirty="0">
                <a:latin typeface="Calibri" pitchFamily="34" charset="0"/>
                <a:cs typeface="Calibri" pitchFamily="34" charset="0"/>
              </a:rPr>
              <a:t>Novak, 1990 cité dans Réseau, 2006)   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83568" y="6361583"/>
            <a:ext cx="4486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dirty="0" smtClean="0">
                <a:solidFill>
                  <a:schemeClr val="bg1">
                    <a:lumMod val="50000"/>
                  </a:schemeClr>
                </a:solidFill>
              </a:rPr>
              <a:t>Fr.  Georges (</a:t>
            </a:r>
            <a:r>
              <a:rPr lang="fr-BE" sz="1400" dirty="0" smtClean="0">
                <a:solidFill>
                  <a:schemeClr val="bg1">
                    <a:lumMod val="50000"/>
                  </a:schemeClr>
                </a:solidFill>
              </a:rPr>
              <a:t>2015)</a:t>
            </a:r>
            <a:r>
              <a:rPr lang="fr-BE" sz="14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fr-BE" sz="1400" i="1" dirty="0" smtClean="0">
                <a:solidFill>
                  <a:schemeClr val="bg1">
                    <a:lumMod val="50000"/>
                  </a:schemeClr>
                </a:solidFill>
              </a:rPr>
              <a:t>Les cartes conceptuelles</a:t>
            </a:r>
            <a:r>
              <a:rPr lang="fr-BE" sz="1400" dirty="0" smtClean="0">
                <a:solidFill>
                  <a:schemeClr val="bg1">
                    <a:lumMod val="50000"/>
                  </a:schemeClr>
                </a:solidFill>
              </a:rPr>
              <a:t>. Liège : LabSET</a:t>
            </a:r>
            <a:endParaRPr lang="fr-BE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252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9741</TotalTime>
  <Words>1602</Words>
  <Application>Microsoft Macintosh PowerPoint</Application>
  <PresentationFormat>Présentation à l'écran (4:3)</PresentationFormat>
  <Paragraphs>261</Paragraphs>
  <Slides>43</Slides>
  <Notes>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44" baseType="lpstr">
      <vt:lpstr>Thème Office</vt:lpstr>
      <vt:lpstr> Les cartes conceptuelles </vt:lpstr>
      <vt:lpstr>Objectif</vt:lpstr>
      <vt:lpstr>Plan</vt:lpstr>
      <vt:lpstr>Représentation</vt:lpstr>
      <vt:lpstr>Définition</vt:lpstr>
      <vt:lpstr>Définition</vt:lpstr>
      <vt:lpstr>Définition</vt:lpstr>
      <vt:lpstr>Manipulation</vt:lpstr>
      <vt:lpstr>Origine</vt:lpstr>
      <vt:lpstr>Avantages - Apprentissage</vt:lpstr>
      <vt:lpstr>Avantages - Evaluation </vt:lpstr>
      <vt:lpstr>Avantages - Evaluation</vt:lpstr>
      <vt:lpstr>Avantages - Perceptions</vt:lpstr>
      <vt:lpstr>A confronter à d’autres méthodes !</vt:lpstr>
      <vt:lpstr>Outils</vt:lpstr>
      <vt:lpstr>Outils</vt:lpstr>
      <vt:lpstr>Outils</vt:lpstr>
      <vt:lpstr>Mise en œuvre</vt:lpstr>
      <vt:lpstr>Mise en œuvre</vt:lpstr>
      <vt:lpstr>Mise en œuvre</vt:lpstr>
      <vt:lpstr>Mise en œuvre</vt:lpstr>
      <vt:lpstr>Mise en œuvre</vt:lpstr>
      <vt:lpstr>Mise en œuvre</vt:lpstr>
      <vt:lpstr>Mise en œuvre</vt:lpstr>
      <vt:lpstr>Evaluation </vt:lpstr>
      <vt:lpstr>Forme des cartes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Evaluation du processus</vt:lpstr>
      <vt:lpstr>Exemples d’usages LabSET</vt:lpstr>
      <vt:lpstr>Exemples d’usages LabSET</vt:lpstr>
      <vt:lpstr>Exemples d’usages LabSET</vt:lpstr>
      <vt:lpstr>Exemples d’usages LabSET</vt:lpstr>
      <vt:lpstr>Exemples d’usages Médecine Vétérinaire</vt:lpstr>
      <vt:lpstr>Réflexion One minute paper</vt:lpstr>
      <vt:lpstr>Transfert</vt:lpstr>
      <vt:lpstr>Références</vt:lpstr>
      <vt:lpstr>Références</vt:lpstr>
      <vt:lpstr>Merci pour votre attention  Fr.Georges@ulg.ac.be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François Georges</dc:creator>
  <cp:lastModifiedBy>François Georges</cp:lastModifiedBy>
  <cp:revision>18</cp:revision>
  <dcterms:created xsi:type="dcterms:W3CDTF">2013-01-22T10:42:22Z</dcterms:created>
  <dcterms:modified xsi:type="dcterms:W3CDTF">2015-05-21T09:50:39Z</dcterms:modified>
</cp:coreProperties>
</file>