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5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B5113025-040A-4307-9282-CAAC731B3CE3}" type="datetimeFigureOut">
              <a:rPr lang="es-AR" smtClean="0"/>
              <a:pPr/>
              <a:t>06/06/2014</a:t>
            </a:fld>
            <a:endParaRPr lang="es-AR"/>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AR"/>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A7C4CB9-2B28-4D51-884C-92F418482084}"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5113025-040A-4307-9282-CAAC731B3CE3}" type="datetimeFigureOut">
              <a:rPr lang="es-AR" smtClean="0"/>
              <a:pPr/>
              <a:t>06/06/2014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A7C4CB9-2B28-4D51-884C-92F418482084}"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5113025-040A-4307-9282-CAAC731B3CE3}" type="datetimeFigureOut">
              <a:rPr lang="es-AR" smtClean="0"/>
              <a:pPr/>
              <a:t>06/06/2014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A7C4CB9-2B28-4D51-884C-92F418482084}"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B5113025-040A-4307-9282-CAAC731B3CE3}" type="datetimeFigureOut">
              <a:rPr lang="es-AR" smtClean="0"/>
              <a:pPr/>
              <a:t>06/06/2014</a:t>
            </a:fld>
            <a:endParaRPr lang="es-AR"/>
          </a:p>
        </p:txBody>
      </p:sp>
      <p:sp>
        <p:nvSpPr>
          <p:cNvPr id="5" name="4 Marcador de pie de página"/>
          <p:cNvSpPr>
            <a:spLocks noGrp="1"/>
          </p:cNvSpPr>
          <p:nvPr>
            <p:ph type="ftr" sz="quarter" idx="11"/>
          </p:nvPr>
        </p:nvSpPr>
        <p:spPr>
          <a:xfrm>
            <a:off x="457200" y="6480969"/>
            <a:ext cx="4260056" cy="300831"/>
          </a:xfrm>
        </p:spPr>
        <p:txBody>
          <a:bodyPr/>
          <a:lstStyle/>
          <a:p>
            <a:endParaRPr lang="es-AR"/>
          </a:p>
        </p:txBody>
      </p:sp>
      <p:sp>
        <p:nvSpPr>
          <p:cNvPr id="6" name="5 Marcador de número de diapositiva"/>
          <p:cNvSpPr>
            <a:spLocks noGrp="1"/>
          </p:cNvSpPr>
          <p:nvPr>
            <p:ph type="sldNum" sz="quarter" idx="12"/>
          </p:nvPr>
        </p:nvSpPr>
        <p:spPr/>
        <p:txBody>
          <a:bodyPr/>
          <a:lstStyle/>
          <a:p>
            <a:fld id="{AA7C4CB9-2B28-4D51-884C-92F418482084}"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B5113025-040A-4307-9282-CAAC731B3CE3}" type="datetimeFigureOut">
              <a:rPr lang="es-AR" smtClean="0"/>
              <a:pPr/>
              <a:t>06/06/2014</a:t>
            </a:fld>
            <a:endParaRPr lang="es-AR"/>
          </a:p>
        </p:txBody>
      </p:sp>
      <p:sp>
        <p:nvSpPr>
          <p:cNvPr id="5" name="4 Marcador de pie de página"/>
          <p:cNvSpPr>
            <a:spLocks noGrp="1"/>
          </p:cNvSpPr>
          <p:nvPr>
            <p:ph type="ftr" sz="quarter" idx="11"/>
          </p:nvPr>
        </p:nvSpPr>
        <p:spPr>
          <a:xfrm>
            <a:off x="2619376" y="6480969"/>
            <a:ext cx="4260056" cy="300831"/>
          </a:xfrm>
        </p:spPr>
        <p:txBody>
          <a:bodyPr/>
          <a:lstStyle/>
          <a:p>
            <a:endParaRPr lang="es-AR"/>
          </a:p>
        </p:txBody>
      </p:sp>
      <p:sp>
        <p:nvSpPr>
          <p:cNvPr id="6" name="5 Marcador de número de diapositiva"/>
          <p:cNvSpPr>
            <a:spLocks noGrp="1"/>
          </p:cNvSpPr>
          <p:nvPr>
            <p:ph type="sldNum" sz="quarter" idx="12"/>
          </p:nvPr>
        </p:nvSpPr>
        <p:spPr>
          <a:xfrm>
            <a:off x="8451056" y="809624"/>
            <a:ext cx="502920" cy="300831"/>
          </a:xfrm>
        </p:spPr>
        <p:txBody>
          <a:bodyPr/>
          <a:lstStyle/>
          <a:p>
            <a:fld id="{AA7C4CB9-2B28-4D51-884C-92F418482084}" type="slidenum">
              <a:rPr lang="es-AR" smtClean="0"/>
              <a:pPr/>
              <a:t>‹Nº›</a:t>
            </a:fld>
            <a:endParaRPr lang="es-AR"/>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B5113025-040A-4307-9282-CAAC731B3CE3}" type="datetimeFigureOut">
              <a:rPr lang="es-AR" smtClean="0"/>
              <a:pPr/>
              <a:t>06/06/2014</a:t>
            </a:fld>
            <a:endParaRPr lang="es-AR"/>
          </a:p>
        </p:txBody>
      </p:sp>
      <p:sp>
        <p:nvSpPr>
          <p:cNvPr id="6" name="5 Marcador de pie de página"/>
          <p:cNvSpPr>
            <a:spLocks noGrp="1"/>
          </p:cNvSpPr>
          <p:nvPr>
            <p:ph type="ftr" sz="quarter" idx="11"/>
          </p:nvPr>
        </p:nvSpPr>
        <p:spPr>
          <a:xfrm>
            <a:off x="457200" y="6480969"/>
            <a:ext cx="4260056" cy="301752"/>
          </a:xfrm>
        </p:spPr>
        <p:txBody>
          <a:bodyPr/>
          <a:lstStyle/>
          <a:p>
            <a:endParaRPr lang="es-AR"/>
          </a:p>
        </p:txBody>
      </p:sp>
      <p:sp>
        <p:nvSpPr>
          <p:cNvPr id="7" name="6 Marcador de número de diapositiva"/>
          <p:cNvSpPr>
            <a:spLocks noGrp="1"/>
          </p:cNvSpPr>
          <p:nvPr>
            <p:ph type="sldNum" sz="quarter" idx="12"/>
          </p:nvPr>
        </p:nvSpPr>
        <p:spPr>
          <a:xfrm>
            <a:off x="7589520" y="6480969"/>
            <a:ext cx="502920" cy="301752"/>
          </a:xfrm>
        </p:spPr>
        <p:txBody>
          <a:bodyPr/>
          <a:lstStyle/>
          <a:p>
            <a:fld id="{AA7C4CB9-2B28-4D51-884C-92F418482084}"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B5113025-040A-4307-9282-CAAC731B3CE3}" type="datetimeFigureOut">
              <a:rPr lang="es-AR" smtClean="0"/>
              <a:pPr/>
              <a:t>06/06/2014</a:t>
            </a:fld>
            <a:endParaRPr lang="es-AR"/>
          </a:p>
        </p:txBody>
      </p:sp>
      <p:sp>
        <p:nvSpPr>
          <p:cNvPr id="8" name="7 Marcador de pie de página"/>
          <p:cNvSpPr>
            <a:spLocks noGrp="1"/>
          </p:cNvSpPr>
          <p:nvPr>
            <p:ph type="ftr" sz="quarter" idx="11"/>
          </p:nvPr>
        </p:nvSpPr>
        <p:spPr>
          <a:xfrm>
            <a:off x="457200" y="6480969"/>
            <a:ext cx="4261104" cy="301752"/>
          </a:xfrm>
        </p:spPr>
        <p:txBody>
          <a:bodyPr/>
          <a:lstStyle/>
          <a:p>
            <a:endParaRPr lang="es-AR"/>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AA7C4CB9-2B28-4D51-884C-92F418482084}"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5113025-040A-4307-9282-CAAC731B3CE3}" type="datetimeFigureOut">
              <a:rPr lang="es-AR" smtClean="0"/>
              <a:pPr/>
              <a:t>06/06/2014</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AA7C4CB9-2B28-4D51-884C-92F418482084}"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B5113025-040A-4307-9282-CAAC731B3CE3}" type="datetimeFigureOut">
              <a:rPr lang="es-AR" smtClean="0"/>
              <a:pPr/>
              <a:t>06/06/2014</a:t>
            </a:fld>
            <a:endParaRPr lang="es-AR"/>
          </a:p>
        </p:txBody>
      </p:sp>
      <p:sp>
        <p:nvSpPr>
          <p:cNvPr id="3" name="2 Marcador de pie de página"/>
          <p:cNvSpPr>
            <a:spLocks noGrp="1"/>
          </p:cNvSpPr>
          <p:nvPr>
            <p:ph type="ftr" sz="quarter" idx="11"/>
          </p:nvPr>
        </p:nvSpPr>
        <p:spPr>
          <a:xfrm>
            <a:off x="457200" y="6481890"/>
            <a:ext cx="4260056" cy="300831"/>
          </a:xfrm>
        </p:spPr>
        <p:txBody>
          <a:bodyPr/>
          <a:lstStyle/>
          <a:p>
            <a:endParaRPr lang="es-AR"/>
          </a:p>
        </p:txBody>
      </p:sp>
      <p:sp>
        <p:nvSpPr>
          <p:cNvPr id="4" name="3 Marcador de número de diapositiva"/>
          <p:cNvSpPr>
            <a:spLocks noGrp="1"/>
          </p:cNvSpPr>
          <p:nvPr>
            <p:ph type="sldNum" sz="quarter" idx="12"/>
          </p:nvPr>
        </p:nvSpPr>
        <p:spPr>
          <a:xfrm>
            <a:off x="7589520" y="6480969"/>
            <a:ext cx="502920" cy="301752"/>
          </a:xfrm>
        </p:spPr>
        <p:txBody>
          <a:bodyPr/>
          <a:lstStyle/>
          <a:p>
            <a:fld id="{AA7C4CB9-2B28-4D51-884C-92F418482084}"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B5113025-040A-4307-9282-CAAC731B3CE3}" type="datetimeFigureOut">
              <a:rPr lang="es-AR" smtClean="0"/>
              <a:pPr/>
              <a:t>06/06/2014</a:t>
            </a:fld>
            <a:endParaRPr lang="es-AR"/>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AR"/>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AA7C4CB9-2B28-4D51-884C-92F418482084}"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B5113025-040A-4307-9282-CAAC731B3CE3}" type="datetimeFigureOut">
              <a:rPr lang="es-AR" smtClean="0"/>
              <a:pPr/>
              <a:t>06/06/2014</a:t>
            </a:fld>
            <a:endParaRPr lang="es-AR"/>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AR"/>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AA7C4CB9-2B28-4D51-884C-92F418482084}"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5113025-040A-4307-9282-CAAC731B3CE3}" type="datetimeFigureOut">
              <a:rPr lang="es-AR" smtClean="0"/>
              <a:pPr/>
              <a:t>06/06/2014</a:t>
            </a:fld>
            <a:endParaRPr lang="es-AR"/>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AR"/>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A7C4CB9-2B28-4D51-884C-92F418482084}"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6.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6.xml"/><Relationship Id="rId5" Type="http://schemas.openxmlformats.org/officeDocument/2006/relationships/image" Target="../media/image28.jpeg"/><Relationship Id="rId4" Type="http://schemas.openxmlformats.org/officeDocument/2006/relationships/image" Target="../media/image2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8" Type="http://schemas.openxmlformats.org/officeDocument/2006/relationships/hyperlink" Target="http://es.wikipedia.org/wiki/Mashup_(aplicaci%C3%B3n_web_h%C3%ADbrida)" TargetMode="External"/><Relationship Id="rId13" Type="http://schemas.openxmlformats.org/officeDocument/2006/relationships/hyperlink" Target="http://es.wikipedia.org/wiki/Desarrollador_de_software" TargetMode="External"/><Relationship Id="rId3" Type="http://schemas.openxmlformats.org/officeDocument/2006/relationships/hyperlink" Target="http://es.wikipedia.org/wiki/Aplicaci%C3%B3n_Web" TargetMode="External"/><Relationship Id="rId7" Type="http://schemas.openxmlformats.org/officeDocument/2006/relationships/hyperlink" Target="http://es.wikipedia.org/wiki/Blogs" TargetMode="External"/><Relationship Id="rId12" Type="http://schemas.openxmlformats.org/officeDocument/2006/relationships/hyperlink" Target="http://es.wikipedia.org/wiki/World_Wide_Web" TargetMode="External"/><Relationship Id="rId2" Type="http://schemas.openxmlformats.org/officeDocument/2006/relationships/hyperlink" Target="http://es.wikipedia.org/wiki/Servicio_Web" TargetMode="External"/><Relationship Id="rId1" Type="http://schemas.openxmlformats.org/officeDocument/2006/relationships/slideLayout" Target="../slideLayouts/slideLayout6.xml"/><Relationship Id="rId6" Type="http://schemas.openxmlformats.org/officeDocument/2006/relationships/hyperlink" Target="http://es.wikipedia.org/wiki/Wikis" TargetMode="External"/><Relationship Id="rId11" Type="http://schemas.openxmlformats.org/officeDocument/2006/relationships/hyperlink" Target="http://es.wikipedia.org/wiki/O%27Reilly_Media" TargetMode="External"/><Relationship Id="rId5" Type="http://schemas.openxmlformats.org/officeDocument/2006/relationships/hyperlink" Target="http://es.wikipedia.org/wiki/Servicio_de_alojamiento_de_videos" TargetMode="External"/><Relationship Id="rId10" Type="http://schemas.openxmlformats.org/officeDocument/2006/relationships/hyperlink" Target="http://es.wikipedia.org/wiki/Tim_O%27Reilly" TargetMode="External"/><Relationship Id="rId4" Type="http://schemas.openxmlformats.org/officeDocument/2006/relationships/hyperlink" Target="http://es.wikipedia.org/wiki/Servicios_de_red_social" TargetMode="External"/><Relationship Id="rId9" Type="http://schemas.openxmlformats.org/officeDocument/2006/relationships/hyperlink" Target="http://es.wikipedia.org/wiki/Folcsonom%C3%ADa" TargetMode="External"/><Relationship Id="rId14" Type="http://schemas.openxmlformats.org/officeDocument/2006/relationships/hyperlink" Target="http://es.wikipedia.org/wiki/Usuario_fin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642918"/>
            <a:ext cx="8103422" cy="1603395"/>
          </a:xfrm>
        </p:spPr>
        <p:txBody>
          <a:bodyPr>
            <a:prstTxWarp prst="textCurveUp">
              <a:avLst/>
            </a:prstTxWarp>
            <a:normAutofit/>
            <a:scene3d>
              <a:camera prst="perspectiveAbove"/>
              <a:lightRig rig="threePt" dir="t"/>
            </a:scene3d>
          </a:bodyPr>
          <a:lstStyle/>
          <a:p>
            <a:r>
              <a:rPr lang="es-AR" sz="5400" dirty="0" smtClean="0">
                <a:effectLst>
                  <a:glow rad="101600">
                    <a:schemeClr val="bg1">
                      <a:alpha val="60000"/>
                    </a:schemeClr>
                  </a:glow>
                  <a:outerShdw blurRad="60007" dist="200025" dir="15000000" sy="30000" kx="-1800000" algn="bl" rotWithShape="0">
                    <a:prstClr val="black">
                      <a:alpha val="32000"/>
                    </a:prstClr>
                  </a:outerShdw>
                </a:effectLst>
              </a:rPr>
              <a:t>TECNOLOGÍA</a:t>
            </a:r>
            <a:endParaRPr lang="es-AR" sz="5400" dirty="0">
              <a:effectLst>
                <a:glow rad="101600">
                  <a:schemeClr val="bg1">
                    <a:alpha val="60000"/>
                  </a:schemeClr>
                </a:glow>
                <a:outerShdw blurRad="60007" dist="200025" dir="15000000" sy="30000" kx="-1800000" algn="bl" rotWithShape="0">
                  <a:prstClr val="black">
                    <a:alpha val="32000"/>
                  </a:prstClr>
                </a:outerShdw>
              </a:effectLst>
            </a:endParaRPr>
          </a:p>
        </p:txBody>
      </p:sp>
      <p:sp>
        <p:nvSpPr>
          <p:cNvPr id="7" name="6 Rectángulo"/>
          <p:cNvSpPr/>
          <p:nvPr/>
        </p:nvSpPr>
        <p:spPr>
          <a:xfrm>
            <a:off x="3214678" y="2786059"/>
            <a:ext cx="1643074" cy="923330"/>
          </a:xfrm>
          <a:prstGeom prst="rect">
            <a:avLst/>
          </a:prstGeom>
          <a:noFill/>
        </p:spPr>
        <p:txBody>
          <a:bodyPr wrap="squar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026" name="Picture 2" descr="C:\Users\Alumno\Pictures\TECNOLOGIA.jpg"/>
          <p:cNvPicPr>
            <a:picLocks noChangeAspect="1" noChangeArrowheads="1"/>
          </p:cNvPicPr>
          <p:nvPr/>
        </p:nvPicPr>
        <p:blipFill>
          <a:blip r:embed="rId2"/>
          <a:srcRect/>
          <a:stretch>
            <a:fillRect/>
          </a:stretch>
        </p:blipFill>
        <p:spPr bwMode="auto">
          <a:xfrm>
            <a:off x="357158" y="2428868"/>
            <a:ext cx="2114550" cy="2162175"/>
          </a:xfrm>
          <a:prstGeom prst="rect">
            <a:avLst/>
          </a:prstGeom>
          <a:noFill/>
        </p:spPr>
      </p:pic>
      <p:pic>
        <p:nvPicPr>
          <p:cNvPr id="1027" name="Picture 3" descr="C:\Users\Alumno\Pictures\images (1).jpg"/>
          <p:cNvPicPr>
            <a:picLocks noChangeAspect="1" noChangeArrowheads="1"/>
          </p:cNvPicPr>
          <p:nvPr/>
        </p:nvPicPr>
        <p:blipFill>
          <a:blip r:embed="rId3"/>
          <a:srcRect/>
          <a:stretch>
            <a:fillRect/>
          </a:stretch>
        </p:blipFill>
        <p:spPr bwMode="auto">
          <a:xfrm>
            <a:off x="3000364" y="4143380"/>
            <a:ext cx="3643338" cy="2424476"/>
          </a:xfrm>
          <a:prstGeom prst="rect">
            <a:avLst/>
          </a:prstGeom>
          <a:noFill/>
        </p:spPr>
      </p:pic>
      <p:pic>
        <p:nvPicPr>
          <p:cNvPr id="1028" name="Picture 4" descr="C:\Users\Alumno\Pictures\images (2).jpg"/>
          <p:cNvPicPr>
            <a:picLocks noChangeAspect="1" noChangeArrowheads="1"/>
          </p:cNvPicPr>
          <p:nvPr/>
        </p:nvPicPr>
        <p:blipFill>
          <a:blip r:embed="rId4"/>
          <a:srcRect/>
          <a:stretch>
            <a:fillRect/>
          </a:stretch>
        </p:blipFill>
        <p:spPr bwMode="auto">
          <a:xfrm>
            <a:off x="5429256" y="2285992"/>
            <a:ext cx="2562225" cy="1781175"/>
          </a:xfrm>
          <a:prstGeom prst="rect">
            <a:avLst/>
          </a:prstGeom>
          <a:noFill/>
        </p:spPr>
      </p:pic>
    </p:spTree>
  </p:cSld>
  <p:clrMapOvr>
    <a:masterClrMapping/>
  </p:clrMapOvr>
  <p:transition spd="med" advClick="0" advTm="3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55" presetClass="exit" presetSubtype="0" fill="hold" grpId="1" nodeType="afterEffect">
                                  <p:stCondLst>
                                    <p:cond delay="0"/>
                                  </p:stCondLst>
                                  <p:iterate type="lt">
                                    <p:tmPct val="0"/>
                                  </p:iterate>
                                  <p:childTnLst>
                                    <p:anim calcmode="lin" valueType="num">
                                      <p:cBhvr>
                                        <p:cTn id="11" dur="1000"/>
                                        <p:tgtEl>
                                          <p:spTgt spid="2"/>
                                        </p:tgtEl>
                                        <p:attrNameLst>
                                          <p:attrName>ppt_w</p:attrName>
                                        </p:attrNameLst>
                                      </p:cBhvr>
                                      <p:tavLst>
                                        <p:tav tm="0">
                                          <p:val>
                                            <p:strVal val="ppt_w"/>
                                          </p:val>
                                        </p:tav>
                                        <p:tav tm="100000">
                                          <p:val>
                                            <p:strVal val="ppt_w*0.70"/>
                                          </p:val>
                                        </p:tav>
                                      </p:tavLst>
                                    </p:anim>
                                    <p:anim calcmode="lin" valueType="num">
                                      <p:cBhvr>
                                        <p:cTn id="12" dur="1000"/>
                                        <p:tgtEl>
                                          <p:spTgt spid="2"/>
                                        </p:tgtEl>
                                        <p:attrNameLst>
                                          <p:attrName>ppt_h</p:attrName>
                                        </p:attrNameLst>
                                      </p:cBhvr>
                                      <p:tavLst>
                                        <p:tav tm="0">
                                          <p:val>
                                            <p:strVal val="ppt_h"/>
                                          </p:val>
                                        </p:tav>
                                        <p:tav tm="100000">
                                          <p:val>
                                            <p:strVal val="ppt_h"/>
                                          </p:val>
                                        </p:tav>
                                      </p:tavLst>
                                    </p:anim>
                                    <p:animEffect transition="out" filter="fade">
                                      <p:cBhvr>
                                        <p:cTn id="13" dur="1000"/>
                                        <p:tgtEl>
                                          <p:spTgt spid="2"/>
                                        </p:tgtEl>
                                      </p:cBhvr>
                                    </p:animEffect>
                                    <p:set>
                                      <p:cBhvr>
                                        <p:cTn id="14" dur="1" fill="hold">
                                          <p:stCondLst>
                                            <p:cond delay="999"/>
                                          </p:stCondLst>
                                        </p:cTn>
                                        <p:tgtEl>
                                          <p:spTgt spid="2"/>
                                        </p:tgtEl>
                                        <p:attrNameLst>
                                          <p:attrName>style.visibility</p:attrName>
                                        </p:attrNameLst>
                                      </p:cBhvr>
                                      <p:to>
                                        <p:strVal val="hidden"/>
                                      </p:to>
                                    </p:set>
                                  </p:childTnLst>
                                </p:cTn>
                              </p:par>
                            </p:childTnLst>
                          </p:cTn>
                        </p:par>
                        <p:par>
                          <p:cTn id="15" fill="hold">
                            <p:stCondLst>
                              <p:cond delay="1500"/>
                            </p:stCondLst>
                            <p:childTnLst>
                              <p:par>
                                <p:cTn id="16" presetID="41" presetClass="entr" presetSubtype="0" fill="hold" grpId="2" nodeType="afterEffect">
                                  <p:stCondLst>
                                    <p:cond delay="0"/>
                                  </p:stCondLst>
                                  <p:iterate type="lt">
                                    <p:tmPct val="10000"/>
                                  </p:iterate>
                                  <p:childTnLst>
                                    <p:set>
                                      <p:cBhvr>
                                        <p:cTn id="17" dur="1" fill="hold">
                                          <p:stCondLst>
                                            <p:cond delay="0"/>
                                          </p:stCondLst>
                                        </p:cTn>
                                        <p:tgtEl>
                                          <p:spTgt spid="2"/>
                                        </p:tgtEl>
                                        <p:attrNameLst>
                                          <p:attrName>style.visibility</p:attrName>
                                        </p:attrNameLst>
                                      </p:cBhvr>
                                      <p:to>
                                        <p:strVal val="visible"/>
                                      </p:to>
                                    </p:set>
                                    <p:anim calcmode="lin" valueType="num">
                                      <p:cBhvr>
                                        <p:cTn id="18" dur="2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9" dur="2000" fill="hold"/>
                                        <p:tgtEl>
                                          <p:spTgt spid="2"/>
                                        </p:tgtEl>
                                        <p:attrNameLst>
                                          <p:attrName>ppt_y</p:attrName>
                                        </p:attrNameLst>
                                      </p:cBhvr>
                                      <p:tavLst>
                                        <p:tav tm="0">
                                          <p:val>
                                            <p:strVal val="#ppt_y"/>
                                          </p:val>
                                        </p:tav>
                                        <p:tav tm="100000">
                                          <p:val>
                                            <p:strVal val="#ppt_y"/>
                                          </p:val>
                                        </p:tav>
                                      </p:tavLst>
                                    </p:anim>
                                    <p:anim calcmode="lin" valueType="num">
                                      <p:cBhvr>
                                        <p:cTn id="20" dur="2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1" dur="2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2" dur="2000" tmFilter="0,0; .5, 1; 1, 1"/>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fade">
                                      <p:cBhvr>
                                        <p:cTn id="27" dur="2000"/>
                                        <p:tgtEl>
                                          <p:spTgt spid="10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27"/>
                                        </p:tgtEl>
                                        <p:attrNameLst>
                                          <p:attrName>style.visibility</p:attrName>
                                        </p:attrNameLst>
                                      </p:cBhvr>
                                      <p:to>
                                        <p:strVal val="visible"/>
                                      </p:to>
                                    </p:set>
                                    <p:animEffect transition="in" filter="fade">
                                      <p:cBhvr>
                                        <p:cTn id="32" dur="2000"/>
                                        <p:tgtEl>
                                          <p:spTgt spid="10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28"/>
                                        </p:tgtEl>
                                        <p:attrNameLst>
                                          <p:attrName>style.visibility</p:attrName>
                                        </p:attrNameLst>
                                      </p:cBhvr>
                                      <p:to>
                                        <p:strVal val="visible"/>
                                      </p:to>
                                    </p:set>
                                    <p:animEffect transition="in" filter="fade">
                                      <p:cBhvr>
                                        <p:cTn id="37"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67494"/>
            <a:ext cx="8115328" cy="6233340"/>
          </a:xfrm>
        </p:spPr>
        <p:txBody>
          <a:bodyPr>
            <a:normAutofit/>
          </a:bodyPr>
          <a:lstStyle/>
          <a:p>
            <a:pPr algn="just" fontAlgn="base"/>
            <a:r>
              <a:rPr lang="es-AR" sz="2400" dirty="0" smtClean="0">
                <a:latin typeface="Arial" pitchFamily="34" charset="0"/>
                <a:cs typeface="Arial" pitchFamily="34" charset="0"/>
              </a:rPr>
              <a:t>Es importante aclarar que una técnica no implica ciencia, porque su tema está dedicado a casos particulares y no a universales, es decir, se aplica a la solución de un conflicto específico o la realización de una actividad o tarea. </a:t>
            </a:r>
            <a:br>
              <a:rPr lang="es-AR" sz="2400" dirty="0" smtClean="0">
                <a:latin typeface="Arial" pitchFamily="34" charset="0"/>
                <a:cs typeface="Arial" pitchFamily="34" charset="0"/>
              </a:rPr>
            </a:br>
            <a:r>
              <a:rPr lang="es-AR" sz="2400" dirty="0" smtClean="0">
                <a:latin typeface="Arial" pitchFamily="34" charset="0"/>
                <a:cs typeface="Arial" pitchFamily="34" charset="0"/>
              </a:rPr>
              <a:t>Los hombres desarrollan la técnica con la intención de modificar un medio o de aportarle características específicas para así adaptarlo a sus necesidades.</a:t>
            </a:r>
            <a:br>
              <a:rPr lang="es-AR" sz="2400" dirty="0" smtClean="0">
                <a:latin typeface="Arial" pitchFamily="34" charset="0"/>
                <a:cs typeface="Arial" pitchFamily="34" charset="0"/>
              </a:rPr>
            </a:br>
            <a:r>
              <a:rPr lang="es-AR" sz="2400" dirty="0" smtClean="0">
                <a:latin typeface="Arial" pitchFamily="34" charset="0"/>
                <a:cs typeface="Arial" pitchFamily="34" charset="0"/>
              </a:rPr>
              <a:t>La imaginación y la creatividad son dos de las facultades que el individuo utiliza para desarrollar la técnica que mejor se adapte a sus demandas</a:t>
            </a:r>
            <a:r>
              <a:rPr lang="es-AR" sz="1200" dirty="0" smtClean="0"/>
              <a:t>.</a:t>
            </a:r>
            <a:br>
              <a:rPr lang="es-AR" sz="1200" dirty="0" smtClean="0"/>
            </a:br>
            <a:endParaRPr lang="es-AR" sz="1200" dirty="0">
              <a:latin typeface="Arial" pitchFamily="34" charset="0"/>
              <a:cs typeface="Arial" pitchFamily="34" charset="0"/>
            </a:endParaRPr>
          </a:p>
        </p:txBody>
      </p:sp>
    </p:spTree>
  </p:cSld>
  <p:clrMapOvr>
    <a:masterClrMapping/>
  </p:clrMapOvr>
  <p:transition spd="slow" advClick="0" advTm="24000">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67494"/>
            <a:ext cx="8186766" cy="6233340"/>
          </a:xfrm>
        </p:spPr>
        <p:txBody>
          <a:bodyPr>
            <a:normAutofit/>
          </a:bodyPr>
          <a:lstStyle/>
          <a:p>
            <a:pPr algn="just" fontAlgn="base"/>
            <a:r>
              <a:rPr lang="es-AR" sz="3600" u="sng" dirty="0" smtClean="0">
                <a:latin typeface="Arial" pitchFamily="34" charset="0"/>
                <a:cs typeface="Arial" pitchFamily="34" charset="0"/>
              </a:rPr>
              <a:t>Técnica y tecnología</a:t>
            </a:r>
            <a:r>
              <a:rPr lang="es-AR" sz="3600" dirty="0" smtClean="0">
                <a:latin typeface="Arial" pitchFamily="34" charset="0"/>
                <a:cs typeface="Arial" pitchFamily="34" charset="0"/>
              </a:rPr>
              <a:t>: </a:t>
            </a:r>
            <a:r>
              <a:rPr lang="es-AR" sz="2800" dirty="0" smtClean="0">
                <a:latin typeface="Arial" pitchFamily="34" charset="0"/>
                <a:cs typeface="Arial" pitchFamily="34" charset="0"/>
              </a:rPr>
              <a:t>ambas coexisten entre sí, pero no significan lo mismo, la Tecnología es la aplicación de conocimientos científicos en una determinada área de producción, la Técnica es el conocimiento adquirido para producir un determinado producto. Necesariamente se corresponde a la innovación técnica ya que se puede obtener experiencia logrando nuevas técnicas aplicables que son necesarias dentro del campo de la tecnología.</a:t>
            </a:r>
            <a:br>
              <a:rPr lang="es-AR" sz="2800" dirty="0" smtClean="0">
                <a:latin typeface="Arial" pitchFamily="34" charset="0"/>
                <a:cs typeface="Arial" pitchFamily="34" charset="0"/>
              </a:rPr>
            </a:br>
            <a:r>
              <a:rPr lang="es-AR" sz="2800" dirty="0" smtClean="0">
                <a:latin typeface="Arial" pitchFamily="34" charset="0"/>
                <a:cs typeface="Arial" pitchFamily="34" charset="0"/>
              </a:rPr>
              <a:t>	</a:t>
            </a:r>
            <a:endParaRPr lang="es-AR" sz="2800" dirty="0">
              <a:latin typeface="Arial" pitchFamily="34" charset="0"/>
              <a:cs typeface="Arial" pitchFamily="34" charset="0"/>
            </a:endParaRPr>
          </a:p>
        </p:txBody>
      </p:sp>
    </p:spTree>
  </p:cSld>
  <p:clrMapOvr>
    <a:masterClrMapping/>
  </p:clrMapOvr>
  <p:transition advClick="0" advTm="2500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p:txBody>
          <a:bodyPr/>
          <a:lstStyle/>
          <a:p>
            <a:endParaRPr lang="es-AR" dirty="0"/>
          </a:p>
        </p:txBody>
      </p:sp>
      <p:pic>
        <p:nvPicPr>
          <p:cNvPr id="1028" name="Picture 4" descr="C:\Users\Alumno\Pictures\ciencia980-649x330x80xX1.jpg"/>
          <p:cNvPicPr>
            <a:picLocks noChangeAspect="1" noChangeArrowheads="1"/>
          </p:cNvPicPr>
          <p:nvPr/>
        </p:nvPicPr>
        <p:blipFill>
          <a:blip r:embed="rId2"/>
          <a:srcRect/>
          <a:stretch>
            <a:fillRect/>
          </a:stretch>
        </p:blipFill>
        <p:spPr bwMode="auto">
          <a:xfrm>
            <a:off x="390495" y="357166"/>
            <a:ext cx="8429685" cy="6072230"/>
          </a:xfrm>
          <a:prstGeom prst="rect">
            <a:avLst/>
          </a:prstGeom>
          <a:noFill/>
        </p:spPr>
      </p:pic>
      <p:pic>
        <p:nvPicPr>
          <p:cNvPr id="1026" name="Picture 2" descr="C:\Users\Alumno\Pictures\images (9).jpg"/>
          <p:cNvPicPr>
            <a:picLocks noChangeAspect="1" noChangeArrowheads="1"/>
          </p:cNvPicPr>
          <p:nvPr/>
        </p:nvPicPr>
        <p:blipFill>
          <a:blip r:embed="rId3"/>
          <a:srcRect/>
          <a:stretch>
            <a:fillRect/>
          </a:stretch>
        </p:blipFill>
        <p:spPr bwMode="auto">
          <a:xfrm>
            <a:off x="4000496" y="4000504"/>
            <a:ext cx="3042345" cy="1785950"/>
          </a:xfrm>
          <a:prstGeom prst="rect">
            <a:avLst/>
          </a:prstGeom>
          <a:noFill/>
        </p:spPr>
      </p:pic>
      <p:pic>
        <p:nvPicPr>
          <p:cNvPr id="1029" name="Picture 5" descr="C:\Users\Alumno\Pictures\images (11).jpg"/>
          <p:cNvPicPr>
            <a:picLocks noChangeAspect="1" noChangeArrowheads="1"/>
          </p:cNvPicPr>
          <p:nvPr/>
        </p:nvPicPr>
        <p:blipFill>
          <a:blip r:embed="rId4"/>
          <a:srcRect/>
          <a:stretch>
            <a:fillRect/>
          </a:stretch>
        </p:blipFill>
        <p:spPr bwMode="auto">
          <a:xfrm>
            <a:off x="5357818" y="857232"/>
            <a:ext cx="2486025" cy="1838325"/>
          </a:xfrm>
          <a:prstGeom prst="rect">
            <a:avLst/>
          </a:prstGeom>
          <a:noFill/>
        </p:spPr>
      </p:pic>
      <p:sp>
        <p:nvSpPr>
          <p:cNvPr id="2" name="1 Título"/>
          <p:cNvSpPr>
            <a:spLocks noGrp="1"/>
          </p:cNvSpPr>
          <p:nvPr>
            <p:ph type="title"/>
          </p:nvPr>
        </p:nvSpPr>
        <p:spPr>
          <a:xfrm>
            <a:off x="500034" y="1643050"/>
            <a:ext cx="7239000" cy="1362075"/>
          </a:xfrm>
          <a:scene3d>
            <a:camera prst="perspectiveRight"/>
            <a:lightRig rig="threePt" dir="t"/>
          </a:scene3d>
        </p:spPr>
        <p:txBody>
          <a:bodyPr>
            <a:noAutofit/>
            <a:scene3d>
              <a:camera prst="orthographicFront">
                <a:rot lat="0" lon="0" rev="0"/>
              </a:camera>
              <a:lightRig rig="contrasting" dir="t">
                <a:rot lat="0" lon="0" rev="4500000"/>
              </a:lightRig>
            </a:scene3d>
            <a:sp3d extrusionH="57150" contourW="6350" prstMaterial="metal">
              <a:bevelT w="127000" h="31750" prst="softRound"/>
              <a:contourClr>
                <a:schemeClr val="accent1">
                  <a:shade val="75000"/>
                </a:schemeClr>
              </a:contourClr>
            </a:sp3d>
          </a:bodyPr>
          <a:lstStyle/>
          <a:p>
            <a:r>
              <a:rPr lang="es-AR" sz="8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01600">
                    <a:schemeClr val="accent1">
                      <a:satMod val="175000"/>
                      <a:alpha val="40000"/>
                    </a:schemeClr>
                  </a:glow>
                  <a:reflection blurRad="12700" stA="50000" endPos="50000" dist="5000" dir="5400000" sy="-100000" rotWithShape="0"/>
                </a:effectLst>
              </a:rPr>
              <a:t>ciencia</a:t>
            </a:r>
            <a:endParaRPr lang="es-AR" sz="8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01600">
                  <a:schemeClr val="accent1">
                    <a:satMod val="175000"/>
                    <a:alpha val="40000"/>
                  </a:schemeClr>
                </a:glow>
                <a:reflection blurRad="12700" stA="50000" endPos="50000" dist="5000" dir="5400000" sy="-100000" rotWithShape="0"/>
              </a:effectLst>
            </a:endParaRPr>
          </a:p>
        </p:txBody>
      </p:sp>
    </p:spTree>
  </p:cSld>
  <p:clrMapOvr>
    <a:masterClrMapping/>
  </p:clrMapOvr>
  <p:transition spd="slow" advClick="0" advTm="3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wedge">
                                      <p:cBhvr>
                                        <p:cTn id="7" dur="3000"/>
                                        <p:tgtEl>
                                          <p:spTgt spid="1029"/>
                                        </p:tgtEl>
                                      </p:cBhvr>
                                    </p:animEffect>
                                  </p:childTnLst>
                                </p:cTn>
                              </p:par>
                            </p:childTnLst>
                          </p:cTn>
                        </p:par>
                        <p:par>
                          <p:cTn id="8" fill="hold">
                            <p:stCondLst>
                              <p:cond delay="3000"/>
                            </p:stCondLst>
                            <p:childTnLst>
                              <p:par>
                                <p:cTn id="9" presetID="35"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3000"/>
                                        <p:tgtEl>
                                          <p:spTgt spid="1026"/>
                                        </p:tgtEl>
                                      </p:cBhvr>
                                    </p:animEffect>
                                    <p:anim calcmode="lin" valueType="num">
                                      <p:cBhvr>
                                        <p:cTn id="12" dur="3000" fill="hold"/>
                                        <p:tgtEl>
                                          <p:spTgt spid="1026"/>
                                        </p:tgtEl>
                                        <p:attrNameLst>
                                          <p:attrName>style.rotation</p:attrName>
                                        </p:attrNameLst>
                                      </p:cBhvr>
                                      <p:tavLst>
                                        <p:tav tm="0">
                                          <p:val>
                                            <p:fltVal val="720"/>
                                          </p:val>
                                        </p:tav>
                                        <p:tav tm="100000">
                                          <p:val>
                                            <p:fltVal val="0"/>
                                          </p:val>
                                        </p:tav>
                                      </p:tavLst>
                                    </p:anim>
                                    <p:anim calcmode="lin" valueType="num">
                                      <p:cBhvr>
                                        <p:cTn id="13" dur="3000" fill="hold"/>
                                        <p:tgtEl>
                                          <p:spTgt spid="1026"/>
                                        </p:tgtEl>
                                        <p:attrNameLst>
                                          <p:attrName>ppt_h</p:attrName>
                                        </p:attrNameLst>
                                      </p:cBhvr>
                                      <p:tavLst>
                                        <p:tav tm="0">
                                          <p:val>
                                            <p:fltVal val="0"/>
                                          </p:val>
                                        </p:tav>
                                        <p:tav tm="100000">
                                          <p:val>
                                            <p:strVal val="#ppt_h"/>
                                          </p:val>
                                        </p:tav>
                                      </p:tavLst>
                                    </p:anim>
                                    <p:anim calcmode="lin" valueType="num">
                                      <p:cBhvr>
                                        <p:cTn id="14" dur="3000" fill="hold"/>
                                        <p:tgtEl>
                                          <p:spTgt spid="1026"/>
                                        </p:tgtEl>
                                        <p:attrNameLst>
                                          <p:attrName>ppt_w</p:attrName>
                                        </p:attrNameLst>
                                      </p:cBhvr>
                                      <p:tavLst>
                                        <p:tav tm="0">
                                          <p:val>
                                            <p:fltVal val="0"/>
                                          </p:val>
                                        </p:tav>
                                        <p:tav tm="100000">
                                          <p:val>
                                            <p:strVal val="#ppt_w"/>
                                          </p:val>
                                        </p:tav>
                                      </p:tavLst>
                                    </p:anim>
                                  </p:childTnLst>
                                </p:cTn>
                              </p:par>
                            </p:childTnLst>
                          </p:cTn>
                        </p:par>
                        <p:par>
                          <p:cTn id="15" fill="hold">
                            <p:stCondLst>
                              <p:cond delay="6000"/>
                            </p:stCondLst>
                            <p:childTnLst>
                              <p:par>
                                <p:cTn id="16" presetID="45" presetClass="entr" presetSubtype="0" fill="hold" grpId="0" nodeType="afterEffect">
                                  <p:stCondLst>
                                    <p:cond delay="0"/>
                                  </p:stCondLst>
                                  <p:iterate type="lt">
                                    <p:tmPct val="10000"/>
                                  </p:iterate>
                                  <p:childTnLst>
                                    <p:set>
                                      <p:cBhvr>
                                        <p:cTn id="17" dur="1" fill="hold">
                                          <p:stCondLst>
                                            <p:cond delay="0"/>
                                          </p:stCondLst>
                                        </p:cTn>
                                        <p:tgtEl>
                                          <p:spTgt spid="2"/>
                                        </p:tgtEl>
                                        <p:attrNameLst>
                                          <p:attrName>style.visibility</p:attrName>
                                        </p:attrNameLst>
                                      </p:cBhvr>
                                      <p:to>
                                        <p:strVal val="visible"/>
                                      </p:to>
                                    </p:set>
                                    <p:animEffect transition="in" filter="fade">
                                      <p:cBhvr>
                                        <p:cTn id="18" dur="3000"/>
                                        <p:tgtEl>
                                          <p:spTgt spid="2"/>
                                        </p:tgtEl>
                                      </p:cBhvr>
                                    </p:animEffect>
                                    <p:anim calcmode="lin" valueType="num">
                                      <p:cBhvr>
                                        <p:cTn id="19" dur="3000" fill="hold"/>
                                        <p:tgtEl>
                                          <p:spTgt spid="2"/>
                                        </p:tgtEl>
                                        <p:attrNameLst>
                                          <p:attrName>ppt_w</p:attrName>
                                        </p:attrNameLst>
                                      </p:cBhvr>
                                      <p:tavLst>
                                        <p:tav tm="0" fmla="#ppt_w*sin(2.5*pi*$)">
                                          <p:val>
                                            <p:fltVal val="0"/>
                                          </p:val>
                                        </p:tav>
                                        <p:tav tm="100000">
                                          <p:val>
                                            <p:fltVal val="1"/>
                                          </p:val>
                                        </p:tav>
                                      </p:tavLst>
                                    </p:anim>
                                    <p:anim calcmode="lin" valueType="num">
                                      <p:cBhvr>
                                        <p:cTn id="20" dur="3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428604"/>
            <a:ext cx="8472518" cy="6072230"/>
          </a:xfrm>
        </p:spPr>
        <p:txBody>
          <a:bodyPr>
            <a:normAutofit/>
          </a:bodyPr>
          <a:lstStyle/>
          <a:p>
            <a:pPr algn="just"/>
            <a:r>
              <a:rPr lang="es-AR" sz="2800" dirty="0" smtClean="0">
                <a:latin typeface="Arial" pitchFamily="34" charset="0"/>
                <a:cs typeface="Arial" pitchFamily="34" charset="0"/>
              </a:rPr>
              <a:t>La </a:t>
            </a:r>
            <a:r>
              <a:rPr lang="es-AR" sz="2800" b="1" dirty="0" smtClean="0">
                <a:latin typeface="Arial" pitchFamily="34" charset="0"/>
                <a:cs typeface="Arial" pitchFamily="34" charset="0"/>
              </a:rPr>
              <a:t>ciencia</a:t>
            </a:r>
            <a:r>
              <a:rPr lang="es-AR" sz="2800" dirty="0" smtClean="0">
                <a:latin typeface="Arial" pitchFamily="34" charset="0"/>
                <a:cs typeface="Arial" pitchFamily="34" charset="0"/>
              </a:rPr>
              <a:t>  es el conjunto de conocimientos estructurados sistemáticamente. La ciencia es el conocimiento obtenido mediante la observación de patrones regulares, de razonamientos y de experimentación en ámbitos específicos, a partir de los cuales se generan preguntas, se construyen hipótesis, se deducen principios y se elaboran leyes generales y sistemas organizados por medio de un método científico.</a:t>
            </a:r>
            <a:br>
              <a:rPr lang="es-AR" sz="2800" dirty="0" smtClean="0">
                <a:latin typeface="Arial" pitchFamily="34" charset="0"/>
                <a:cs typeface="Arial" pitchFamily="34" charset="0"/>
              </a:rPr>
            </a:br>
            <a:endParaRPr lang="es-AR" sz="2800" dirty="0">
              <a:latin typeface="Arial" pitchFamily="34" charset="0"/>
              <a:cs typeface="Arial" pitchFamily="34" charset="0"/>
            </a:endParaRPr>
          </a:p>
        </p:txBody>
      </p:sp>
    </p:spTree>
  </p:cSld>
  <p:clrMapOvr>
    <a:masterClrMapping/>
  </p:clrMapOvr>
  <p:transition spd="slow" advClick="0" advTm="21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3"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3)">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67494"/>
            <a:ext cx="8258204" cy="6233340"/>
          </a:xfrm>
        </p:spPr>
        <p:txBody>
          <a:bodyPr>
            <a:noAutofit/>
          </a:bodyPr>
          <a:lstStyle/>
          <a:p>
            <a:pPr algn="just"/>
            <a:r>
              <a:rPr lang="es-AR" sz="2400" dirty="0" smtClean="0">
                <a:latin typeface="Arial" pitchFamily="34" charset="0"/>
                <a:cs typeface="Arial" pitchFamily="34" charset="0"/>
              </a:rPr>
              <a:t>La ciencia considera distintos hechos, que deben ser objetivos y observables. Estos hechos observados se organizan por medio de diferentes métodos y técnicas, (modelos y teorías) con el fin de generar nuevos conocimientos. Para ello hay que establecer previamente unos criterios de verdad y asegurar la corrección permanente de las observaciones y resultados, estableciendo un método de investigación. La aplicación de esos métodos y conocimientos conduce a la generación de nuevos conocimientos objetivos en forma de predicciones concretas, cuantitativas y comprobables referidas a hechos observables pasados, presentes y futuros. Con frecuencia esas predicciones pueden formularse mediante razonamientos y estructurarse como reglas o leyes generales, que dan cuenta del comportamiento de un sistema y predicen cómo actuará dicho sistema en determinadas circunstancias</a:t>
            </a:r>
            <a:endParaRPr lang="es-AR" sz="2400" dirty="0">
              <a:latin typeface="Arial" pitchFamily="34" charset="0"/>
              <a:cs typeface="Arial" pitchFamily="34" charset="0"/>
            </a:endParaRPr>
          </a:p>
        </p:txBody>
      </p:sp>
    </p:spTree>
  </p:cSld>
  <p:clrMapOvr>
    <a:masterClrMapping/>
  </p:clrMapOvr>
  <p:transition spd="slow" advClick="0" advTm="20000">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xit" presetSubtype="42" fill="hold" grpId="0" nodeType="afterEffect">
                                  <p:stCondLst>
                                    <p:cond delay="26000"/>
                                  </p:stCondLst>
                                  <p:childTnLst>
                                    <p:animEffect transition="out" filter="barn(outHorizontal)">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umno\Pictures\images (12).jpg"/>
          <p:cNvPicPr>
            <a:picLocks noChangeAspect="1" noChangeArrowheads="1"/>
          </p:cNvPicPr>
          <p:nvPr/>
        </p:nvPicPr>
        <p:blipFill>
          <a:blip r:embed="rId2"/>
          <a:srcRect/>
          <a:stretch>
            <a:fillRect/>
          </a:stretch>
        </p:blipFill>
        <p:spPr bwMode="auto">
          <a:xfrm>
            <a:off x="2857488" y="3071810"/>
            <a:ext cx="2143125" cy="2133600"/>
          </a:xfrm>
          <a:prstGeom prst="rect">
            <a:avLst/>
          </a:prstGeom>
          <a:noFill/>
        </p:spPr>
      </p:pic>
      <p:pic>
        <p:nvPicPr>
          <p:cNvPr id="1030" name="Picture 6" descr="https://encrypted-tbn0.gstatic.com/images?q=tbn:ANd9GcT8YylVIfE0estHhyLpe78vSQhB2VvzcPYic700kN3r6vZokcfvGA"/>
          <p:cNvPicPr>
            <a:picLocks noChangeAspect="1" noChangeArrowheads="1"/>
          </p:cNvPicPr>
          <p:nvPr/>
        </p:nvPicPr>
        <p:blipFill>
          <a:blip r:embed="rId3"/>
          <a:srcRect/>
          <a:stretch>
            <a:fillRect/>
          </a:stretch>
        </p:blipFill>
        <p:spPr bwMode="auto">
          <a:xfrm>
            <a:off x="357158" y="214290"/>
            <a:ext cx="8520739" cy="6357982"/>
          </a:xfrm>
          <a:prstGeom prst="rect">
            <a:avLst/>
          </a:prstGeom>
          <a:noFill/>
        </p:spPr>
      </p:pic>
      <p:sp>
        <p:nvSpPr>
          <p:cNvPr id="2" name="1 Título"/>
          <p:cNvSpPr>
            <a:spLocks noGrp="1"/>
          </p:cNvSpPr>
          <p:nvPr>
            <p:ph type="title"/>
          </p:nvPr>
        </p:nvSpPr>
        <p:spPr>
          <a:xfrm>
            <a:off x="3571868" y="-714404"/>
            <a:ext cx="2357454" cy="7286676"/>
          </a:xfrm>
        </p:spPr>
        <p:txBody>
          <a:bodyPr vert="vert" wrap="none">
            <a:prstTxWarp prst="textFadeLeft">
              <a:avLst/>
            </a:prstTxWarp>
            <a:normAutofit/>
          </a:bodyPr>
          <a:lstStyle/>
          <a:p>
            <a:r>
              <a:rPr lang="es-AR" sz="8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ARTE</a:t>
            </a:r>
            <a:r>
              <a:rPr lang="es-AR" dirty="0" smtClean="0"/>
              <a:t> </a:t>
            </a:r>
            <a:endParaRPr lang="es-AR" dirty="0"/>
          </a:p>
        </p:txBody>
      </p:sp>
      <p:pic>
        <p:nvPicPr>
          <p:cNvPr id="1032" name="Picture 8" descr="https://encrypted-tbn2.gstatic.com/images?q=tbn:ANd9GcTI_Q9EPc0i7Ag7QKd3ez7ijRjBnK9odGLPZ_jbiSvX_KxnH5ry"/>
          <p:cNvPicPr>
            <a:picLocks noChangeAspect="1" noChangeArrowheads="1"/>
          </p:cNvPicPr>
          <p:nvPr/>
        </p:nvPicPr>
        <p:blipFill>
          <a:blip r:embed="rId4"/>
          <a:srcRect/>
          <a:stretch>
            <a:fillRect/>
          </a:stretch>
        </p:blipFill>
        <p:spPr bwMode="auto">
          <a:xfrm>
            <a:off x="6429388" y="857232"/>
            <a:ext cx="2143140" cy="1790701"/>
          </a:xfrm>
          <a:prstGeom prst="wedgeRoundRectCallout">
            <a:avLst/>
          </a:prstGeom>
          <a:noFill/>
        </p:spPr>
      </p:pic>
      <p:pic>
        <p:nvPicPr>
          <p:cNvPr id="1034" name="Picture 10" descr="https://encrypted-tbn1.gstatic.com/images?q=tbn:ANd9GcR8AUZqvPzn1wU5w94ff3Wk2pdRR5U7ssZ7uSaq75iTeBKiI0d6"/>
          <p:cNvPicPr>
            <a:picLocks noChangeAspect="1" noChangeArrowheads="1"/>
          </p:cNvPicPr>
          <p:nvPr/>
        </p:nvPicPr>
        <p:blipFill>
          <a:blip r:embed="rId5"/>
          <a:srcRect/>
          <a:stretch>
            <a:fillRect/>
          </a:stretch>
        </p:blipFill>
        <p:spPr bwMode="auto">
          <a:xfrm>
            <a:off x="1428728" y="4143380"/>
            <a:ext cx="2114550" cy="1928826"/>
          </a:xfrm>
          <a:prstGeom prst="rect">
            <a:avLst/>
          </a:prstGeom>
          <a:ln>
            <a:noFill/>
          </a:ln>
          <a:effectLst>
            <a:softEdge rad="112500"/>
          </a:effectLst>
        </p:spPr>
      </p:pic>
      <p:sp>
        <p:nvSpPr>
          <p:cNvPr id="1036" name="AutoShape 12" descr="data:image/jpeg;base64,/9j/4AAQSkZJRgABAQAAAQABAAD/2wCEAAkGBhQSERUUExQWFRUVGRkYGBgXGBoaHBsYGBoYGBsXGhsYGyYgHB4jGRgfHy8iJCcpLC0sFh4xNTAqNSYtLCkBCQoKDgwOGg8PGi4kHyUtMjQsKi40LjQsMjQsKjQsNiwtLC8sLy4sLC80LDAvNCo0KSwsLi0tKSwsLSwsLCwsLP/AABEIAMIBAwMBIgACEQEDEQH/xAAbAAACAgMBAAAAAAAAAAAAAAAEBQMGAAIHAf/EAEIQAAIBAgQEBAMGBQIEBgMBAAECEQMhAAQSMQUiQVEGE2FxMoGRI0JSobHwBxRiwdFy4YKSsvEVJDM0osJDU4MW/8QAGgEAAwEBAQEAAAAAAAAAAAAAAwQFAgEGAP/EADcRAAEDAgQDBgYCAgEFAQAAAAECAxEAIQQSMUFRYfAFE3GBkaEiMrHB0eEU8TNCUgYjQ4KiFf/aAAwDAQACEQMRAD8APFGdk/5Qf98FVKGlQTqXUTumnbb71wFIE+hO5xHWGoxqIndXJMfPqPeD+uNqeWGmC4F5jsRIIMwZ22Bx4kEpCkaz4DefHy/Fe5XCsqlbcp2ix/FerQHxM7MC19veANIgD1mSd8c+/iVxS9OkWuq7DsXJEzsTAO/QdNr9neL0cmpFZvj6SSGgBwBoU3g7zAkY4lmMwatRqjnUzklp9enoOnyxWwTalL7xUc+Mzx8vXW9RMc4lKe7SfDhEcOraWqXJZkDe3r7X9f2eszh+eMoV5nLDTAXSYtsDZQdupOK4i2JBm/a8+/TcYZ00t6n9O36fXFTuQ6ZNTEPKQLVrna4OwO9j/a0k/v1wN52kbyDNjt27b4LGULbbG4/ZwTnuFFQtth9Zn9/LHVLZbIRFfBDi5VUWSzug6l1iAQdL6dwARzC4Pa04Bz3Etbc2rr8Tf2/xgn+WaLggb3EW2HT3wFmaEt6k7YKh5BsKXcak5iL+9QqZsB+uOkeDs2+Yy1Smiy+jRUNuoEejaglvvSpxzampBkSSOmLx/DhmNWswd1KotqaglhqiCDYptMg7jbfBgkqOUb0m+3AzHQetOeE1iSyaE1FYkDUSVhgIquVm1gAN+nUhCVZqbVkUnSoUU6YdXLqJfy1OkAE/ekTtOD+JVjUY1dbg21KhCy0E613jYyLkEk7GyniGapF/McFRyzL3JAA1SFB1GNVhvOH04F4yTAjiRUYOpASE/ETYQDcHw3rylliZmv5lNRLLFRmAEywX7uneVJtMzsdeG5B18wtqULAdKlIMJ5grAuQphtiQCZIhhOFma8TKKh8mSjTJaKbEk3EBjI+f0x5U8VEQRTUVPhOpgQReCy2ItAvYkA4ElWFT87noD9er1UT2RjVQruo5lQ3J5z5cKeZWiihqRKMrgy2nTLC6mFiF6fFEG4iQZVqsGZKuu5himmm4AJ5QQu19tottilr4nqq6s5VtO6cq6h6lR+e4w0y38RKN2enV1r9zVqQ2IDTIsrRyncdemHcM5gnAYSfP9H7RQ8X2ZjcOpJUof+ug5GR+6tQ4fAYhiH5AtQvpLqSeTUVBkFVs0G17AYFznDTWpgqihgGkhaZ1gTzagJkbW9MC8F8QUsydKuKrEEhXJUhgNTFR8TE9lN+3QMvMBKxZ+psCT333O19/c3bXgmXUlIA8Rt729NdqDhe0H8E6HEEgjY7+W+tr6bg0lraqg1HUGpwWpupPKNmUqJWQLwALz0sZTVmVmp0FbckJOoKy6WKc4ZlZBBAv74Z1soKnxSAZA1TyPaCDYoJn1sZBGE+f4ZohWCPA1IAVJBJiPMpmGX7xBvtG848/iezXUGW/iHvbly5T717fA9t4Z9IS4ch5/LB4GR/9EcJMVBRrIUCvySDYuVNSOULJSFAKn4rCIjaIsnVppUBdNIGwUggxPLUBsQ1gWEd741zuqqG+6tOG8upIjUTyqYB79QT6nEeYzgRfLVKZAgkmW5iJJUljAIsR6XE7SDYzXqm05hlvfgdB4+BHHxiii7eYi1GagZJpeU6sAQwIAGrfmLBmcTBgk72unwLRzcoc/FpRQs/eEATpJGoA7TEWtz7ieXrlqSvoltJQBQkKxYqDFoBNzAN+t8Xfw9WrNTBq6TTMqqIpAC3+B5BC3Ai9pmCJKuOQoNjIoC413+l+pqI5iHFqUdAnbjI8543O80E3GqOWdqIXQzOBOltBJECNNh8om9jiTimbpOSKlMs1OCrBZYTcgqwVws7SCPrh5UyU3IDsohWe5jb4o1A339Set1mfyQNOSXQq3KdOsqQZDDSrFQdiYG94wDD4jCLeSlSDexOYzfcRcC28jeCb0mS+ElzvPiF7CZtoZ9NR6WpRm/D9KrSNRF59QP2fRgfwiCsagSBBiD1DDaky1NVGqVMMUYMedYUGUlQRJ6HaDvGMo8a2qKGsyq8KxRg2mJJuGQuOa+nWbMCQDc9kqWYkENSaQyuFAJKhlE6lhokgq17QYw85OHSptwy3OoObKeBsNP8AkBfSIkACH1POpWPm4QUmBwuY2+EyLcarXFeFtTgO4CSTTdVABIiz6QL+tzbscRZ3MeXW1KFYKYkOQ59Xg/EepA/TFzo8KmiaddhUXYQNMLaIBJggk/eP64qOTypDVFIH2bHSHC6+UwVsT0M6eZTB6TgOHezkpBmI+Lj5farzT4dRmWIImU6aniOrzSNqZYk6SZ6gf4EYzDetQSefMEMb3osDcSLW6drdpF8Zg0HqKeDg2+ivxVybiI8zSGQs0NokMAjLrmXGhuQzyknpiek9PVqqtVqAli0BAdwFVFVQNIG8kt6nEQ4VT5akeVVpgaDThRCiRqXSV/ISDf18pnSIG8RqJki8yNrxaf73xMcdZRGUgpOypJ9NjysPEVF7tS9M0gbQBPAGLpPG5EbGlf8AECnS/l3IDzTKFQ+n4lKoVOnupYH32xy4Zb7MMLT3/wB98dI8dI7ZYaKZIViX0yQBpY6ytz8UksLXvjmFZw0G9h123sB+vvithUgozINiZ0jyjx/qouMnvIULi2s+fp/dG5DKNUIVRJ/e8Y6Nwnw8iKDEkWB9Pb99MJP4d5QMzVCBy2HucXqrRi42OAq7RDTikK0o+HwXeICt6jy+RU7KB8sEGjB2xLkzbBXlzhF1LS15jfexiqKVKSI8qTZ3IrUEMJ/f+2KH4s8PimQ6ix+nt7/rjouYubYH4jwcVqLJaSLHsQcBadU25bTyA/dceZQ43fX1P6rixWLixF/zw68OcZGWqrV0hqZhKoJhgjEFihkQQUVhvdel8AcZyZp1mQ7gx+ROGHCODvmcu9OnSoOx0uGqalexZSqMpjp96AMesYWSkKHlXmXEapIrpCcSIeXBYodnOqVB5hqZdQt6nv0wl8fcayZpDL0qTa+Sp5m2kRPltJ5zDG9otc4YV/FdSiqpUpLUAGlW1nYKEZDy7giDYGI3BBNS8Vsv2NQSBUUwCQYCkgKTvOuRtcAHDL+NRikrSE5FJ52UPa++/KaNgeyX8E4066cza9Dax1EwTaxG3OlNIU1qhautUtqhRq2tEzYm/wAzhtxn+UTLoMvzVGJ5pMgAydQIABIMfDtJ6XTVhqgixAuOpib+u+1zbriBUOo22kHYRf8AqgA+m++ImTMQqSI22r1CpSY68q0pUxqueh+tj8h9f74CzTBHkC56ehEXA73th0lEWUDU5MWv8p6k956YMPgHMVrqqR15oIgC+0RH6HFHBLAcJUYEeFSu1AlLQSDeZjeIqsI99Q16esSCp9D6G/7nF88J+MBUijm2JmNLmeY3ADteOg1X9ZxPw/8AhpNNvMqDm20groImACRB1bGbXvG+A+Jfw7q00Yl9ZGwZdDD6TPtt6dRWbxbcwD16dcd68041nsR69e2/CrvVdi1QsKmgDURpRvvaNQYaRYkwYixFukQp0tQRmIpsZV7EgbAmNvUQYn617wzn2qU+epFSm+mDfl6GQTIkMNhIXrOLFmMwKYChF8trq6zZwASQSdwTBAgX2GK4skZBqNracOfrIkbCopJzqDh0Opvqd9LcZi8Hc0r4gSS+pdSwSVVDsqyyqsiCoXYHoL9cKG4yq5o6NaJUVVY1lKuDNiSJZTpA5gSCAJkC1qRyJVWCsTeBOuD3HUSSCIJk3mMKqGXK12rHY8inchRBZu3xXA7e8YWxmE/kKSEgbXi5A4n0i5nlTeD7RXhUklRsSY2BNrJ8zNhFtbVAcqA6F1DkE3FRzuedmB3PW1gVIiScWHgCOUZfMIemSgpEjQANipgSrDrJncmTOFz0zOhm5RykMsFVmZG/T+q/rOCl4ey0g1N4cFg5+7oaIaAQxgzcAjbqIwjiOw2FojMb6A6crwI97xVRH/UbyzC0DW5GvOxKp9rDaic5x00qlKmaNQs56MLKDDMBFwBe5Aib2OFvHfFi01FX7WRCmkVA1zLAySYhQ3MPTfqHUdlb7ZiUCqH1OZhhdEkAywBhjIIAM4047nPMGSWnTsldEXWVcqKekQWjTzBTI2Okb2jybvZeHw5DZQc0weEazfWfAcRVrNiVTiEqBbItF9duII31jTW9Fcd4TT/m1OitqrtqDJTp6NeWCu5qMVLTP2Z0sIKGSZMHZ9/PfMZQllqUipVjP4QUqAgzEHbeGIw2z9eawqDJ+bWojSAUCiuzBXD02Oo/ZaXaCCefcXwt4vQqNxe6qpOWBkaTpAqNEkAnblJ2MWBAt9i2UBrOmxSLH+9bcaCySlYC9FdbXGutVk8Qq5asWZBBCK2tWGsKArFTqKzqvMgGLQDGPOM1kqNamAW3ZWBAiBJMWBUyJHTfcYsmbz2XrzS1otUE6Uc6GDCVgBt+o5ScVLi3A3pAhmA1MscpCqFBWNUaRNjHoZ3uzhHWnEqzthCzaN41tOo9Y+qr2JxTDgdSsqSmPC3/ACI6O80TRyVRVAVnAGwZ6wI9IWmyiNhB2A22xmE9bijKxXQFgxpDTHp8WMxSyscD7UortXESfsbeVtK6DUzgQF3PKpBYne5iYFzfsDgPh/ERVJ0qdI++22rtpF2HeCCJ+RPXhhemFksH5ma2+0aTPKCJA6FjHTG6IKQBNNqmkEeXT0wWUCethudIBNu2PJt4RtcdwQtQ+adueXUiPH8ewOLSnMh4RNkkG0bX2VJgSR+Y1qVtNQa6dNhGgUlMki5h5kEgxDTtFsc08a8Gp0WoPTGnzVYug6OsCdP3Q06h0vbbHQsvxj+YJ8vLmktMw5JLXOw2ENYiLiJtYSu8Q8NTNAIQZQPUGkiFnQkmQTU+EWmwXucVxjilKWHEjWQUz4QQRp5+VRl9mFpSnCVCBCs5BneQQTeNoFL/AATK5YsqFmcnSoMTHcmwA3J/Xq0zNDiTcyGiFEnSJNvdlk/I/LA3g0kZYILHmB99Rt+W+NeKZrNU50qjGdIUzYbh7kDTuDAkWvie40rvTkgzr48DTjTiC1eRGloJHEUJlPHNehU05ijbqVkfnJBxYuNeNaFGmrSzl/hCR6bzt/thXS4a7hizjWsMpUEiYvdvuk2iWBHbDDinB0PlhVC65ZoEcoAPlg9AWN/QRj7ufiEojztxogKiCAqeEi/7pJS8V52sfsMrbu0n8yVGHNLimdRft8upHU0nlh66Dv7D88Ls5WzFJJQU26aAWGkEWYAMFIB3Ak+o6G8Ces8+awKwCGGqJIEqJJkAmJk7dNg7/Gj4iARwvtpv9qA2uVZZM8bfj1vVE8ZoP5kmdwGnv+46Yn8HZA+cKlWlUC0G1K2tqcsOZViCWkwTBHL1uJd8W4UtbOuWXVTpUwxQHSWJBMT0EXJ7CNyMOMqnmUkKBUWkioE7LzMNhczIJi9juxx6HAIbcdSlekeVtvfq1eb7SfLaFlojNNr+p8qkfMCsPLqBFBiTBCx0MLsQNmg2AG0zzjxiCtbypM0rQRFiZ6ev646JWpqKZJYCpICqVbT6lmA6C4A36kYqH8SOF6qlCsNKM9KG0zp5Nr7mEIEkbATJklvtJDWHdQ4lMTblpMD32il+yX8U8ytpS5T82WZNrTvHjIJ3mqpTzzBSNyIN+3Ub/P5YNyGYNaoqCSWgTBaD7SLAYW+V1G4/f798W7wLSqHNLUogaCCKnLMBgVK6gOU7aff0jCbzDeuX7Xqs3jXkAhKz9a6BwDwr5aKHRHIWxgAjVeCe0/da/S2HiIhDaRC22B6XggyRfa/TuMCcS49SpAIuurVEAJTUFhb73MAoG0sRthK38RxTK6spmVAIDcoM9CbGNQ6d9IxN7pcym/LTfXoc6AXAofHqd9evXlVyNLSNBK8wuu1tx0gH5/4ImdXSIQmLMZJNyNhIgCCNhfCPhXjijmAx8zVpB1arMF/FzdP3bfC7N/xEQ1dOXR67gXIGkERpMhrwetovucGaZczAEeXPrlQlrBSQP6onMcMq+Y1QBGFWAAAgMqD92xvJuvUY2FJQgD6lLTyyukgfCx6i8j8xaRgStmSaqHMDyNVOBcVEJ1M4HmghASDsSNwTAviPNcVGpS9N2F1kmHBUxpYAXItaQQGAnYC/gsWgMJSTubAc7cqmYjAPKdUoDYQSbHjz42pm/wCAoNY+ENqeViIvY9wRbfoMaZVmqMQqPqvJE7nq07fX895qWchtPkVAUIgqgaRMm9QStuzWM2xmaALDU7kGAyDVoseUiWJH0IBB9RhtrEIVZI+vV9ddd6A/hlou4fpp+tNNNrVpmOHMT9o1OnF+dpb2ISWg/Lf65lstTE1WqO8GD5VMRMfDzkWi3wxjREQMV8wrVIYaNL69OmQI0EQCm6n2kxiHLpTML5yMQWdl01RygDc+XO4Fx8Oo3vjScShQjN6D2i5n9Vw4RwEHJ6n0JNhHroal4hUU0yQCVEOoqKLBTcLMzDRbblvJxWhwipmGo1BT0zVDk6i0hZYrMCDCwN/fD7N5GqyNdmRpIA2YQQIFMmxAja3uBievxZVoGigU1KTqsatMEECZAkcpvHRj0xC7UUSpIbIUCYtxHE+f141Z7MCg2oLkcrxGuk6Wn04CmFXxNliS9Y5qm2/lq1RR7QpiJPUi98Kc1Sq18+ubphCuYAp0w7NKimn/AKpKwVbk2B67mYxLlc2jgcpBSxDPqKkbiTMjrqWAQwPXEdOuy1HqFdFNKTMHk/duzCSZBJ0TJMjsRiOFKUSgJgjXjTxhIBJkHSvczkkpZmkauio2uz6C2h9I/CDBiDLSLgkrY4WpTzVCuctqSvTqTpWs2hvLJ6EmTGxC6yCPhFpdcK4i/wDJCvTTzKlUM7KxIYkFlPLO4ja0hbGYxpxDiFStk1qolIkrrKPDcgvrTUwFp+9sfa6ynVOuZSkEfLJ4zYwNNTB1NrixpppPdokGN+uoHnWN4dpHfTMAXadgBEkgwIgWFhjMAJTSoNT5mjqPSrRps4AsoZnZWJCgC4BtjzGFAoUUHEkEW+WdOe9dDLa/i7sX64j6Cic5Xr0mgZgKror0oohdJgg6hUDEqzAn4pEiC4tgRK+dGTqlquWNSoy6WAf7pLVAwCaUPw6dSEQWvecUWl44zLhFby6hB0qpWDcg3ZSoAkk/XbAvFfFNXzCI0rYwGYAkfeBU3EzBuYO+L/8AH7NSn4G/i8B17cRUcPY/OZWI8T48ur1Z8hxLNVmbzK7U3AApqtZU8x1hRqCUwTqi51IY2nYOeCcPzlJqgreVp0OqhWYsGILQfMGproLza0b457luKitV0mmdVQwFWDLnZQDpiTax3IsdsMaHiFqFRgzsjIbpURrGPhGkSsemnvjKEYYggiDG3XXCtKfxSTOonn17VbeHIKbuqmVnzE9VeSQfUNKn1GHGXzpY6Tt64rdTxXQrVqRBVCVIYgyDMQSQJBt94D3xacnTUw6wQdiDIPWxG+J7jGddiItT7OOdRCFgQJgx/Y9QanzAAGhBdr9+wk404mj09BKmBIMdrbY9zuXUyQzhzAHlsVNjYW6TfA2XDOWFWo+lWiV5b2+Ix1uItthnuIhMX2M6etDXjS4SnOUk8APrH1gAUWXULqEHba4I6H/fAC5wu1zg7N0wF0r8MCPaMKTyKSMBeaUFgH20ob2MKEnluTJ4W0HsTuIoSlbzqgBlqjrqiwXy2QCfd1t/Se2CsqwpyrAqTZt5Gx0xMWKi/wCuIMtlPMpJCPYs7kiFAJ3k2vYT64Ly+Yo1QwNUM1MbUgajgTpAsNJXUQLtyyNpg3uzm0MhTrxj68dOt6826XcRCWk+gkXEGSdDzm3uCXyxcAKNU7EXm/5exg7YE8ReDg2UYafttS6IcnrsyiQCwtPouH/BmUUdSyNZJ5yuoLsJ02vG1+3piatWRUZmaALTMwSD2ETvA9MSO1O2H1vhlhnMhJnMQdeXDx32q32b2WhhCnFuZVEERI0ne99K5DmvAVdEZ0NOpoMOqOCymNWxiTBBtO8b7Wn+HQp0spUZxpLPubagq2En/VNttQ9sWepUptWoARKIss0qZYaYAEXLKR2sLYIzHC6L0XVKa6XOojprgDUGHLJ36b7bys5iXltZVWM6xA1sOhTraGEvCbp5G+kHl5TQfE8rWChqCKWgE6ugIu6rBDmPX5bYr/B89mcwrGtCVNWlUKsZK/GDz2RVg6iLTEHoyz9OoCnKdgo3PMNt9yVG/p7YaZXMAU+Z1lVfUSAYBVARIJnZf+WOmApCyMwIKj7en4oyu6TIKfh+vrSSv4ao18vWqVNQ6jQoXVA5Q2iJHSOoG+Bn4PmCtKlTVGHw1NhpCADWvOJJEkzzbTIxcK9IfyjhAAQuoWjY2N7A39vbCnJ5aoQFOpWBVQ5UiQIVWBi4Ydps2DnD3sfiAtPLeBFKN41YtHwnX8XmhaYda7AiaQ1IiuApCDkBM7mLwdVxsMFVKTKisEQEEaXGkkxYFL9NrDaPwiIHouRJBk3Zj7kcxJ3nb2xrW0jTzQQBeD07bXEA/M+59TgGQWk2Trwn79cKg419aHFDMrTjH2qb+YY0yttUiRbU9wQbXLBvW8i0gzp5wpVNSEG0MDsfxL/pJm4P0OJG4eGYhXIImZWACBIuDFzttHriHyqaqdN5AAV4mBuAZN5gxvB+tEFElIHiI49a0gQ5GYm+gM8OtKytW0MhRyytq0BpPl2AZJ31X6RK6T1gSZXilQU2BZ+WIKsdiYkdNVwOhj89cuobUrqACRtI0mDDQCNpMjscRVV8uVdmVFMOAwA77kRfv64GWkkqChOhm2g2trv63o4eUEpKTGoi+p3vYDTnbepMtmWizxaQVutvxI0Rt7el8AVeFvrerTQJUqwxZfhgGGjpcKYB/Ee5xoOKXcBVMGZAVdNzA1fhM+1hfA2azNV1C6iFeORRpD37QTU9bMPWMed7V7RwqfgbhSuI23138NKtdn4PEqGZchPPfy++taZmpUylXy6VdKuoMX0KLCCqyQ5CnURtcAbjBtWjVqUloGsoDutPRylmpgka9R1kgwCACbAc04ApcLYCyBY+6BEx0ghpttrbf8IxHS4jUoOOjAhijAiAB1BMqTtqk7gagLY81/JLp1lQNlWnz+nHxq4cP3YuDHC/t1FWHI8Rp0VWmC0JYHSO5IMhjuCD+YxtxRqFenS8s6CtQKdAOpVqyGAUXKsTcLMb9IxDQ4ll8xHmKEed+hIJJUtIsxtPqIJwW/h+kZ+NSduaw9bDVY3HNNsO9/2SF94rO24TJ/4z5TYyb870ulvtGAlOVaBpHzR+RFKMtm6CqBqpWn44VtzYgNEjaRYxIscZhxlK+WamhYI7aVlhl1MkAAySu87+s4zDp7QdSY7lR55jfn8+9dOFCzm7wCdsoty+SuV0qS6FqEoZVTZVmSsFbbX3JvI+WCNbOIeGQ/dfn9JBPMpjqCPpbG3CM5TqU2Z9JNEUhDlUVkCimZANyHAkyCVM9DEHGuNCi9RKS0WvBJUuYCjnUtYBmlgLkSL2wvvFbBQlItWV+E5cBzR1tUXQ4UtoBSSG0sTJdSV9LNExibi2bRqmjOGnvB8pjVqp0A1z5YAknSJHSBuMy3EC1ANSSoKgglFLEaphaygHVANyL3CjYjC2p4UzRuyhBZudlU8xgSJ1TfqOuNASb0BZSNKaUuB06NLzlrCpF5I0jTqAGn4gzE9DtYYsHDS6LNJijNe15/8A5tZ/+Et1thFTyNOgjZWr57GsEY6VCKGUnmplidY2BJA2vFoMymZNMGm3NTY2D7em+FXZImf6prDLCCZpjmfEVfSFBCLs70wS0/1SdQkdvpiSjxCuSDSzBcgQAEJU9/MDNA+eNlyAqXUgjYhma3+l/jAPY6h6YEPCVpsWUtTP4pET+HWsKRvY6D3GCJxFor4NQSQmrblmaOfRJFxTJKTYzcWPta+As8pc+Uty29phept6fqMKKfiVqC6aqhgBYrAYepWAD8o9z1RcWz2ZqIa2XZ4BDnQSG0g8rQLkBgSeggHpOGczbhTEm9/vS2JabCMoMKPW36rp+Yrh0IZW0FdLAm3aCItI7bQIg4X0uDeROWpIWpukuWUFqkg/EY72AWI6XvivcW8M5+oKGcpZ59VWlTcq9WoCpdFYrTjVKTJgxEQZ3xFkOL50hhmlQMjqpap9mWUq3MpRSHCinJYKbMDbrUDiFSMuUEESLwTv4joVJyvI0VnIIOX5ZA23sejVrUhE0aIVVCwBDcohST6GJJnrucL85UdVijDEiTrUTP8ASJKm+039JwFwnxLRrq5SsoVVBdXVldYdQCDBXR6zPcADDSIAMWIBBI3BuI7gjDPZmFCWVtKeK5Ou8QNiTSPa2MV/IbfSwlPw3GomTuAL1pxTNeUQ4TWpIWG+KmHuYJEruTbrPzMyOfeAWJn16RuCpkA+nzHQ434hTpgUwaQqo0MGsDqKrC8s2J9YsPcxfy4papYleUyFBOhpKMYOknTKmD0mBiG+porOQCLefltVjuXm20qWTJk8h5nXYHS9HJW1QWJcGJBJup99riLdcbpw1VDI7Eo0mLDUhsNu4AMi4g7G2BqGYHk9J1SrBpJ2lSDdbQel+8zhnQzfmU1pxeYDCJM30qSDB3IN7j1xOe+EZ0aDWPqOY60pppUnIo3Ok38vD+6r/EcoKSEk12LkppaoWmzS0GwCkCYEXubxjzw/xZno+UWJWQQrTFtoDEwAAAADYAe5rfjHwqRVk1Hc1CdLVC2omACHgELZRBW3oOm3hvLnLUiEYs7NpUKZAJOnlt3+U74oYcNPoCgc3jp70F9C8OQAYPLWrPxDMS5UmRJ0xMr0IE9CfU/2MQrsBoNouB79dr/7emBXIZhpiTAt8JJ6L2vbqN4gYJ4hxKnRpSSuhBzHTMyQJtMgtcG294x7JCQy2hKRI3PC2vn968qsl1xalG/708qnZgApAAk2joVA2E2+Ina02xBVzyoCWIXVMSBvvYGT6QtxbFfzXG3qkDL09Ej4iNTx1Ki8W6kke3T2jwAs0uWqFrEgiJ/CajSsdYXWfbEnF9rsYVJny/r24c6oYfAu4hdvP+6Ir+IGc/YqSbgM3U2JhRc7TE/LHlLI1ahmsTUqLsDcqPwlBCp1+IraLYYcK4YyAhz1KrpJXX1BdxzmCSDdQY2xvxjMfy2XZrKq2VEjmZrKpjpJuPQ48Vju3HMUe6QLE+vXRr1eE7IThx3izcDrr2pBxvjVPLKIKPVawRWJhdwzMAALkwFAaWJDbk1Kv4grvJ8zRIghOWR/Uw5j8ycHZTwpUrFqlR7m/ckm1zsNtsE5XwZTaxqlSwJWQLgEj9Ix1tWHYEEyRqYrq0OuGQIG1V7/AMTqTatVBHXzGw0yXiWsCPM01wojnUCoB/TUA1j6n2OIs54XqUy2nnCxMdPl8sLiCD2j/E4chtwWiliXEG9Xj+X82mKuXl03iAGUxcQGAJjqsSPxA424d4lqUDpI1U+ga0ei2BF+kdPhOFPhvPeXVgjlqbj+oXU+8j8/TDvioFRRKimxtNm+HZDa/KOxibRF5Tgyr7tYkbT17iqrQ7xvvEmCNYqel4i4WBD0kDSSQ+XLmSSfivO9vSLDYZikcQ4e3mNBX/njoLQZj2nHmKQ0stQ86S7pZv8AapuCcEC1Q0o9IjTUTUSSGFwCQoJBhgQbcuHdLw1RDMzUXqliSdZUAXkkBGWPnPbD/iHhcsITNVKKEn7OmiIt5YgFCCTAkzJsTgHh/h5KCnVmKmo6oZdKnmUrq1NLEibDvN72+/8A0GoBkX0+b9UNWCdJOoA2t+6hfxDQy501ahGkABKQQkT00qoC2H4gb4gp+LKFWBRy9eaZUkLoZ6lMmHEaWjcDVciR6ymzvgukp/8AcuSfxUWn6gkdf1w34Jlsvk2FUVGZvhAJ0fFb4TePUsAN8aXiWiLHyAMH2+tcbwrmuviRPuaXZzj+YarUoVlWqiswFNlGhb2qCBrJgghjvPXDzMZEVKSne2F+f415rs/LLBZgGdNgoJ2sHi8mx2gS9y9TWAI+7f6b4E8oIEmwpllhZJzi3V6VLw6oomm0e9/z3jEtWnmYEusHtJj88OcrRiwg4mr0pXqPz/thQ4tsEU0cKCJJNVVeBa0cydQDEW5dUHZRtfqL4T5ritbI06PkVCmpTLAAMJuCDEqefp6dsXfQAOoib+++FS0KFR1/mKYqKbAyYQ8tzpYW2HWJGHsPihBUAfLWp7mCJISI89jVJ4VnqwrvX8xzVWmzCoWJaTCSS0kjmi/fB9Hx5VZXTMA1keJBY25gSQGlZgRMTc9zjpHBuC8Oh/Lp0nMBXOtnlCwPOrMZGoCD/SMMP/8AFZKoQpylAeylSB7qw/YwNfa+HTAWFCeXOONaRhXUkqQRY/vhFcvqDL18vV/kkahVpKtR0LsWqJTu5TmPwn7QgQQFnpIi4N4wqFgKhQVCCq12A3YEDzhtUUE6tRBZTeWHKek5fwDkkqrWoq6wAUK1HEGZ1cxM2Okg2ttvivcX/hvk0YsK9WmDJ0KEqH2BOmB0g/XDKe1sP3vdSQoGIg6i1L/wXFJzASDfbemR8cKRS/myGYrUB8tYE2Xy1CwNFze/xW6nFi8N5uhWQmkyQSqxYNqIJgggMW6btOkkG5xzCt4QVgIqtawLLNugIkQROw74YcO4eaSWYSCCGusFTIIvII7+uMv4tCTZU8o08OtzTzXZy3EEOJyniN/Kavea8PBXlSV1E2AkX6he/wCsR1wpreIWTl8mBIuCGYlSYvaDfbpt6YCTxL5KbutRJ0qqh6bSCQ5VmGhla/2djAECJwFmfGC1Trq0lZQJZgSTEFSSpGqAT0J29MfNuJWcygdNP1zpRzs91sQjjr19qtKeP0glqZL3IgH4o/yJi2+F4K1ilZVFMlhIuBqvDWG8gN0u1ycLuG0UqjShViygkrqY6YMMFnaesdCJBJwTksrUXkiGB0kTEsCQAPxT09DNhijgOy8M6pYQSlUTM7aacNqnP9ovsZVKTmTMRG8W/PCmecy3lMjNpbVsUGi43EQQZBBFgRffCrjHh56uVqmoCiquqSJZtMHlXfb++Lfl+HLTTTUPnH+oWHaxJkg9ek2xHm5FNpll0kd22iD+LcR17zvifjP+qChBwuGhUWKzoRP+oPp9BRmOxQ64H3QUg3Cba84pNwvw8tKksjW8KWDAEAwJt1vtMnDajeTsBb3/AL/LEdIfhmTEgzN9rb/2MY2yzymoTHQnY2BkelyOhkHtjxb6nXCVuEnjy64V6xptpAARHKselpUsOYmYm3sJvAkb4qni/Nhf5Y1h5ctUYrOq6AKDy7/EenX0xZqkme0WPffp/f1wj8R1zNNUMMuoG0mIBtcD4h+WGMJ8LgBE8/L09qxiJLeYHy8D1vS7gvF6LyqnXJBIEg2kk/CbY0reIKNKqzXJ06QqlidiIYld79rTtiDh3DX1h6wUN3QaSPpH5j543rgUSdBCXvEs/wA+o+ci2KRbaCyBJkcevpSuZwpBMDrh+6MocaoNfRVploJDhYnaxIANvY9fareJMkq1iw2ckiNP0sTh5wbi9RP/AFagf00P+pUAd+vTE3iJRXRSh5gb7EQetrj6Y0yruXoAsd9vesOo7xmdxVVy73BEmII3vBG8fu2Lc6+bTGqmrKZh42kyCVO2wmDAIm2NaHCKKUDZS6yGbTcNBI0zdekd+u+PMvWIoiATfpEx6D57Y048FmUjQx0a+wzKmzlUdRPHTlVa4hw0moxPN6yew7YzDNqDsSwYAE2GmbdPvDp6YzDQeKREj3pz/tm9/QfirrVJkimg1GZYsFBJGnqNoaNoH+qWTVaFAatROnrqUyImxg3PqfqRjanXJLqiCxOmpU0iG1BSyqrFjCywmAYub4mr5cFX1TzASdjaDOwAlhPbpiUtSQlDb5gg3gyqKWaQf+4tq8j4QbCfSYvNVzjXiOko+FWdwfiRQqpsEGkFuhv36EYqvEM0K7BFTRABUIsDVp1c0mD2mPXuMNPFfCzC1aRXSnzm5OrfmHQEAA6faUC14MgqDKiZMG1jAHYR63xebZaz5mxEcdRakg46GglwiSJkaHjHCNNpFzrXtEGYF55pjoBA1FiNIuZPTTJHQW/w7WU0yJhxYD1G9/3tisrlE0BjIUzOgagtrNc6gpB2npiTKVTSUALAkMH3UlTEMZUaNPN3lVHfG3WwtJFEaUUGOPH68quKlV3Fz/f2xslYC3XfeesYUJx+m5Mzyz0k8sdBcG+1504jy/GlCmoASA0fd2jcSw1QSBpnvcYlfxSTBFPKUSkZBvc7aDXj406zNdVUhvi29Jjvtiq56qpEEyFcSe033gmbAQL+08smb4k9V0ZpQQCVUTcduptYm3vecKzXAjzAzTDKuvT1aCwgzYXIi0QAMUsK1k86UfVlTE3G+35ppw7PGhUbSRLkawNPL10XkzNzAO0Yueb8c03VFy7AO0a9Q1QLqQCRE6rztYdDjmrJqfUG1Eln+GJIMsSdwoIn0G2CsnlTqZwSgO0C97xf+2PsQ2glKjHwmxj20mN7VloFRy5SZ1APKQdYvzuashqmIljHck7km0nb0HfAtStUUSoTcfTGUaw0xqErAPvG/sca/wA2DETuP3/thRKXEOKUsAnnv1xq4htLjYDcgctuXlwpLUpV6NUuIZajS0nUuokmD2PYj/Iw3pOD6D17/PBtRRpJEkqDYbSAYn6flgWhS+8Yki4sQNjIm5t6Wvgy1B5PeuACLHnS7SQwS0kkzcT6a2+la1cuTaJ7fLCvNcHZ2DK2l1F5McosbmwgfL+7apVqLU1GWpmDeLA+vp+c4iznEpdYXlEST1Hb2ufrgmHwjmaUmUncfSk8V2iyhB7wEKBiDr4jiOdKf5gGq1JYp1NXlozWOmSPLsDpJJgEdDFgcXfwx4zyzAU/LY1MrTswEl1APmsibgJ8enfTrIAgriscYySsislNfMpmFixIQ25t5taZH5HCp+IpRqDMLSZMwX1ga2Gk6rkjaGuNMXmYA3baCFhaEk7pOx4UpiwpeVagNlA7f3XY8rnlrU1qUzrRrqwmD9cblTp0nVogCIPTqC3pb+84omSzbJVqZqlUUUqia6bPUaC6aZo1kBMhde+kEBfi3xPkP4i0syUFRvIeSDzEofUPYCYsG+uPL4nsdWGWFNgqT7+n3+lNtYsOjKohJqyZ+ugUKAsqeXUSbNsL9NjBO20QMahiAFuTckzM+rEmTPz9ca1a8tqiI6wJO3XtH69MSVD167H/AG9MTluHKlNU22QDJ6/uoqE1nNOSjFTYiLi0GTI3kG037YG4zlh/L0hrDMCVWF08jQBPsR78wm+CqouHXlKmdpmbQQPf5QDifO1RVDBwIPwkwIkRM9yb3Nv0q4dxrIAkRO3E+MXqZiEupcJVccdgDtyqrNWJYLIEDeTF+o03mO3e9oXBGV4IpLA0yqm0PDRbcAcoB9uxxmayrAKFbaSQ6ydU3Aja/ud4xNls+6rBKORAEkqQTMTI2t1wN1KgPgoyY/2rZ+HASQgkLA5V3/CLdxjzN8LppTDMSiqCbWO3qbR3HfcDEmWZwdM0yBuoke0Eknc+2C2IKkoCTE2k83Q2B/IdML5jIvvt1aiKukyNqrPFSVilq1VGgm4N+kwRAnYD+obwXYJw8U6capjffcxI26bY0yfhpEIOoM47bE9xME95In26G57LGY1TAk9jAuRH6YZdWBCB6/ih4VsleZXDSxMc+dJjXQSGYEyehFpt+WMw3oZSVGoc0X0i3/yE48wMuNgwfr+qMMx0UfSqnwvx9/LUQ/lMS7MoQVSKcKF5yCrEnU1oI+E3w+qfxFy0olZXVmUGoANYUm+gmxNuwMTF74p/FauVRaIdDrohh5KtKtJJ+0J5k5t1kkj8IjEeeopm6ozUFRUvUTYCoLHSY+FgNXcSR649A9hWHDKkef26tUP+W/MlUz11vV5zGaoZyk9OlmabF1OkGNQiDBViCbCJi198UrP8Gq5dtNRSrAWtYifUXHr64NytOiKqu1NQV2KyOw2tqsO4ifq18fUDUp0qinVBKWP3WEhvnG/9QwDDoDLmQE34x9qK4/3qRIEjSJqqguX1aisTDbQvbp3/AFxLTzQLaYcKxNtQgbglRsZn9L4WlyDczYg9bdp6/wC2JqFYiVB3G+rt07bWxTy0FSkqN+N566400pmSZdIXm+EgQBaSICyAbD5b401xIqNdTB0biYEsYJ2JsOlrHcOk9mGkcwiQCdhH6/nf0xvRrgLBiDFhyyNjJN7+nr6jA8tyTW+8+AJmBefPl19aI/mIU6CZUknUx1MIO+mDF7es/IN8wxUzeDGphzG5m9/7/PG3nrP3yTEzM26TFhYfQYnORZ4va0wf16/XHdNazr8t7QeHv194aCO6iKZKLcke4EnpvA3G4tiwJl2BEmCRZTIt6Ai/yw14FwislIFdLq0m4KtAgWqJfaDcEXw04lRpeX5dVCjEz9oAATNyHX7M+7BTfE1eI7xeUbbj7042v+OZF5ifLhG1VrMZAqNUbxq9/wDHTG+UpKSC1hPU7+l9sOBkCiRqIkWD8wIIuVk3Hs49sIeIKFqEVEam33WQFlPT4DzfTBWspjvCfLr809/PPdFLIGbgdOvTjTDNZpF2PMOi3IsfikgDb3/XEOswJPMb22vaCehhuvc4zNVUajy84ECQZhgTLGNv7T6YiokKi9YAPyGk9b9D+zgbrTKGBkveJOvXL+6Gw88p8pXb4ZAGmvuef9VtxBBpKao6lQvXpNxeDv1tiChwclQdYuOk++MrOBLudzY2E+3f5YIy/FBoCopYjlJMgT1t8R+YHvhkvvMtZWtB4VvGdnYNxQU9dR1ufaDRi1FJCNaAACdj03wg8TcIUksh+0G63JIHcLsY7xODmLVZBLWFwo0gA9dQP6sfbG1CiAulFLxtoFh662Gkf8IJwHvQ2sLbEK34GftXCA82UKunbiI+4qp8L4i+h6C/C7U2DNPJUUwrrpNpDMh3kN6WjqtQGpijOYNMo32ZD2+1IUnrqhdgwE2sW3F+FEq7kaVBUlUUEzfmLteYJk+m1secR4mGoGpl1VKitprFgj1mDfBWFTTNyCG0gENBvqnFIO95cVAdZLRg0bwbilbJ1F8xiuTgMFqfEUZQw8pTzF7/AHeWZmBtesrxRKrsFYMViQd4YAhhf4TYyPY3xxF6ssSxLE31GST6km5xYM5xOKWTrUqmivTptTY9/Ldgsm//AONgCGsRGEcV2el1WcWVx6+utMMYtTYym44df1XTTn18xaZkl5K9iVuRPcjp1+mNsxWdlZdOg6SoIEwYseoIB72O1sJeD+JqdY6atMLVpQSO3KsuA5BsSRG4+YOGudhypRwTMgoZuOhv1BiD3t0xEdwq2lJJSZ46ievzVJvEoezpzDkNDEe9+FSZ5tDwL6r2vEGJsbgxf/iwNXytF1K1EJZrmJF+m0bf3wj4YHo1qy1ASQUAi4GrUdQiwBOLA7ANBBmBPQFTMntIEn3U426kg5Qb8RaaCghSQVi3rG0UJlsuTChiFUAW3IE2nUYt7/LDFagp2Fugj9BgalkYYGVt0Ez97f0v67YkzVdV0lzALaVmfiINu1x3/XCCpK41qmgIyZpEfSiK3FAKeppPWbz2nlN+v7vgNK3mMAQIjrERfe5vadu2BuGyrOkgzv05RcGxjaJ7/KMEvW+EGyxcz8NjB/09D2kfI2UpMJEnrQcfShIKFJKlHKND1/da13RWILoPQuoP0JxmPH4bTJllQt3Nz6X09sZj4JZi6r+f4o+d7/UW8P3VI8PeHmpktUC6jYQZtBJPodv774e8PoKrPqWSQxWBJMRZZ6kyN77Ya0cnJE+9htHX0xI9VYAomDpkk7SIvJBHXfYwZ74tLezLrzwRlFI+JcKkKVQU2mCCdMzs14FjIt+cYKzFOo+Q+GdKTEf/AKgO29gffVgunDqQXDKSJE+oJgzYkCPWfqXk68HQw5VEEAct+Ui1oI/WcYU4RlHAzXQjeuYrkp6w/QG49xH++PKeUm/ewJ2J9P31wStbTygnlkC4Fhf5Dln54INLWTJgAiAVC/FMi3SB2kYtAg0AiKEGUsN5iRMjb+84hTh5Bv7do3NzsPz9hIw1oqCtjeDG4v6fvrGNcxVCICVsCRpkwWtLGbm+OVwgcKXnLoPvrIMbE3nvF/pgqizghple3xbGPQqZ2jT0veCu/wDEjMQu5+6OvTbsN8PvDCrUrAKo1TJS2lgoEjGFWBNcBmr9l69QKtI6ZQAbn8MRAAkGxBtsQYODsvSJVhO5YEwbwzf72vhWaYEETpiQdzosQs9SsTPdVvM49qcS0AqoGsM3sO5G/UlfcHsRiNYSRTJmBNb5vKJSICt5bbnTswKxdIK3Im4732lRWzBmCkiSpZIHXrTc6d42YbDbAtLjaoYqFl1PCt8cwVDawYPxMosWMH0w4FVaqxUYKEOm+kHUJUqCdrqbAfpfi3FN3ItWEgrMCk/EsglRtVE/axcDUj/8jEPN4tqHp3U5w16fLUY6TYkBdUAx06biYBxdl4dTdFBGoCNBIUn8Q/8AjYRG/oMQvwMOeZ2ZDIC3uL21TqjqBqIuLYMFggTpzpht0otVNTLqDLNzMLghmbuLAlvzA9BgrIZCoo0lQBNi5Bt6U1MT7k77d3lbh9PLqCoHWSY3G4Jt33x7Tz6vs6ERdQQYO1uxFrbGMCW84RkiQd+v3TqG0KPeg1DXySqjEkuQJGqIX1CxpEXO2K/TU+ajqxmQCSSZB3knpE/TDbifEWRiEW0SZMR2EfL0wqLnXJAk/d6CY29B/nG2EZR8Wh6iiOHMDl1GlWbhpGq0EiWB6TAUdDETcwTNhc4q3EcouVapUgNr16bFFZCyipSkMVdoYwCDGkGSRAsHCsuSZUcgU6ySRaxCDqSev+pu+NeOZ4UgEqhKjN9wgAIpMBdMx7bQD3xhkrQ98I+HhSuLyKEKPxDf7VzvN8PpI5HmkqYKMqiGU33JBBFwRpsQcH5DhtOpFGKiLVIK1XEwyqZAECQ1xM25ZFpwzzHHy0K9OmQIIXQsAqdoAH++LVwmKygqAFLfCN0eOVgJMHc/5xSXiFAXFSw0DvVcTwbmGznmllojUGJRiWtCnSCN9wZsObcb3OsoUIKcKBftNj2jcgH2OPMxR1rLG4HSY2gG3Ww22tjVasPDGYA0gxMlvhncty26yd8JuOLWAFGjpQlJlIvW1SsNQ76RBP3h1N7wCD/zWx7TLTqcDTcW6EmzRFtto3GPHMubEk2O0Te59t+/MRjyqQSCO4JA6xvY2EAQPp1woppBM78aaS4oCNuFD52o/lkKwUiCDJBAkEXM9FgiPmZnEldvMQBgGB9jFxEhvf8ATEdZOkghvXoTv9PpI7Y9oVVWZ7WgE/P5m/y+eOllKo5V9nInnrQmVonzNUwTfTa1rTf0vbe3TDd0OlTtt0sRcEX7/vtjVqgIEHmBkEgiQZJ/I/Ue2BBn3VtLgQdIsAYJ2kSZHMJ9sAcZWonJp11+6Oy8hsAKHGeuvQ169VgTDKRPZv7CMe43OUDXUtHTSygdu37OMwtma3N/Cmy5iv8AVAja5/FLczxbRVFJQxRTeFJOrZgN4AMi22B8vmSHLDU4g6eR4iTNlWOwnpcYb1uHsROlFNxBZyTJA20jr6jANTKvq+OmBOyiJIjYlTB/dsWRkqJlUedQ5/Os1JkA0ypGkIY0m2r4QRa8nsMTZLjPSoXYp8TCnboLkkD5ziUKuq700gAfBUYg3BOr4pMze9z6YW+Jq5FNj5wOsgBVpOAC+rUzFiCToU77k7WnHciVwK5CxeqxQqLuWbcwAImbD8pxK9RbTqI1GL35RYgC0XHW9/XEdL4QST8l7QAJn07bA9sbvTUj4pg3Pqeh+XttirFCg0XTYhJAm24HQk3Ej9wcDcak0gQRpDE23uBH6fn9JcnRAeI+ICD0DAAn8pPyw/reHRUyZKsQ2l7GCJUnlPUbdzfp1xlSwgSa6EKVIFc8p3/7YsHheoKWYpudgwn2YQZ+R/XCj+VKEBrERP6f33wz4fS5gWMCev0MfI/uMfOEBJmhJF66HxLiYpqAd1LqYItEXbsI9P8AOFwD+WzBSVWCbksREzcdjP7OJDk15hYEwwiCOhn36/Pr1P4XmjDBgOW30IJ+pf8ATHm3H7SkU7kza1XfOhi4KkhpgiROk8w7SCLgiw9sOfCOeSixedQkB5I1orSzVFtsGYggAWU3kAFblsurUjYSrkbtcA6QIn229B1wm4gBTYOwDKCAwO0XHSC1rGCBaAezyVBfw0vlKb7V0viJGpgJLEnTF5MmN+k7k/3uGQdM/CIIBN7jppGwB9TsMV5OPAIxGqW3bTU+pKqbRFpAvsMDVOOHTHmdzpm922iNe/p0xpCDAFbVrTviHB1zFI0yTTAabHrDKQTGxBiOv1A5rTyDiuUZSdDjzCoJjQbtIBsbH6dcW7LcbhtmJmSStU/DsbwZ3vNu4jDZeJ09MCDq7nUCZ7zqU+ssJgSMGS+pmRE1oM54M1Qcvlqxr8ocio8yuqCGJmfYd4x0UcHo0kXzKYqTcuSbWtpERG1/WTa2F4+IMu823t0777+0YYVeIsYUjcQDsbknvE8owN3EF0i0UfulNpMKoinmlNN1QFhYCLiIZgRo9cVPxHQ11GYXW49IFrbyCB7eoN8W/IqqLT2UQWIAAgSYsOsj8jiqcSqyzHcT85PXGGrKtQVXFVbMNB2Jj5++L34NQrltRbSA+pbgFRFz8yT6WxUjQDsSv7/cY6LwvIAZJUvOkNP76y04O8fhissoldbUMyzKCFM9yrEGI9D09PntgKjVBrMSGBXSSBFuUrN2t1F5jB2R4ZTNNmIBgiLkGQCZnp0/LEOWyyh6jEkgFY1AHcaxbbdv3JwnIvR1JyqKRQlbM6SQC4JJmwkAFu5ttvPWBcTgepmrghakRM6LkjqdJ2Hf0w0zSaQSa29yPJ1Rq1CLPN+8fqMDVWsIqINpHkMJJuCYJNoxsQa5CtqT/wAyYtrsLHQwtIE/CbR/jfE9PPwftFYdxpYaRFt1jqd/03ny9LVbVQ2McrjeAGJAN42Pr9CKmUuT9hv3a8ySYKdj+mNkprkKodc2hLXI+GAVOrVFp9NVvmO+Js9lvckWkDqJJsNu/wC4xE+UYzATZdqjjra+jpBNzifJUWGqYvfpfYgkm8T3n+2PrC4rBk0qJIsGYC9gxH5TjMGvw+/xqPT/AL4zHJTWviojMHWYhueDN++5+vXt8sQ5Ku1RFZSsCLxubz0OxHwzN/QYmzNWFqaZDAEiDMyDH5n8j0xCmeQUlCaiBEBV68wnt93f0xgaUUG96M4hlmWCdIOwZSkG/UE3Antv23xUfFdZnq0UIAAXVAgi7FQbein6/WLxZmS1YBwYCAgFpgktexiTG5vYdsI6uaLsATOk6JPVQWvP0998O4dqIVS6nJlNG0cu6BpW09hF+ljbGzsIjSAbkwbH5H1n/bE1DiTKHUGdWn6dd9995x7SplhN1iT6QdwD3/xhw0OpMtRBA3BnuLXMR633xaOCVy2XqIw+EmbD4WEWiOgB+WKxlUJIABJsIFyZKx+v7kYt/hisEzK0njTUDBoP3hLABpjYG/f2wriSO7vWm1ZFA1Scw6kwwm5E9uselxifJUBIg/8AN9BtOIfEWTNHMuIsXO21jAMdLfpgrhOXLQeg/fywFZlNOBtCjNP8ubJqOyspUwLj572/TEH/AIkQHkHUbAbGSIgAerDbtidMzSYBWnlaxE7Wnbe04hymWp1KupXBUTp1dDDCY/1MGvFsTu61OtdLSk6UXRypWgFO4F/9TiW3/pt9e+FHEckulpnVEX2HoJ29+sewxYc5n1KEiTqY9NI5wrdbnf0/vhLnhq5bTEr0nrHc7fnjLLboVmNYcbJTaoOGoTTkxI0xIJ+Exa8dB9DhhWqgmFYTEEzMLEm/eNh84gHAvD+HhUJqEADYs2kGxnffpbr64n8pG5OhEAjaI+7Gxj88UUi16TKVcKXcPpsAWET6zILH3/X8WMzlPmm8/QGe/e1p/tIOiU3UGJDAkSNpW28Qf98SUkbRzG56EzFr3wJRgzVLLOle082VPW89TuB/i30xvUzLEyNxt12sN/b/AOWPMpkXYao0pJOprLygk++3TDDJ8MVngVVO4ncGO3e6i/rjBG9ab+KxpjWditUgxAVAIBswXp7k7euKs+YUkjUJBi3pGGXijOtRy66d6jnUTNoAAIn2ET2xVctU1xa5t8/lhhAtNLhi16JauE2+8QJ/M/4n/GLTkc2zOsNYQZJsBGx7WP8A3xVSASpNiW/vE2+WLxwXKLVKzOl3pqpB7kBhp6xPce/THHbxTOHCUIJp7m8qFoKFggkGRIBkCTDCe/1HbC2jytAm6Kx6xGpT72H6YY8eqbKFNlPrAJfe4sAg6T27YEcTWUgTNPp1IYR9NR9BhWZBNJgyZNQ8QYOyQti23ci5sY6kDpviCrTOttIBUEg2W4BNthuCBPTBuZ060vBWSesEwb9f03xXeM1mGVqsCV11AJn7uoDc3EifaR2EFQJgVpRhM03p0mfUVC2nmLLa28Am1uwvbpOIqpLU+eLm0X/D2AvJ/P1OKn4fzoyzsZ5dElAYlgU097iZn0OH+UzNZ01AFRsNh1Qbtc7DGnUd2b180rOKKVQuoiYBgCSNgL79z+R74KppBJHWJBMjoTvue02m0YXuHuebvuGFpvF/2MF5XNGe/aDY7G5P7t8iNKwrSuLQReoGqL6bDoD09jjMb6Z6kewX+4OPMagVi9eZpV8tmuWiFIP4gBG8XYrv1AsMK6OSPltpP2QaxiGgFgP1/Me2LHnsu3l2YEBWaNImwgbgxcz8sKqbkU3JOrmEr1UkqSOn0jsZvj5BgVoXNVrjjMKy6oMruPdwOu429ZB74r1NJNQGPjPaTBMXv1xavEh8w0yBtTie5gnp6MD7kYq9dRTe19Tau2/T2xSZJyClTGciiFqgupC3MGN+nqIN+97YYUNbtADEnYDe8wTBAgbztgbhnDTUdVW/QnoACbk9IFt+nXFqpOlKadJTUc2Zhb2k6rC8x64xiMQG7C56uaIlMpBNA0aAoUy7vzbCDfYyFn2icaU81UbmpppKsHU7mVv9YtA+mIgKaNqqN5rgRpGwuDv2uRFvnjTNcWdltCjpG4tFj026RthK6jJvzOnkK0G1K0FPOMsmYpvVUAhuYA3iQGP0a2Kfn+L1tbClIAN2HyPxbDfDPw9xHTUNFjyvYT+I/wCQI98e5zg2lg/QgTPQgaeu9wbehwZsBBg1pJKvhmKj4I9Rkh2MkgqPY7nr164lzdIB2UHSGIqGVPaJBG4kneLj5Yk4eg1ysyZAF7k7G2JuJZPVRgsqPdRMAmDt69NuuMf7TxqtPwAcK1Ws2sD7rGARfYyI0jscZVh6ykNKyNJHRgYO3URhdwukwIUgqxJUj1AtYj+jt97fEuQ1JUq0xFizLN/X9CMdyxNYmaJ8ScP1mnUkqGfQoEtLEyFUEwIG5tvgPK5uGFKTIJEFRIO1/wB7DB3FGRqPl5gwW5kAuRBjX2Aved5wBwrhJpOXNSV6MJB2j3kA4JYovSclKo2onhXFytVtTMVUsAvT5j5T3vhhns1UMeXT1qZ51AP1CiR88AUMjUJH2muJN1Goj33b2mdt+jrKsQrS2lYgSYvvp9bAmPTA1EAxRwkRm3pOvDalWGruVUGAmzTaZ1bTG98B5zjkVjTo8tKiOkrLQATY3JYDeepjfD45ZqbdbkA7dRBkQB949Pu++FWe8IuGZ6UMHb2IJ3F/n12746lQPzeVfEKkZTFTcU4uKirRYAooCEyslgAzELMwDbVESCOmFOXy/ls1wQtyf9Mn9Bvg6twA0qrOzD4pvbfmIv2JOIwobUJnUpiNublnfs35Y6IFhpXFkxzpLw8tUqoTcyD7AXx17wZw9eZzMI+pRMCYMHqenp03O1B8L8GIqHULhTt2teSY2x0ziOdGSyjlYEAqg3JqMAATO8Ez8vWwMQuVQmsKUG2IOppfnuIqzMy1EYLKspdQQRoBtMrsbG3tjWjXQ1k5hpgiZ/qHyG3fFX4blwlKWnVUM/KW/wAYJ4jnVF0lSIBgb9DN4379sKzCsiR50JKJRmNPcxDVHBEC+r1B2E/u3uMIvEUjLiSCTUEAR0BZibgb7d/0zL5gozcxbmPXlBI2uPSBHp6TFx7Ml8vSJUXbodrObiCJuTPrhloysVx4ZUGkuSpS5cyQgDXvMR6nqR8hh/lc8PLDHzCisC2hdbczBQiA2lj3tynvgLgCqBWMtIpgC3UxuZ2/P64kTNlGIyxQOOYtqIVhJ5RpIP3gSLbbWJwd5AWu+1BZVCLU+4zmKFNgKRa0BwxJhnTWpB0gEEBtp2wvu2Yp6RKt8Ud1G/zBAxNlWqZijoeoKa0Sq+TTuA2m1rH7xEXG46YZ5SmqrHKCDHXUwibn4YBPQ7kT6qBsIMiu5iQJqTLVAFjSbE/i7ntjMbUWEbjc7e59MZjsV9IqoZ5iqWMco2tv50/XGq1mKEFiRbqe2MxmGK6ilPFfu/6FPzvf3wgrDmH+kf3xmMw81oKVV85qyUnIySkEgszyRaYIF+9sScVcrl+UkSU2tuTOMxmEjr/7mmRqPCqzlnMi53P9sNn+EYzGYO5qKMzoaArnm+X9zi9ZAaqSlrnTub/fPfGYzGHNqB/5K14FTGo2Fpi3rit+J2P8w3uMZjMDR89Uxqa94e32tM+qf/XBmWH/AJh/9K//AExmMx06mtKqLxKP/PUB0NK4/wCJsKOIOf5VbndB8oFse4zDCf8AXrjUndVNvDd6Ym+2/sMNePf+3b2B+cxP0xmMwufn86fHyjwquUKhMKSSNYME2mGvGLn4ZaaSzf7SL9ua2MxmMvUb/Q1XfH55wOnNb/iwj4Y0ER+If9QxmMwdH+Kkz/k8q6J4G5q8G49b9MT/AMR2/wDSHTmMdJlL49xmEh/kHj9qFivtQJ+BPcf9TYX8TQadtwceYzCTXz02r5aXZpje+6qfnG/vibOH7Kl7n/pxmMw+n5k+P2oDvyqongyjRW/0j9GxD4rpgVlgATRpMbbsQJY9yepxmMwyf8nXCs4b5euNN/4b3eqpuDQcwdpASDHcSfqcOmPJ/wAR/wClMZjMKOf5DWHPnNQUzv7t+pxmMxmOVmv/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038" name="AutoShape 14" descr="data:image/jpeg;base64,/9j/4AAQSkZJRgABAQAAAQABAAD/2wCEAAkGBhQSERUUExQWFRUVGRkYGBgXGBoaHBsYGBoYGBsXGhsYGyYgHB4jGRgfHy8iJCcpLC0sFh4xNTAqNSYtLCkBCQoKDgwOGg8PGi4kHyUtMjQsKi40LjQsMjQsKjQsNiwtLC8sLy4sLC80LDAvNCo0KSwsLi0tKSwsLSwsLCwsLP/AABEIAMIBAwMBIgACEQEDEQH/xAAbAAACAgMBAAAAAAAAAAAAAAAEBQMGAAIHAf/EAEIQAAIBAgQEBAMGBQIEBgMBAAECEQMhAAQSMQUiQVEGE2FxMoGRI0JSobHwBxRiwdFy4YKSsvEVJDM0osJDU4MW/8QAGgEAAwEBAQEAAAAAAAAAAAAAAwQFAgEGAP/EADcRAAEDAgQDBgYCAgEFAQAAAAECAxEAIQQSMUFRYfAFE3GBkaEiMrHB0eEU8TNCUgYjQ4KiFf/aAAwDAQACEQMRAD8APFGdk/5Qf98FVKGlQTqXUTumnbb71wFIE+hO5xHWGoxqIndXJMfPqPeD+uNqeWGmC4F5jsRIIMwZ22Bx4kEpCkaz4DefHy/Fe5XCsqlbcp2ix/FerQHxM7MC19veANIgD1mSd8c+/iVxS9OkWuq7DsXJEzsTAO/QdNr9neL0cmpFZvj6SSGgBwBoU3g7zAkY4lmMwatRqjnUzklp9enoOnyxWwTalL7xUc+Mzx8vXW9RMc4lKe7SfDhEcOraWqXJZkDe3r7X9f2eszh+eMoV5nLDTAXSYtsDZQdupOK4i2JBm/a8+/TcYZ00t6n9O36fXFTuQ6ZNTEPKQLVrna4OwO9j/a0k/v1wN52kbyDNjt27b4LGULbbG4/ZwTnuFFQtth9Zn9/LHVLZbIRFfBDi5VUWSzug6l1iAQdL6dwARzC4Pa04Bz3Etbc2rr8Tf2/xgn+WaLggb3EW2HT3wFmaEt6k7YKh5BsKXcak5iL+9QqZsB+uOkeDs2+Yy1Smiy+jRUNuoEejaglvvSpxzampBkSSOmLx/DhmNWswd1KotqaglhqiCDYptMg7jbfBgkqOUb0m+3AzHQetOeE1iSyaE1FYkDUSVhgIquVm1gAN+nUhCVZqbVkUnSoUU6YdXLqJfy1OkAE/ekTtOD+JVjUY1dbg21KhCy0E613jYyLkEk7GyniGapF/McFRyzL3JAA1SFB1GNVhvOH04F4yTAjiRUYOpASE/ETYQDcHw3rylliZmv5lNRLLFRmAEywX7uneVJtMzsdeG5B18wtqULAdKlIMJ5grAuQphtiQCZIhhOFma8TKKh8mSjTJaKbEk3EBjI+f0x5U8VEQRTUVPhOpgQReCy2ItAvYkA4ElWFT87noD9er1UT2RjVQruo5lQ3J5z5cKeZWiihqRKMrgy2nTLC6mFiF6fFEG4iQZVqsGZKuu5himmm4AJ5QQu19tottilr4nqq6s5VtO6cq6h6lR+e4w0y38RKN2enV1r9zVqQ2IDTIsrRyncdemHcM5gnAYSfP9H7RQ8X2ZjcOpJUof+ug5GR+6tQ4fAYhiH5AtQvpLqSeTUVBkFVs0G17AYFznDTWpgqihgGkhaZ1gTzagJkbW9MC8F8QUsydKuKrEEhXJUhgNTFR8TE9lN+3QMvMBKxZ+psCT333O19/c3bXgmXUlIA8Rt729NdqDhe0H8E6HEEgjY7+W+tr6bg0lraqg1HUGpwWpupPKNmUqJWQLwALz0sZTVmVmp0FbckJOoKy6WKc4ZlZBBAv74Z1soKnxSAZA1TyPaCDYoJn1sZBGE+f4ZohWCPA1IAVJBJiPMpmGX7xBvtG848/iezXUGW/iHvbly5T717fA9t4Z9IS4ch5/LB4GR/9EcJMVBRrIUCvySDYuVNSOULJSFAKn4rCIjaIsnVppUBdNIGwUggxPLUBsQ1gWEd741zuqqG+6tOG8upIjUTyqYB79QT6nEeYzgRfLVKZAgkmW5iJJUljAIsR6XE7SDYzXqm05hlvfgdB4+BHHxiii7eYi1GagZJpeU6sAQwIAGrfmLBmcTBgk72unwLRzcoc/FpRQs/eEATpJGoA7TEWtz7ieXrlqSvoltJQBQkKxYqDFoBNzAN+t8Xfw9WrNTBq6TTMqqIpAC3+B5BC3Ai9pmCJKuOQoNjIoC413+l+pqI5iHFqUdAnbjI8543O80E3GqOWdqIXQzOBOltBJECNNh8om9jiTimbpOSKlMs1OCrBZYTcgqwVws7SCPrh5UyU3IDsohWe5jb4o1A339Set1mfyQNOSXQq3KdOsqQZDDSrFQdiYG94wDD4jCLeSlSDexOYzfcRcC28jeCb0mS+ElzvPiF7CZtoZ9NR6WpRm/D9KrSNRF59QP2fRgfwiCsagSBBiD1DDaky1NVGqVMMUYMedYUGUlQRJ6HaDvGMo8a2qKGsyq8KxRg2mJJuGQuOa+nWbMCQDc9kqWYkENSaQyuFAJKhlE6lhokgq17QYw85OHSptwy3OoObKeBsNP8AkBfSIkACH1POpWPm4QUmBwuY2+EyLcarXFeFtTgO4CSTTdVABIiz6QL+tzbscRZ3MeXW1KFYKYkOQ59Xg/EepA/TFzo8KmiaddhUXYQNMLaIBJggk/eP64qOTypDVFIH2bHSHC6+UwVsT0M6eZTB6TgOHezkpBmI+Lj5farzT4dRmWIImU6aniOrzSNqZYk6SZ6gf4EYzDetQSefMEMb3osDcSLW6drdpF8Zg0HqKeDg2+ivxVybiI8zSGQs0NokMAjLrmXGhuQzyknpiek9PVqqtVqAli0BAdwFVFVQNIG8kt6nEQ4VT5akeVVpgaDThRCiRqXSV/ISDf18pnSIG8RqJki8yNrxaf73xMcdZRGUgpOypJ9NjysPEVF7tS9M0gbQBPAGLpPG5EbGlf8AECnS/l3IDzTKFQ+n4lKoVOnupYH32xy4Zb7MMLT3/wB98dI8dI7ZYaKZIViX0yQBpY6ytz8UksLXvjmFZw0G9h123sB+vvithUgozINiZ0jyjx/qouMnvIULi2s+fp/dG5DKNUIVRJ/e8Y6Nwnw8iKDEkWB9Pb99MJP4d5QMzVCBy2HucXqrRi42OAq7RDTikK0o+HwXeICt6jy+RU7KB8sEGjB2xLkzbBXlzhF1LS15jfexiqKVKSI8qTZ3IrUEMJ/f+2KH4s8PimQ6ix+nt7/rjouYubYH4jwcVqLJaSLHsQcBadU25bTyA/dceZQ43fX1P6rixWLixF/zw68OcZGWqrV0hqZhKoJhgjEFihkQQUVhvdel8AcZyZp1mQ7gx+ROGHCODvmcu9OnSoOx0uGqalexZSqMpjp96AMesYWSkKHlXmXEapIrpCcSIeXBYodnOqVB5hqZdQt6nv0wl8fcayZpDL0qTa+Sp5m2kRPltJ5zDG9otc4YV/FdSiqpUpLUAGlW1nYKEZDy7giDYGI3BBNS8Vsv2NQSBUUwCQYCkgKTvOuRtcAHDL+NRikrSE5FJ52UPa++/KaNgeyX8E4066cza9Dax1EwTaxG3OlNIU1qhautUtqhRq2tEzYm/wAzhtxn+UTLoMvzVGJ5pMgAydQIABIMfDtJ6XTVhqgixAuOpib+u+1zbriBUOo22kHYRf8AqgA+m++ImTMQqSI22r1CpSY68q0pUxqueh+tj8h9f74CzTBHkC56ehEXA73th0lEWUDU5MWv8p6k956YMPgHMVrqqR15oIgC+0RH6HFHBLAcJUYEeFSu1AlLQSDeZjeIqsI99Q16esSCp9D6G/7nF88J+MBUijm2JmNLmeY3ADteOg1X9ZxPw/8AhpNNvMqDm20groImACRB1bGbXvG+A+Jfw7q00Yl9ZGwZdDD6TPtt6dRWbxbcwD16dcd68041nsR69e2/CrvVdi1QsKmgDURpRvvaNQYaRYkwYixFukQp0tQRmIpsZV7EgbAmNvUQYn617wzn2qU+epFSm+mDfl6GQTIkMNhIXrOLFmMwKYChF8trq6zZwASQSdwTBAgX2GK4skZBqNracOfrIkbCopJzqDh0Opvqd9LcZi8Hc0r4gSS+pdSwSVVDsqyyqsiCoXYHoL9cKG4yq5o6NaJUVVY1lKuDNiSJZTpA5gSCAJkC1qRyJVWCsTeBOuD3HUSSCIJk3mMKqGXK12rHY8inchRBZu3xXA7e8YWxmE/kKSEgbXi5A4n0i5nlTeD7RXhUklRsSY2BNrJ8zNhFtbVAcqA6F1DkE3FRzuedmB3PW1gVIiScWHgCOUZfMIemSgpEjQANipgSrDrJncmTOFz0zOhm5RykMsFVmZG/T+q/rOCl4ey0g1N4cFg5+7oaIaAQxgzcAjbqIwjiOw2FojMb6A6crwI97xVRH/UbyzC0DW5GvOxKp9rDaic5x00qlKmaNQs56MLKDDMBFwBe5Aib2OFvHfFi01FX7WRCmkVA1zLAySYhQ3MPTfqHUdlb7ZiUCqH1OZhhdEkAywBhjIIAM4047nPMGSWnTsldEXWVcqKekQWjTzBTI2Okb2jybvZeHw5DZQc0weEazfWfAcRVrNiVTiEqBbItF9duII31jTW9Fcd4TT/m1OitqrtqDJTp6NeWCu5qMVLTP2Z0sIKGSZMHZ9/PfMZQllqUipVjP4QUqAgzEHbeGIw2z9eawqDJ+bWojSAUCiuzBXD02Oo/ZaXaCCefcXwt4vQqNxe6qpOWBkaTpAqNEkAnblJ2MWBAt9i2UBrOmxSLH+9bcaCySlYC9FdbXGutVk8Qq5asWZBBCK2tWGsKArFTqKzqvMgGLQDGPOM1kqNamAW3ZWBAiBJMWBUyJHTfcYsmbz2XrzS1otUE6Uc6GDCVgBt+o5ScVLi3A3pAhmA1MscpCqFBWNUaRNjHoZ3uzhHWnEqzthCzaN41tOo9Y+qr2JxTDgdSsqSmPC3/ACI6O80TRyVRVAVnAGwZ6wI9IWmyiNhB2A22xmE9bijKxXQFgxpDTHp8WMxSyscD7UortXESfsbeVtK6DUzgQF3PKpBYne5iYFzfsDgPh/ERVJ0qdI++22rtpF2HeCCJ+RPXhhemFksH5ma2+0aTPKCJA6FjHTG6IKQBNNqmkEeXT0wWUCethudIBNu2PJt4RtcdwQtQ+adueXUiPH8ewOLSnMh4RNkkG0bX2VJgSR+Y1qVtNQa6dNhGgUlMki5h5kEgxDTtFsc08a8Gp0WoPTGnzVYug6OsCdP3Q06h0vbbHQsvxj+YJ8vLmktMw5JLXOw2ENYiLiJtYSu8Q8NTNAIQZQPUGkiFnQkmQTU+EWmwXucVxjilKWHEjWQUz4QQRp5+VRl9mFpSnCVCBCs5BneQQTeNoFL/AATK5YsqFmcnSoMTHcmwA3J/Xq0zNDiTcyGiFEnSJNvdlk/I/LA3g0kZYILHmB99Rt+W+NeKZrNU50qjGdIUzYbh7kDTuDAkWvie40rvTkgzr48DTjTiC1eRGloJHEUJlPHNehU05ijbqVkfnJBxYuNeNaFGmrSzl/hCR6bzt/thXS4a7hizjWsMpUEiYvdvuk2iWBHbDDinB0PlhVC65ZoEcoAPlg9AWN/QRj7ufiEojztxogKiCAqeEi/7pJS8V52sfsMrbu0n8yVGHNLimdRft8upHU0nlh66Dv7D88Ls5WzFJJQU26aAWGkEWYAMFIB3Ak+o6G8Ces8+awKwCGGqJIEqJJkAmJk7dNg7/Gj4iARwvtpv9qA2uVZZM8bfj1vVE8ZoP5kmdwGnv+46Yn8HZA+cKlWlUC0G1K2tqcsOZViCWkwTBHL1uJd8W4UtbOuWXVTpUwxQHSWJBMT0EXJ7CNyMOMqnmUkKBUWkioE7LzMNhczIJi9juxx6HAIbcdSlekeVtvfq1eb7SfLaFlojNNr+p8qkfMCsPLqBFBiTBCx0MLsQNmg2AG0zzjxiCtbypM0rQRFiZ6ev646JWpqKZJYCpICqVbT6lmA6C4A36kYqH8SOF6qlCsNKM9KG0zp5Nr7mEIEkbATJklvtJDWHdQ4lMTblpMD32il+yX8U8ytpS5T82WZNrTvHjIJ3mqpTzzBSNyIN+3Ub/P5YNyGYNaoqCSWgTBaD7SLAYW+V1G4/f798W7wLSqHNLUogaCCKnLMBgVK6gOU7aff0jCbzDeuX7Xqs3jXkAhKz9a6BwDwr5aKHRHIWxgAjVeCe0/da/S2HiIhDaRC22B6XggyRfa/TuMCcS49SpAIuurVEAJTUFhb73MAoG0sRthK38RxTK6spmVAIDcoM9CbGNQ6d9IxN7pcym/LTfXoc6AXAofHqd9evXlVyNLSNBK8wuu1tx0gH5/4ImdXSIQmLMZJNyNhIgCCNhfCPhXjijmAx8zVpB1arMF/FzdP3bfC7N/xEQ1dOXR67gXIGkERpMhrwetovucGaZczAEeXPrlQlrBSQP6onMcMq+Y1QBGFWAAAgMqD92xvJuvUY2FJQgD6lLTyyukgfCx6i8j8xaRgStmSaqHMDyNVOBcVEJ1M4HmghASDsSNwTAviPNcVGpS9N2F1kmHBUxpYAXItaQQGAnYC/gsWgMJSTubAc7cqmYjAPKdUoDYQSbHjz42pm/wCAoNY+ENqeViIvY9wRbfoMaZVmqMQqPqvJE7nq07fX895qWchtPkVAUIgqgaRMm9QStuzWM2xmaALDU7kGAyDVoseUiWJH0IBB9RhtrEIVZI+vV9ddd6A/hlou4fpp+tNNNrVpmOHMT9o1OnF+dpb2ISWg/Lf65lstTE1WqO8GD5VMRMfDzkWi3wxjREQMV8wrVIYaNL69OmQI0EQCm6n2kxiHLpTML5yMQWdl01RygDc+XO4Fx8Oo3vjScShQjN6D2i5n9Vw4RwEHJ6n0JNhHroal4hUU0yQCVEOoqKLBTcLMzDRbblvJxWhwipmGo1BT0zVDk6i0hZYrMCDCwN/fD7N5GqyNdmRpIA2YQQIFMmxAja3uBievxZVoGigU1KTqsatMEECZAkcpvHRj0xC7UUSpIbIUCYtxHE+f141Z7MCg2oLkcrxGuk6Wn04CmFXxNliS9Y5qm2/lq1RR7QpiJPUi98Kc1Sq18+ubphCuYAp0w7NKimn/AKpKwVbk2B67mYxLlc2jgcpBSxDPqKkbiTMjrqWAQwPXEdOuy1HqFdFNKTMHk/duzCSZBJ0TJMjsRiOFKUSgJgjXjTxhIBJkHSvczkkpZmkauio2uz6C2h9I/CDBiDLSLgkrY4WpTzVCuctqSvTqTpWs2hvLJ6EmTGxC6yCPhFpdcK4i/wDJCvTTzKlUM7KxIYkFlPLO4ja0hbGYxpxDiFStk1qolIkrrKPDcgvrTUwFp+9sfa6ynVOuZSkEfLJ4zYwNNTB1NrixpppPdokGN+uoHnWN4dpHfTMAXadgBEkgwIgWFhjMAJTSoNT5mjqPSrRps4AsoZnZWJCgC4BtjzGFAoUUHEkEW+WdOe9dDLa/i7sX64j6Cic5Xr0mgZgKror0oohdJgg6hUDEqzAn4pEiC4tgRK+dGTqlquWNSoy6WAf7pLVAwCaUPw6dSEQWvecUWl44zLhFby6hB0qpWDcg3ZSoAkk/XbAvFfFNXzCI0rYwGYAkfeBU3EzBuYO+L/8AH7NSn4G/i8B17cRUcPY/OZWI8T48ur1Z8hxLNVmbzK7U3AApqtZU8x1hRqCUwTqi51IY2nYOeCcPzlJqgreVp0OqhWYsGILQfMGproLza0b457luKitV0mmdVQwFWDLnZQDpiTax3IsdsMaHiFqFRgzsjIbpURrGPhGkSsemnvjKEYYggiDG3XXCtKfxSTOonn17VbeHIKbuqmVnzE9VeSQfUNKn1GHGXzpY6Tt64rdTxXQrVqRBVCVIYgyDMQSQJBt94D3xacnTUw6wQdiDIPWxG+J7jGddiItT7OOdRCFgQJgx/Y9QanzAAGhBdr9+wk404mj09BKmBIMdrbY9zuXUyQzhzAHlsVNjYW6TfA2XDOWFWo+lWiV5b2+Ix1uItthnuIhMX2M6etDXjS4SnOUk8APrH1gAUWXULqEHba4I6H/fAC5wu1zg7N0wF0r8MCPaMKTyKSMBeaUFgH20ob2MKEnluTJ4W0HsTuIoSlbzqgBlqjrqiwXy2QCfd1t/Se2CsqwpyrAqTZt5Gx0xMWKi/wCuIMtlPMpJCPYs7kiFAJ3k2vYT64Ly+Yo1QwNUM1MbUgajgTpAsNJXUQLtyyNpg3uzm0MhTrxj68dOt6826XcRCWk+gkXEGSdDzm3uCXyxcAKNU7EXm/5exg7YE8ReDg2UYafttS6IcnrsyiQCwtPouH/BmUUdSyNZJ5yuoLsJ02vG1+3piatWRUZmaALTMwSD2ETvA9MSO1O2H1vhlhnMhJnMQdeXDx32q32b2WhhCnFuZVEERI0ne99K5DmvAVdEZ0NOpoMOqOCymNWxiTBBtO8b7Wn+HQp0spUZxpLPubagq2En/VNttQ9sWepUptWoARKIss0qZYaYAEXLKR2sLYIzHC6L0XVKa6XOojprgDUGHLJ36b7bys5iXltZVWM6xA1sOhTraGEvCbp5G+kHl5TQfE8rWChqCKWgE6ugIu6rBDmPX5bYr/B89mcwrGtCVNWlUKsZK/GDz2RVg6iLTEHoyz9OoCnKdgo3PMNt9yVG/p7YaZXMAU+Z1lVfUSAYBVARIJnZf+WOmApCyMwIKj7en4oyu6TIKfh+vrSSv4ao18vWqVNQ6jQoXVA5Q2iJHSOoG+Bn4PmCtKlTVGHw1NhpCADWvOJJEkzzbTIxcK9IfyjhAAQuoWjY2N7A39vbCnJ5aoQFOpWBVQ5UiQIVWBi4Ydps2DnD3sfiAtPLeBFKN41YtHwnX8XmhaYda7AiaQ1IiuApCDkBM7mLwdVxsMFVKTKisEQEEaXGkkxYFL9NrDaPwiIHouRJBk3Zj7kcxJ3nb2xrW0jTzQQBeD07bXEA/M+59TgGQWk2Trwn79cKg419aHFDMrTjH2qb+YY0yttUiRbU9wQbXLBvW8i0gzp5wpVNSEG0MDsfxL/pJm4P0OJG4eGYhXIImZWACBIuDFzttHriHyqaqdN5AAV4mBuAZN5gxvB+tEFElIHiI49a0gQ5GYm+gM8OtKytW0MhRyytq0BpPl2AZJ31X6RK6T1gSZXilQU2BZ+WIKsdiYkdNVwOhj89cuobUrqACRtI0mDDQCNpMjscRVV8uVdmVFMOAwA77kRfv64GWkkqChOhm2g2trv63o4eUEpKTGoi+p3vYDTnbepMtmWizxaQVutvxI0Rt7el8AVeFvrerTQJUqwxZfhgGGjpcKYB/Ee5xoOKXcBVMGZAVdNzA1fhM+1hfA2azNV1C6iFeORRpD37QTU9bMPWMed7V7RwqfgbhSuI23138NKtdn4PEqGZchPPfy++taZmpUylXy6VdKuoMX0KLCCqyQ5CnURtcAbjBtWjVqUloGsoDutPRylmpgka9R1kgwCACbAc04ApcLYCyBY+6BEx0ghpttrbf8IxHS4jUoOOjAhijAiAB1BMqTtqk7gagLY81/JLp1lQNlWnz+nHxq4cP3YuDHC/t1FWHI8Rp0VWmC0JYHSO5IMhjuCD+YxtxRqFenS8s6CtQKdAOpVqyGAUXKsTcLMb9IxDQ4ll8xHmKEed+hIJJUtIsxtPqIJwW/h+kZ+NSduaw9bDVY3HNNsO9/2SF94rO24TJ/4z5TYyb870ulvtGAlOVaBpHzR+RFKMtm6CqBqpWn44VtzYgNEjaRYxIscZhxlK+WamhYI7aVlhl1MkAAySu87+s4zDp7QdSY7lR55jfn8+9dOFCzm7wCdsoty+SuV0qS6FqEoZVTZVmSsFbbX3JvI+WCNbOIeGQ/dfn9JBPMpjqCPpbG3CM5TqU2Z9JNEUhDlUVkCimZANyHAkyCVM9DEHGuNCi9RKS0WvBJUuYCjnUtYBmlgLkSL2wvvFbBQlItWV+E5cBzR1tUXQ4UtoBSSG0sTJdSV9LNExibi2bRqmjOGnvB8pjVqp0A1z5YAknSJHSBuMy3EC1ANSSoKgglFLEaphaygHVANyL3CjYjC2p4UzRuyhBZudlU8xgSJ1TfqOuNASb0BZSNKaUuB06NLzlrCpF5I0jTqAGn4gzE9DtYYsHDS6LNJijNe15/8A5tZ/+Et1thFTyNOgjZWr57GsEY6VCKGUnmplidY2BJA2vFoMymZNMGm3NTY2D7em+FXZImf6prDLCCZpjmfEVfSFBCLs70wS0/1SdQkdvpiSjxCuSDSzBcgQAEJU9/MDNA+eNlyAqXUgjYhma3+l/jAPY6h6YEPCVpsWUtTP4pET+HWsKRvY6D3GCJxFor4NQSQmrblmaOfRJFxTJKTYzcWPta+As8pc+Uty29phept6fqMKKfiVqC6aqhgBYrAYepWAD8o9z1RcWz2ZqIa2XZ4BDnQSG0g8rQLkBgSeggHpOGczbhTEm9/vS2JabCMoMKPW36rp+Yrh0IZW0FdLAm3aCItI7bQIg4X0uDeROWpIWpukuWUFqkg/EY72AWI6XvivcW8M5+oKGcpZ59VWlTcq9WoCpdFYrTjVKTJgxEQZ3xFkOL50hhmlQMjqpap9mWUq3MpRSHCinJYKbMDbrUDiFSMuUEESLwTv4joVJyvI0VnIIOX5ZA23sejVrUhE0aIVVCwBDcohST6GJJnrucL85UdVijDEiTrUTP8ASJKm+039JwFwnxLRrq5SsoVVBdXVldYdQCDBXR6zPcADDSIAMWIBBI3BuI7gjDPZmFCWVtKeK5Ou8QNiTSPa2MV/IbfSwlPw3GomTuAL1pxTNeUQ4TWpIWG+KmHuYJEruTbrPzMyOfeAWJn16RuCpkA+nzHQ434hTpgUwaQqo0MGsDqKrC8s2J9YsPcxfy4papYleUyFBOhpKMYOknTKmD0mBiG+porOQCLefltVjuXm20qWTJk8h5nXYHS9HJW1QWJcGJBJup99riLdcbpw1VDI7Eo0mLDUhsNu4AMi4g7G2BqGYHk9J1SrBpJ2lSDdbQel+8zhnQzfmU1pxeYDCJM30qSDB3IN7j1xOe+EZ0aDWPqOY60pppUnIo3Ok38vD+6r/EcoKSEk12LkppaoWmzS0GwCkCYEXubxjzw/xZno+UWJWQQrTFtoDEwAAAADYAe5rfjHwqRVk1Hc1CdLVC2omACHgELZRBW3oOm3hvLnLUiEYs7NpUKZAJOnlt3+U74oYcNPoCgc3jp70F9C8OQAYPLWrPxDMS5UmRJ0xMr0IE9CfU/2MQrsBoNouB79dr/7emBXIZhpiTAt8JJ6L2vbqN4gYJ4hxKnRpSSuhBzHTMyQJtMgtcG294x7JCQy2hKRI3PC2vn968qsl1xalG/708qnZgApAAk2joVA2E2+Ina02xBVzyoCWIXVMSBvvYGT6QtxbFfzXG3qkDL09Ej4iNTx1Ki8W6kke3T2jwAs0uWqFrEgiJ/CajSsdYXWfbEnF9rsYVJny/r24c6oYfAu4hdvP+6Ir+IGc/YqSbgM3U2JhRc7TE/LHlLI1ahmsTUqLsDcqPwlBCp1+IraLYYcK4YyAhz1KrpJXX1BdxzmCSDdQY2xvxjMfy2XZrKq2VEjmZrKpjpJuPQ48Vju3HMUe6QLE+vXRr1eE7IThx3izcDrr2pBxvjVPLKIKPVawRWJhdwzMAALkwFAaWJDbk1Kv4grvJ8zRIghOWR/Uw5j8ycHZTwpUrFqlR7m/ckm1zsNtsE5XwZTaxqlSwJWQLgEj9Ix1tWHYEEyRqYrq0OuGQIG1V7/AMTqTatVBHXzGw0yXiWsCPM01wojnUCoB/TUA1j6n2OIs54XqUy2nnCxMdPl8sLiCD2j/E4chtwWiliXEG9Xj+X82mKuXl03iAGUxcQGAJjqsSPxA424d4lqUDpI1U+ga0ei2BF+kdPhOFPhvPeXVgjlqbj+oXU+8j8/TDvioFRRKimxtNm+HZDa/KOxibRF5Tgyr7tYkbT17iqrQ7xvvEmCNYqel4i4WBD0kDSSQ+XLmSSfivO9vSLDYZikcQ4e3mNBX/njoLQZj2nHmKQ0stQ86S7pZv8AapuCcEC1Q0o9IjTUTUSSGFwCQoJBhgQbcuHdLw1RDMzUXqliSdZUAXkkBGWPnPbD/iHhcsITNVKKEn7OmiIt5YgFCCTAkzJsTgHh/h5KCnVmKmo6oZdKnmUrq1NLEibDvN72+/8A0GoBkX0+b9UNWCdJOoA2t+6hfxDQy501ahGkABKQQkT00qoC2H4gb4gp+LKFWBRy9eaZUkLoZ6lMmHEaWjcDVciR6ymzvgukp/8AcuSfxUWn6gkdf1w34Jlsvk2FUVGZvhAJ0fFb4TePUsAN8aXiWiLHyAMH2+tcbwrmuviRPuaXZzj+YarUoVlWqiswFNlGhb2qCBrJgghjvPXDzMZEVKSne2F+f415rs/LLBZgGdNgoJ2sHi8mx2gS9y9TWAI+7f6b4E8oIEmwpllhZJzi3V6VLw6oomm0e9/z3jEtWnmYEusHtJj88OcrRiwg4mr0pXqPz/thQ4tsEU0cKCJJNVVeBa0cydQDEW5dUHZRtfqL4T5ritbI06PkVCmpTLAAMJuCDEqefp6dsXfQAOoib+++FS0KFR1/mKYqKbAyYQ8tzpYW2HWJGHsPihBUAfLWp7mCJISI89jVJ4VnqwrvX8xzVWmzCoWJaTCSS0kjmi/fB9Hx5VZXTMA1keJBY25gSQGlZgRMTc9zjpHBuC8Oh/Lp0nMBXOtnlCwPOrMZGoCD/SMMP/8AFZKoQpylAeylSB7qw/YwNfa+HTAWFCeXOONaRhXUkqQRY/vhFcvqDL18vV/kkahVpKtR0LsWqJTu5TmPwn7QgQQFnpIi4N4wqFgKhQVCCq12A3YEDzhtUUE6tRBZTeWHKek5fwDkkqrWoq6wAUK1HEGZ1cxM2Okg2ttvivcX/hvk0YsK9WmDJ0KEqH2BOmB0g/XDKe1sP3vdSQoGIg6i1L/wXFJzASDfbemR8cKRS/myGYrUB8tYE2Xy1CwNFze/xW6nFi8N5uhWQmkyQSqxYNqIJgggMW6btOkkG5xzCt4QVgIqtawLLNugIkQROw74YcO4eaSWYSCCGusFTIIvII7+uMv4tCTZU8o08OtzTzXZy3EEOJyniN/Kavea8PBXlSV1E2AkX6he/wCsR1wpreIWTl8mBIuCGYlSYvaDfbpt6YCTxL5KbutRJ0qqh6bSCQ5VmGhla/2djAECJwFmfGC1Trq0lZQJZgSTEFSSpGqAT0J29MfNuJWcygdNP1zpRzs91sQjjr19qtKeP0glqZL3IgH4o/yJi2+F4K1ilZVFMlhIuBqvDWG8gN0u1ycLuG0UqjShViygkrqY6YMMFnaesdCJBJwTksrUXkiGB0kTEsCQAPxT09DNhijgOy8M6pYQSlUTM7aacNqnP9ovsZVKTmTMRG8W/PCmecy3lMjNpbVsUGi43EQQZBBFgRffCrjHh56uVqmoCiquqSJZtMHlXfb++Lfl+HLTTTUPnH+oWHaxJkg9ek2xHm5FNpll0kd22iD+LcR17zvifjP+qChBwuGhUWKzoRP+oPp9BRmOxQ64H3QUg3Cba84pNwvw8tKksjW8KWDAEAwJt1vtMnDajeTsBb3/AL/LEdIfhmTEgzN9rb/2MY2yzymoTHQnY2BkelyOhkHtjxb6nXCVuEnjy64V6xptpAARHKselpUsOYmYm3sJvAkb4qni/Nhf5Y1h5ctUYrOq6AKDy7/EenX0xZqkme0WPffp/f1wj8R1zNNUMMuoG0mIBtcD4h+WGMJ8LgBE8/L09qxiJLeYHy8D1vS7gvF6LyqnXJBIEg2kk/CbY0reIKNKqzXJ06QqlidiIYld79rTtiDh3DX1h6wUN3QaSPpH5j543rgUSdBCXvEs/wA+o+ci2KRbaCyBJkcevpSuZwpBMDrh+6MocaoNfRVploJDhYnaxIANvY9fareJMkq1iw2ckiNP0sTh5wbi9RP/AFagf00P+pUAd+vTE3iJRXRSh5gb7EQetrj6Y0yruXoAsd9vesOo7xmdxVVy73BEmII3vBG8fu2Lc6+bTGqmrKZh42kyCVO2wmDAIm2NaHCKKUDZS6yGbTcNBI0zdekd+u+PMvWIoiATfpEx6D57Y048FmUjQx0a+wzKmzlUdRPHTlVa4hw0moxPN6yew7YzDNqDsSwYAE2GmbdPvDp6YzDQeKREj3pz/tm9/QfirrVJkimg1GZYsFBJGnqNoaNoH+qWTVaFAatROnrqUyImxg3PqfqRjanXJLqiCxOmpU0iG1BSyqrFjCywmAYub4mr5cFX1TzASdjaDOwAlhPbpiUtSQlDb5gg3gyqKWaQf+4tq8j4QbCfSYvNVzjXiOko+FWdwfiRQqpsEGkFuhv36EYqvEM0K7BFTRABUIsDVp1c0mD2mPXuMNPFfCzC1aRXSnzm5OrfmHQEAA6faUC14MgqDKiZMG1jAHYR63xebZaz5mxEcdRakg46GglwiSJkaHjHCNNpFzrXtEGYF55pjoBA1FiNIuZPTTJHQW/w7WU0yJhxYD1G9/3tisrlE0BjIUzOgagtrNc6gpB2npiTKVTSUALAkMH3UlTEMZUaNPN3lVHfG3WwtJFEaUUGOPH68quKlV3Fz/f2xslYC3XfeesYUJx+m5Mzyz0k8sdBcG+1504jy/GlCmoASA0fd2jcSw1QSBpnvcYlfxSTBFPKUSkZBvc7aDXj406zNdVUhvi29Jjvtiq56qpEEyFcSe033gmbAQL+08smb4k9V0ZpQQCVUTcduptYm3vecKzXAjzAzTDKuvT1aCwgzYXIi0QAMUsK1k86UfVlTE3G+35ppw7PGhUbSRLkawNPL10XkzNzAO0Yueb8c03VFy7AO0a9Q1QLqQCRE6rztYdDjmrJqfUG1Eln+GJIMsSdwoIn0G2CsnlTqZwSgO0C97xf+2PsQ2glKjHwmxj20mN7VloFRy5SZ1APKQdYvzuashqmIljHck7km0nb0HfAtStUUSoTcfTGUaw0xqErAPvG/sca/wA2DETuP3/thRKXEOKUsAnnv1xq4htLjYDcgctuXlwpLUpV6NUuIZajS0nUuokmD2PYj/Iw3pOD6D17/PBtRRpJEkqDYbSAYn6flgWhS+8Yki4sQNjIm5t6Wvgy1B5PeuACLHnS7SQwS0kkzcT6a2+la1cuTaJ7fLCvNcHZ2DK2l1F5McosbmwgfL+7apVqLU1GWpmDeLA+vp+c4iznEpdYXlEST1Hb2ufrgmHwjmaUmUncfSk8V2iyhB7wEKBiDr4jiOdKf5gGq1JYp1NXlozWOmSPLsDpJJgEdDFgcXfwx4zyzAU/LY1MrTswEl1APmsibgJ8enfTrIAgriscYySsislNfMpmFixIQ25t5taZH5HCp+IpRqDMLSZMwX1ga2Gk6rkjaGuNMXmYA3baCFhaEk7pOx4UpiwpeVagNlA7f3XY8rnlrU1qUzrRrqwmD9cblTp0nVogCIPTqC3pb+84omSzbJVqZqlUUUqia6bPUaC6aZo1kBMhde+kEBfi3xPkP4i0syUFRvIeSDzEofUPYCYsG+uPL4nsdWGWFNgqT7+n3+lNtYsOjKohJqyZ+ugUKAsqeXUSbNsL9NjBO20QMahiAFuTckzM+rEmTPz9ca1a8tqiI6wJO3XtH69MSVD167H/AG9MTluHKlNU22QDJ6/uoqE1nNOSjFTYiLi0GTI3kG037YG4zlh/L0hrDMCVWF08jQBPsR78wm+CqouHXlKmdpmbQQPf5QDifO1RVDBwIPwkwIkRM9yb3Nv0q4dxrIAkRO3E+MXqZiEupcJVccdgDtyqrNWJYLIEDeTF+o03mO3e9oXBGV4IpLA0yqm0PDRbcAcoB9uxxmayrAKFbaSQ6ydU3Aja/ud4xNls+6rBKORAEkqQTMTI2t1wN1KgPgoyY/2rZ+HASQgkLA5V3/CLdxjzN8LppTDMSiqCbWO3qbR3HfcDEmWZwdM0yBuoke0Eknc+2C2IKkoCTE2k83Q2B/IdML5jIvvt1aiKukyNqrPFSVilq1VGgm4N+kwRAnYD+obwXYJw8U6capjffcxI26bY0yfhpEIOoM47bE9xME95In26G57LGY1TAk9jAuRH6YZdWBCB6/ih4VsleZXDSxMc+dJjXQSGYEyehFpt+WMw3oZSVGoc0X0i3/yE48wMuNgwfr+qMMx0UfSqnwvx9/LUQ/lMS7MoQVSKcKF5yCrEnU1oI+E3w+qfxFy0olZXVmUGoANYUm+gmxNuwMTF74p/FauVRaIdDrohh5KtKtJJ+0J5k5t1kkj8IjEeeopm6ozUFRUvUTYCoLHSY+FgNXcSR649A9hWHDKkef26tUP+W/MlUz11vV5zGaoZyk9OlmabF1OkGNQiDBViCbCJi198UrP8Gq5dtNRSrAWtYifUXHr64NytOiKqu1NQV2KyOw2tqsO4ifq18fUDUp0qinVBKWP3WEhvnG/9QwDDoDLmQE34x9qK4/3qRIEjSJqqguX1aisTDbQvbp3/AFxLTzQLaYcKxNtQgbglRsZn9L4WlyDczYg9bdp6/wC2JqFYiVB3G+rt07bWxTy0FSkqN+N566400pmSZdIXm+EgQBaSICyAbD5b401xIqNdTB0biYEsYJ2JsOlrHcOk9mGkcwiQCdhH6/nf0xvRrgLBiDFhyyNjJN7+nr6jA8tyTW+8+AJmBefPl19aI/mIU6CZUknUx1MIO+mDF7es/IN8wxUzeDGphzG5m9/7/PG3nrP3yTEzM26TFhYfQYnORZ4va0wf16/XHdNazr8t7QeHv194aCO6iKZKLcke4EnpvA3G4tiwJl2BEmCRZTIt6Ai/yw14FwislIFdLq0m4KtAgWqJfaDcEXw04lRpeX5dVCjEz9oAATNyHX7M+7BTfE1eI7xeUbbj7042v+OZF5ifLhG1VrMZAqNUbxq9/wDHTG+UpKSC1hPU7+l9sOBkCiRqIkWD8wIIuVk3Hs49sIeIKFqEVEam33WQFlPT4DzfTBWspjvCfLr809/PPdFLIGbgdOvTjTDNZpF2PMOi3IsfikgDb3/XEOswJPMb22vaCehhuvc4zNVUajy84ECQZhgTLGNv7T6YiokKi9YAPyGk9b9D+zgbrTKGBkveJOvXL+6Gw88p8pXb4ZAGmvuef9VtxBBpKao6lQvXpNxeDv1tiChwclQdYuOk++MrOBLudzY2E+3f5YIy/FBoCopYjlJMgT1t8R+YHvhkvvMtZWtB4VvGdnYNxQU9dR1ufaDRi1FJCNaAACdj03wg8TcIUksh+0G63JIHcLsY7xODmLVZBLWFwo0gA9dQP6sfbG1CiAulFLxtoFh662Gkf8IJwHvQ2sLbEK34GftXCA82UKunbiI+4qp8L4i+h6C/C7U2DNPJUUwrrpNpDMh3kN6WjqtQGpijOYNMo32ZD2+1IUnrqhdgwE2sW3F+FEq7kaVBUlUUEzfmLteYJk+m1secR4mGoGpl1VKitprFgj1mDfBWFTTNyCG0gENBvqnFIO95cVAdZLRg0bwbilbJ1F8xiuTgMFqfEUZQw8pTzF7/AHeWZmBtesrxRKrsFYMViQd4YAhhf4TYyPY3xxF6ssSxLE31GST6km5xYM5xOKWTrUqmivTptTY9/Ldgsm//AONgCGsRGEcV2el1WcWVx6+utMMYtTYym44df1XTTn18xaZkl5K9iVuRPcjp1+mNsxWdlZdOg6SoIEwYseoIB72O1sJeD+JqdY6atMLVpQSO3KsuA5BsSRG4+YOGudhypRwTMgoZuOhv1BiD3t0xEdwq2lJJSZ46ievzVJvEoezpzDkNDEe9+FSZ5tDwL6r2vEGJsbgxf/iwNXytF1K1EJZrmJF+m0bf3wj4YHo1qy1ASQUAi4GrUdQiwBOLA7ANBBmBPQFTMntIEn3U426kg5Qb8RaaCghSQVi3rG0UJlsuTChiFUAW3IE2nUYt7/LDFagp2Fugj9BgalkYYGVt0Ez97f0v67YkzVdV0lzALaVmfiINu1x3/XCCpK41qmgIyZpEfSiK3FAKeppPWbz2nlN+v7vgNK3mMAQIjrERfe5vadu2BuGyrOkgzv05RcGxjaJ7/KMEvW+EGyxcz8NjB/09D2kfI2UpMJEnrQcfShIKFJKlHKND1/da13RWILoPQuoP0JxmPH4bTJllQt3Nz6X09sZj4JZi6r+f4o+d7/UW8P3VI8PeHmpktUC6jYQZtBJPodv774e8PoKrPqWSQxWBJMRZZ6kyN77Ya0cnJE+9htHX0xI9VYAomDpkk7SIvJBHXfYwZ74tLezLrzwRlFI+JcKkKVQU2mCCdMzs14FjIt+cYKzFOo+Q+GdKTEf/AKgO29gffVgunDqQXDKSJE+oJgzYkCPWfqXk68HQw5VEEAct+Ui1oI/WcYU4RlHAzXQjeuYrkp6w/QG49xH++PKeUm/ewJ2J9P31wStbTygnlkC4Fhf5Dln54INLWTJgAiAVC/FMi3SB2kYtAg0AiKEGUsN5iRMjb+84hTh5Bv7do3NzsPz9hIw1oqCtjeDG4v6fvrGNcxVCICVsCRpkwWtLGbm+OVwgcKXnLoPvrIMbE3nvF/pgqizghple3xbGPQqZ2jT0veCu/wDEjMQu5+6OvTbsN8PvDCrUrAKo1TJS2lgoEjGFWBNcBmr9l69QKtI6ZQAbn8MRAAkGxBtsQYODsvSJVhO5YEwbwzf72vhWaYEETpiQdzosQs9SsTPdVvM49qcS0AqoGsM3sO5G/UlfcHsRiNYSRTJmBNb5vKJSICt5bbnTswKxdIK3Im4732lRWzBmCkiSpZIHXrTc6d42YbDbAtLjaoYqFl1PCt8cwVDawYPxMosWMH0w4FVaqxUYKEOm+kHUJUqCdrqbAfpfi3FN3ItWEgrMCk/EsglRtVE/axcDUj/8jEPN4tqHp3U5w16fLUY6TYkBdUAx06biYBxdl4dTdFBGoCNBIUn8Q/8AjYRG/oMQvwMOeZ2ZDIC3uL21TqjqBqIuLYMFggTpzpht0otVNTLqDLNzMLghmbuLAlvzA9BgrIZCoo0lQBNi5Bt6U1MT7k77d3lbh9PLqCoHWSY3G4Jt33x7Tz6vs6ERdQQYO1uxFrbGMCW84RkiQd+v3TqG0KPeg1DXySqjEkuQJGqIX1CxpEXO2K/TU+ajqxmQCSSZB3knpE/TDbifEWRiEW0SZMR2EfL0wqLnXJAk/d6CY29B/nG2EZR8Wh6iiOHMDl1GlWbhpGq0EiWB6TAUdDETcwTNhc4q3EcouVapUgNr16bFFZCyipSkMVdoYwCDGkGSRAsHCsuSZUcgU6ySRaxCDqSev+pu+NeOZ4UgEqhKjN9wgAIpMBdMx7bQD3xhkrQ98I+HhSuLyKEKPxDf7VzvN8PpI5HmkqYKMqiGU33JBBFwRpsQcH5DhtOpFGKiLVIK1XEwyqZAECQ1xM25ZFpwzzHHy0K9OmQIIXQsAqdoAH++LVwmKygqAFLfCN0eOVgJMHc/5xSXiFAXFSw0DvVcTwbmGznmllojUGJRiWtCnSCN9wZsObcb3OsoUIKcKBftNj2jcgH2OPMxR1rLG4HSY2gG3Ww22tjVasPDGYA0gxMlvhncty26yd8JuOLWAFGjpQlJlIvW1SsNQ76RBP3h1N7wCD/zWx7TLTqcDTcW6EmzRFtto3GPHMubEk2O0Te59t+/MRjyqQSCO4JA6xvY2EAQPp1woppBM78aaS4oCNuFD52o/lkKwUiCDJBAkEXM9FgiPmZnEldvMQBgGB9jFxEhvf8ATEdZOkghvXoTv9PpI7Y9oVVWZ7WgE/P5m/y+eOllKo5V9nInnrQmVonzNUwTfTa1rTf0vbe3TDd0OlTtt0sRcEX7/vtjVqgIEHmBkEgiQZJ/I/Ue2BBn3VtLgQdIsAYJ2kSZHMJ9sAcZWonJp11+6Oy8hsAKHGeuvQ169VgTDKRPZv7CMe43OUDXUtHTSygdu37OMwtma3N/Cmy5iv8AVAja5/FLczxbRVFJQxRTeFJOrZgN4AMi22B8vmSHLDU4g6eR4iTNlWOwnpcYb1uHsROlFNxBZyTJA20jr6jANTKvq+OmBOyiJIjYlTB/dsWRkqJlUedQ5/Os1JkA0ypGkIY0m2r4QRa8nsMTZLjPSoXYp8TCnboLkkD5ziUKuq700gAfBUYg3BOr4pMze9z6YW+Jq5FNj5wOsgBVpOAC+rUzFiCToU77k7WnHciVwK5CxeqxQqLuWbcwAImbD8pxK9RbTqI1GL35RYgC0XHW9/XEdL4QST8l7QAJn07bA9sbvTUj4pg3Pqeh+XttirFCg0XTYhJAm24HQk3Ej9wcDcak0gQRpDE23uBH6fn9JcnRAeI+ICD0DAAn8pPyw/reHRUyZKsQ2l7GCJUnlPUbdzfp1xlSwgSa6EKVIFc8p3/7YsHheoKWYpudgwn2YQZ+R/XCj+VKEBrERP6f33wz4fS5gWMCev0MfI/uMfOEBJmhJF66HxLiYpqAd1LqYItEXbsI9P8AOFwD+WzBSVWCbksREzcdjP7OJDk15hYEwwiCOhn36/Pr1P4XmjDBgOW30IJ+pf8ATHm3H7SkU7kza1XfOhi4KkhpgiROk8w7SCLgiw9sOfCOeSixedQkB5I1orSzVFtsGYggAWU3kAFblsurUjYSrkbtcA6QIn229B1wm4gBTYOwDKCAwO0XHSC1rGCBaAezyVBfw0vlKb7V0viJGpgJLEnTF5MmN+k7k/3uGQdM/CIIBN7jppGwB9TsMV5OPAIxGqW3bTU+pKqbRFpAvsMDVOOHTHmdzpm922iNe/p0xpCDAFbVrTviHB1zFI0yTTAabHrDKQTGxBiOv1A5rTyDiuUZSdDjzCoJjQbtIBsbH6dcW7LcbhtmJmSStU/DsbwZ3vNu4jDZeJ09MCDq7nUCZ7zqU+ssJgSMGS+pmRE1oM54M1Qcvlqxr8ocio8yuqCGJmfYd4x0UcHo0kXzKYqTcuSbWtpERG1/WTa2F4+IMu823t0777+0YYVeIsYUjcQDsbknvE8owN3EF0i0UfulNpMKoinmlNN1QFhYCLiIZgRo9cVPxHQ11GYXW49IFrbyCB7eoN8W/IqqLT2UQWIAAgSYsOsj8jiqcSqyzHcT85PXGGrKtQVXFVbMNB2Jj5++L34NQrltRbSA+pbgFRFz8yT6WxUjQDsSv7/cY6LwvIAZJUvOkNP76y04O8fhissoldbUMyzKCFM9yrEGI9D09PntgKjVBrMSGBXSSBFuUrN2t1F5jB2R4ZTNNmIBgiLkGQCZnp0/LEOWyyh6jEkgFY1AHcaxbbdv3JwnIvR1JyqKRQlbM6SQC4JJmwkAFu5ttvPWBcTgepmrghakRM6LkjqdJ2Hf0w0zSaQSa29yPJ1Rq1CLPN+8fqMDVWsIqINpHkMJJuCYJNoxsQa5CtqT/wAyYtrsLHQwtIE/CbR/jfE9PPwftFYdxpYaRFt1jqd/03ny9LVbVQ2McrjeAGJAN42Pr9CKmUuT9hv3a8ySYKdj+mNkprkKodc2hLXI+GAVOrVFp9NVvmO+Js9lvckWkDqJJsNu/wC4xE+UYzATZdqjjra+jpBNzifJUWGqYvfpfYgkm8T3n+2PrC4rBk0qJIsGYC9gxH5TjMGvw+/xqPT/AL4zHJTWviojMHWYhueDN++5+vXt8sQ5Ku1RFZSsCLxubz0OxHwzN/QYmzNWFqaZDAEiDMyDH5n8j0xCmeQUlCaiBEBV68wnt93f0xgaUUG96M4hlmWCdIOwZSkG/UE3Antv23xUfFdZnq0UIAAXVAgi7FQbein6/WLxZmS1YBwYCAgFpgktexiTG5vYdsI6uaLsATOk6JPVQWvP0998O4dqIVS6nJlNG0cu6BpW09hF+ljbGzsIjSAbkwbH5H1n/bE1DiTKHUGdWn6dd9995x7SplhN1iT6QdwD3/xhw0OpMtRBA3BnuLXMR633xaOCVy2XqIw+EmbD4WEWiOgB+WKxlUJIABJsIFyZKx+v7kYt/hisEzK0njTUDBoP3hLABpjYG/f2wriSO7vWm1ZFA1Scw6kwwm5E9uselxifJUBIg/8AN9BtOIfEWTNHMuIsXO21jAMdLfpgrhOXLQeg/fywFZlNOBtCjNP8ubJqOyspUwLj572/TEH/AIkQHkHUbAbGSIgAerDbtidMzSYBWnlaxE7Wnbe04hymWp1KupXBUTp1dDDCY/1MGvFsTu61OtdLSk6UXRypWgFO4F/9TiW3/pt9e+FHEckulpnVEX2HoJ29+sewxYc5n1KEiTqY9NI5wrdbnf0/vhLnhq5bTEr0nrHc7fnjLLboVmNYcbJTaoOGoTTkxI0xIJ+Exa8dB9DhhWqgmFYTEEzMLEm/eNh84gHAvD+HhUJqEADYs2kGxnffpbr64n8pG5OhEAjaI+7Gxj88UUi16TKVcKXcPpsAWET6zILH3/X8WMzlPmm8/QGe/e1p/tIOiU3UGJDAkSNpW28Qf98SUkbRzG56EzFr3wJRgzVLLOle082VPW89TuB/i30xvUzLEyNxt12sN/b/AOWPMpkXYao0pJOprLygk++3TDDJ8MVngVVO4ncGO3e6i/rjBG9ab+KxpjWditUgxAVAIBswXp7k7euKs+YUkjUJBi3pGGXijOtRy66d6jnUTNoAAIn2ET2xVctU1xa5t8/lhhAtNLhi16JauE2+8QJ/M/4n/GLTkc2zOsNYQZJsBGx7WP8A3xVSASpNiW/vE2+WLxwXKLVKzOl3pqpB7kBhp6xPce/THHbxTOHCUIJp7m8qFoKFggkGRIBkCTDCe/1HbC2jytAm6Kx6xGpT72H6YY8eqbKFNlPrAJfe4sAg6T27YEcTWUgTNPp1IYR9NR9BhWZBNJgyZNQ8QYOyQti23ci5sY6kDpviCrTOttIBUEg2W4BNthuCBPTBuZ060vBWSesEwb9f03xXeM1mGVqsCV11AJn7uoDc3EifaR2EFQJgVpRhM03p0mfUVC2nmLLa28Am1uwvbpOIqpLU+eLm0X/D2AvJ/P1OKn4fzoyzsZ5dElAYlgU097iZn0OH+UzNZ01AFRsNh1Qbtc7DGnUd2b180rOKKVQuoiYBgCSNgL79z+R74KppBJHWJBMjoTvue02m0YXuHuebvuGFpvF/2MF5XNGe/aDY7G5P7t8iNKwrSuLQReoGqL6bDoD09jjMb6Z6kewX+4OPMagVi9eZpV8tmuWiFIP4gBG8XYrv1AsMK6OSPltpP2QaxiGgFgP1/Me2LHnsu3l2YEBWaNImwgbgxcz8sKqbkU3JOrmEr1UkqSOn0jsZvj5BgVoXNVrjjMKy6oMruPdwOu429ZB74r1NJNQGPjPaTBMXv1xavEh8w0yBtTie5gnp6MD7kYq9dRTe19Tau2/T2xSZJyClTGciiFqgupC3MGN+nqIN+97YYUNbtADEnYDe8wTBAgbztgbhnDTUdVW/QnoACbk9IFt+nXFqpOlKadJTUc2Zhb2k6rC8x64xiMQG7C56uaIlMpBNA0aAoUy7vzbCDfYyFn2icaU81UbmpppKsHU7mVv9YtA+mIgKaNqqN5rgRpGwuDv2uRFvnjTNcWdltCjpG4tFj026RthK6jJvzOnkK0G1K0FPOMsmYpvVUAhuYA3iQGP0a2Kfn+L1tbClIAN2HyPxbDfDPw9xHTUNFjyvYT+I/wCQI98e5zg2lg/QgTPQgaeu9wbehwZsBBg1pJKvhmKj4I9Rkh2MkgqPY7nr164lzdIB2UHSGIqGVPaJBG4kneLj5Yk4eg1ysyZAF7k7G2JuJZPVRgsqPdRMAmDt69NuuMf7TxqtPwAcK1Ws2sD7rGARfYyI0jscZVh6ykNKyNJHRgYO3URhdwukwIUgqxJUj1AtYj+jt97fEuQ1JUq0xFizLN/X9CMdyxNYmaJ8ScP1mnUkqGfQoEtLEyFUEwIG5tvgPK5uGFKTIJEFRIO1/wB7DB3FGRqPl5gwW5kAuRBjX2Aved5wBwrhJpOXNSV6MJB2j3kA4JYovSclKo2onhXFytVtTMVUsAvT5j5T3vhhns1UMeXT1qZ51AP1CiR88AUMjUJH2muJN1Goj33b2mdt+jrKsQrS2lYgSYvvp9bAmPTA1EAxRwkRm3pOvDalWGruVUGAmzTaZ1bTG98B5zjkVjTo8tKiOkrLQATY3JYDeepjfD45ZqbdbkA7dRBkQB949Pu++FWe8IuGZ6UMHb2IJ3F/n12746lQPzeVfEKkZTFTcU4uKirRYAooCEyslgAzELMwDbVESCOmFOXy/ls1wQtyf9Mn9Bvg6twA0qrOzD4pvbfmIv2JOIwobUJnUpiNublnfs35Y6IFhpXFkxzpLw8tUqoTcyD7AXx17wZw9eZzMI+pRMCYMHqenp03O1B8L8GIqHULhTt2teSY2x0ziOdGSyjlYEAqg3JqMAATO8Ez8vWwMQuVQmsKUG2IOppfnuIqzMy1EYLKspdQQRoBtMrsbG3tjWjXQ1k5hpgiZ/qHyG3fFX4blwlKWnVUM/KW/wAYJ4jnVF0lSIBgb9DN4379sKzCsiR50JKJRmNPcxDVHBEC+r1B2E/u3uMIvEUjLiSCTUEAR0BZibgb7d/0zL5gozcxbmPXlBI2uPSBHp6TFx7Ml8vSJUXbodrObiCJuTPrhloysVx4ZUGkuSpS5cyQgDXvMR6nqR8hh/lc8PLDHzCisC2hdbczBQiA2lj3tynvgLgCqBWMtIpgC3UxuZ2/P64kTNlGIyxQOOYtqIVhJ5RpIP3gSLbbWJwd5AWu+1BZVCLU+4zmKFNgKRa0BwxJhnTWpB0gEEBtp2wvu2Yp6RKt8Ud1G/zBAxNlWqZijoeoKa0Sq+TTuA2m1rH7xEXG46YZ5SmqrHKCDHXUwibn4YBPQ7kT6qBsIMiu5iQJqTLVAFjSbE/i7ntjMbUWEbjc7e59MZjsV9IqoZ5iqWMco2tv50/XGq1mKEFiRbqe2MxmGK6ilPFfu/6FPzvf3wgrDmH+kf3xmMw81oKVV85qyUnIySkEgszyRaYIF+9sScVcrl+UkSU2tuTOMxmEjr/7mmRqPCqzlnMi53P9sNn+EYzGYO5qKMzoaArnm+X9zi9ZAaqSlrnTub/fPfGYzGHNqB/5K14FTGo2Fpi3rit+J2P8w3uMZjMDR89Uxqa94e32tM+qf/XBmWH/AJh/9K//AExmMx06mtKqLxKP/PUB0NK4/wCJsKOIOf5VbndB8oFse4zDCf8AXrjUndVNvDd6Ym+2/sMNePf+3b2B+cxP0xmMwufn86fHyjwquUKhMKSSNYME2mGvGLn4ZaaSzf7SL9ua2MxmMvUb/Q1XfH55wOnNb/iwj4Y0ER+If9QxmMwdH+Kkz/k8q6J4G5q8G49b9MT/AMR2/wDSHTmMdJlL49xmEh/kHj9qFivtQJ+BPcf9TYX8TQadtwceYzCTXz02r5aXZpje+6qfnG/vibOH7Kl7n/pxmMw+n5k+P2oDvyqongyjRW/0j9GxD4rpgVlgATRpMbbsQJY9yepxmMwyf8nXCs4b5euNN/4b3eqpuDQcwdpASDHcSfqcOmPJ/wAR/wClMZjMKOf5DWHPnNQUzv7t+pxmMxmOVmv/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040" name="AutoShape 16" descr="data:image/jpeg;base64,/9j/4AAQSkZJRgABAQAAAQABAAD/2wCEAAkGBhQSERUUExQWFRUVGRkYGBgXGBoaHBsYGBoYGBsXGhsYGyYgHB4jGRgfHy8iJCcpLC0sFh4xNTAqNSYtLCkBCQoKDgwOGg8PGi4kHyUtMjQsKi40LjQsMjQsKjQsNiwtLC8sLy4sLC80LDAvNCo0KSwsLi0tKSwsLSwsLCwsLP/AABEIAMIBAwMBIgACEQEDEQH/xAAbAAACAgMBAAAAAAAAAAAAAAAEBQMGAAIHAf/EAEIQAAIBAgQEBAMGBQIEBgMBAAECEQMhAAQSMQUiQVEGE2FxMoGRI0JSobHwBxRiwdFy4YKSsvEVJDM0osJDU4MW/8QAGgEAAwEBAQEAAAAAAAAAAAAAAwQFAgEGAP/EADcRAAEDAgQDBgYCAgEFAQAAAAECAxEAIQQSMUFRYfAFE3GBkaEiMrHB0eEU8TNCUgYjQ4KiFf/aAAwDAQACEQMRAD8APFGdk/5Qf98FVKGlQTqXUTumnbb71wFIE+hO5xHWGoxqIndXJMfPqPeD+uNqeWGmC4F5jsRIIMwZ22Bx4kEpCkaz4DefHy/Fe5XCsqlbcp2ix/FerQHxM7MC19veANIgD1mSd8c+/iVxS9OkWuq7DsXJEzsTAO/QdNr9neL0cmpFZvj6SSGgBwBoU3g7zAkY4lmMwatRqjnUzklp9enoOnyxWwTalL7xUc+Mzx8vXW9RMc4lKe7SfDhEcOraWqXJZkDe3r7X9f2eszh+eMoV5nLDTAXSYtsDZQdupOK4i2JBm/a8+/TcYZ00t6n9O36fXFTuQ6ZNTEPKQLVrna4OwO9j/a0k/v1wN52kbyDNjt27b4LGULbbG4/ZwTnuFFQtth9Zn9/LHVLZbIRFfBDi5VUWSzug6l1iAQdL6dwARzC4Pa04Bz3Etbc2rr8Tf2/xgn+WaLggb3EW2HT3wFmaEt6k7YKh5BsKXcak5iL+9QqZsB+uOkeDs2+Yy1Smiy+jRUNuoEejaglvvSpxzampBkSSOmLx/DhmNWswd1KotqaglhqiCDYptMg7jbfBgkqOUb0m+3AzHQetOeE1iSyaE1FYkDUSVhgIquVm1gAN+nUhCVZqbVkUnSoUU6YdXLqJfy1OkAE/ekTtOD+JVjUY1dbg21KhCy0E613jYyLkEk7GyniGapF/McFRyzL3JAA1SFB1GNVhvOH04F4yTAjiRUYOpASE/ETYQDcHw3rylliZmv5lNRLLFRmAEywX7uneVJtMzsdeG5B18wtqULAdKlIMJ5grAuQphtiQCZIhhOFma8TKKh8mSjTJaKbEk3EBjI+f0x5U8VEQRTUVPhOpgQReCy2ItAvYkA4ElWFT87noD9er1UT2RjVQruo5lQ3J5z5cKeZWiihqRKMrgy2nTLC6mFiF6fFEG4iQZVqsGZKuu5himmm4AJ5QQu19tottilr4nqq6s5VtO6cq6h6lR+e4w0y38RKN2enV1r9zVqQ2IDTIsrRyncdemHcM5gnAYSfP9H7RQ8X2ZjcOpJUof+ug5GR+6tQ4fAYhiH5AtQvpLqSeTUVBkFVs0G17AYFznDTWpgqihgGkhaZ1gTzagJkbW9MC8F8QUsydKuKrEEhXJUhgNTFR8TE9lN+3QMvMBKxZ+psCT333O19/c3bXgmXUlIA8Rt729NdqDhe0H8E6HEEgjY7+W+tr6bg0lraqg1HUGpwWpupPKNmUqJWQLwALz0sZTVmVmp0FbckJOoKy6WKc4ZlZBBAv74Z1soKnxSAZA1TyPaCDYoJn1sZBGE+f4ZohWCPA1IAVJBJiPMpmGX7xBvtG848/iezXUGW/iHvbly5T717fA9t4Z9IS4ch5/LB4GR/9EcJMVBRrIUCvySDYuVNSOULJSFAKn4rCIjaIsnVppUBdNIGwUggxPLUBsQ1gWEd741zuqqG+6tOG8upIjUTyqYB79QT6nEeYzgRfLVKZAgkmW5iJJUljAIsR6XE7SDYzXqm05hlvfgdB4+BHHxiii7eYi1GagZJpeU6sAQwIAGrfmLBmcTBgk72unwLRzcoc/FpRQs/eEATpJGoA7TEWtz7ieXrlqSvoltJQBQkKxYqDFoBNzAN+t8Xfw9WrNTBq6TTMqqIpAC3+B5BC3Ai9pmCJKuOQoNjIoC413+l+pqI5iHFqUdAnbjI8543O80E3GqOWdqIXQzOBOltBJECNNh8om9jiTimbpOSKlMs1OCrBZYTcgqwVws7SCPrh5UyU3IDsohWe5jb4o1A339Set1mfyQNOSXQq3KdOsqQZDDSrFQdiYG94wDD4jCLeSlSDexOYzfcRcC28jeCb0mS+ElzvPiF7CZtoZ9NR6WpRm/D9KrSNRF59QP2fRgfwiCsagSBBiD1DDaky1NVGqVMMUYMedYUGUlQRJ6HaDvGMo8a2qKGsyq8KxRg2mJJuGQuOa+nWbMCQDc9kqWYkENSaQyuFAJKhlE6lhokgq17QYw85OHSptwy3OoObKeBsNP8AkBfSIkACH1POpWPm4QUmBwuY2+EyLcarXFeFtTgO4CSTTdVABIiz6QL+tzbscRZ3MeXW1KFYKYkOQ59Xg/EepA/TFzo8KmiaddhUXYQNMLaIBJggk/eP64qOTypDVFIH2bHSHC6+UwVsT0M6eZTB6TgOHezkpBmI+Lj5farzT4dRmWIImU6aniOrzSNqZYk6SZ6gf4EYzDetQSefMEMb3osDcSLW6drdpF8Zg0HqKeDg2+ivxVybiI8zSGQs0NokMAjLrmXGhuQzyknpiek9PVqqtVqAli0BAdwFVFVQNIG8kt6nEQ4VT5akeVVpgaDThRCiRqXSV/ISDf18pnSIG8RqJki8yNrxaf73xMcdZRGUgpOypJ9NjysPEVF7tS9M0gbQBPAGLpPG5EbGlf8AECnS/l3IDzTKFQ+n4lKoVOnupYH32xy4Zb7MMLT3/wB98dI8dI7ZYaKZIViX0yQBpY6ytz8UksLXvjmFZw0G9h123sB+vvithUgozINiZ0jyjx/qouMnvIULi2s+fp/dG5DKNUIVRJ/e8Y6Nwnw8iKDEkWB9Pb99MJP4d5QMzVCBy2HucXqrRi42OAq7RDTikK0o+HwXeICt6jy+RU7KB8sEGjB2xLkzbBXlzhF1LS15jfexiqKVKSI8qTZ3IrUEMJ/f+2KH4s8PimQ6ix+nt7/rjouYubYH4jwcVqLJaSLHsQcBadU25bTyA/dceZQ43fX1P6rixWLixF/zw68OcZGWqrV0hqZhKoJhgjEFihkQQUVhvdel8AcZyZp1mQ7gx+ROGHCODvmcu9OnSoOx0uGqalexZSqMpjp96AMesYWSkKHlXmXEapIrpCcSIeXBYodnOqVB5hqZdQt6nv0wl8fcayZpDL0qTa+Sp5m2kRPltJ5zDG9otc4YV/FdSiqpUpLUAGlW1nYKEZDy7giDYGI3BBNS8Vsv2NQSBUUwCQYCkgKTvOuRtcAHDL+NRikrSE5FJ52UPa++/KaNgeyX8E4066cza9Dax1EwTaxG3OlNIU1qhautUtqhRq2tEzYm/wAzhtxn+UTLoMvzVGJ5pMgAydQIABIMfDtJ6XTVhqgixAuOpib+u+1zbriBUOo22kHYRf8AqgA+m++ImTMQqSI22r1CpSY68q0pUxqueh+tj8h9f74CzTBHkC56ehEXA73th0lEWUDU5MWv8p6k956YMPgHMVrqqR15oIgC+0RH6HFHBLAcJUYEeFSu1AlLQSDeZjeIqsI99Q16esSCp9D6G/7nF88J+MBUijm2JmNLmeY3ADteOg1X9ZxPw/8AhpNNvMqDm20groImACRB1bGbXvG+A+Jfw7q00Yl9ZGwZdDD6TPtt6dRWbxbcwD16dcd68041nsR69e2/CrvVdi1QsKmgDURpRvvaNQYaRYkwYixFukQp0tQRmIpsZV7EgbAmNvUQYn617wzn2qU+epFSm+mDfl6GQTIkMNhIXrOLFmMwKYChF8trq6zZwASQSdwTBAgX2GK4skZBqNracOfrIkbCopJzqDh0Opvqd9LcZi8Hc0r4gSS+pdSwSVVDsqyyqsiCoXYHoL9cKG4yq5o6NaJUVVY1lKuDNiSJZTpA5gSCAJkC1qRyJVWCsTeBOuD3HUSSCIJk3mMKqGXK12rHY8inchRBZu3xXA7e8YWxmE/kKSEgbXi5A4n0i5nlTeD7RXhUklRsSY2BNrJ8zNhFtbVAcqA6F1DkE3FRzuedmB3PW1gVIiScWHgCOUZfMIemSgpEjQANipgSrDrJncmTOFz0zOhm5RykMsFVmZG/T+q/rOCl4ey0g1N4cFg5+7oaIaAQxgzcAjbqIwjiOw2FojMb6A6crwI97xVRH/UbyzC0DW5GvOxKp9rDaic5x00qlKmaNQs56MLKDDMBFwBe5Aib2OFvHfFi01FX7WRCmkVA1zLAySYhQ3MPTfqHUdlb7ZiUCqH1OZhhdEkAywBhjIIAM4047nPMGSWnTsldEXWVcqKekQWjTzBTI2Okb2jybvZeHw5DZQc0weEazfWfAcRVrNiVTiEqBbItF9duII31jTW9Fcd4TT/m1OitqrtqDJTp6NeWCu5qMVLTP2Z0sIKGSZMHZ9/PfMZQllqUipVjP4QUqAgzEHbeGIw2z9eawqDJ+bWojSAUCiuzBXD02Oo/ZaXaCCefcXwt4vQqNxe6qpOWBkaTpAqNEkAnblJ2MWBAt9i2UBrOmxSLH+9bcaCySlYC9FdbXGutVk8Qq5asWZBBCK2tWGsKArFTqKzqvMgGLQDGPOM1kqNamAW3ZWBAiBJMWBUyJHTfcYsmbz2XrzS1otUE6Uc6GDCVgBt+o5ScVLi3A3pAhmA1MscpCqFBWNUaRNjHoZ3uzhHWnEqzthCzaN41tOo9Y+qr2JxTDgdSsqSmPC3/ACI6O80TRyVRVAVnAGwZ6wI9IWmyiNhB2A22xmE9bijKxXQFgxpDTHp8WMxSyscD7UortXESfsbeVtK6DUzgQF3PKpBYne5iYFzfsDgPh/ERVJ0qdI++22rtpF2HeCCJ+RPXhhemFksH5ma2+0aTPKCJA6FjHTG6IKQBNNqmkEeXT0wWUCethudIBNu2PJt4RtcdwQtQ+adueXUiPH8ewOLSnMh4RNkkG0bX2VJgSR+Y1qVtNQa6dNhGgUlMki5h5kEgxDTtFsc08a8Gp0WoPTGnzVYug6OsCdP3Q06h0vbbHQsvxj+YJ8vLmktMw5JLXOw2ENYiLiJtYSu8Q8NTNAIQZQPUGkiFnQkmQTU+EWmwXucVxjilKWHEjWQUz4QQRp5+VRl9mFpSnCVCBCs5BneQQTeNoFL/AATK5YsqFmcnSoMTHcmwA3J/Xq0zNDiTcyGiFEnSJNvdlk/I/LA3g0kZYILHmB99Rt+W+NeKZrNU50qjGdIUzYbh7kDTuDAkWvie40rvTkgzr48DTjTiC1eRGloJHEUJlPHNehU05ijbqVkfnJBxYuNeNaFGmrSzl/hCR6bzt/thXS4a7hizjWsMpUEiYvdvuk2iWBHbDDinB0PlhVC65ZoEcoAPlg9AWN/QRj7ufiEojztxogKiCAqeEi/7pJS8V52sfsMrbu0n8yVGHNLimdRft8upHU0nlh66Dv7D88Ls5WzFJJQU26aAWGkEWYAMFIB3Ak+o6G8Ces8+awKwCGGqJIEqJJkAmJk7dNg7/Gj4iARwvtpv9qA2uVZZM8bfj1vVE8ZoP5kmdwGnv+46Yn8HZA+cKlWlUC0G1K2tqcsOZViCWkwTBHL1uJd8W4UtbOuWXVTpUwxQHSWJBMT0EXJ7CNyMOMqnmUkKBUWkioE7LzMNhczIJi9juxx6HAIbcdSlekeVtvfq1eb7SfLaFlojNNr+p8qkfMCsPLqBFBiTBCx0MLsQNmg2AG0zzjxiCtbypM0rQRFiZ6ev646JWpqKZJYCpICqVbT6lmA6C4A36kYqH8SOF6qlCsNKM9KG0zp5Nr7mEIEkbATJklvtJDWHdQ4lMTblpMD32il+yX8U8ytpS5T82WZNrTvHjIJ3mqpTzzBSNyIN+3Ub/P5YNyGYNaoqCSWgTBaD7SLAYW+V1G4/f798W7wLSqHNLUogaCCKnLMBgVK6gOU7aff0jCbzDeuX7Xqs3jXkAhKz9a6BwDwr5aKHRHIWxgAjVeCe0/da/S2HiIhDaRC22B6XggyRfa/TuMCcS49SpAIuurVEAJTUFhb73MAoG0sRthK38RxTK6spmVAIDcoM9CbGNQ6d9IxN7pcym/LTfXoc6AXAofHqd9evXlVyNLSNBK8wuu1tx0gH5/4ImdXSIQmLMZJNyNhIgCCNhfCPhXjijmAx8zVpB1arMF/FzdP3bfC7N/xEQ1dOXR67gXIGkERpMhrwetovucGaZczAEeXPrlQlrBSQP6onMcMq+Y1QBGFWAAAgMqD92xvJuvUY2FJQgD6lLTyyukgfCx6i8j8xaRgStmSaqHMDyNVOBcVEJ1M4HmghASDsSNwTAviPNcVGpS9N2F1kmHBUxpYAXItaQQGAnYC/gsWgMJSTubAc7cqmYjAPKdUoDYQSbHjz42pm/wCAoNY+ENqeViIvY9wRbfoMaZVmqMQqPqvJE7nq07fX895qWchtPkVAUIgqgaRMm9QStuzWM2xmaALDU7kGAyDVoseUiWJH0IBB9RhtrEIVZI+vV9ddd6A/hlou4fpp+tNNNrVpmOHMT9o1OnF+dpb2ISWg/Lf65lstTE1WqO8GD5VMRMfDzkWi3wxjREQMV8wrVIYaNL69OmQI0EQCm6n2kxiHLpTML5yMQWdl01RygDc+XO4Fx8Oo3vjScShQjN6D2i5n9Vw4RwEHJ6n0JNhHroal4hUU0yQCVEOoqKLBTcLMzDRbblvJxWhwipmGo1BT0zVDk6i0hZYrMCDCwN/fD7N5GqyNdmRpIA2YQQIFMmxAja3uBievxZVoGigU1KTqsatMEECZAkcpvHRj0xC7UUSpIbIUCYtxHE+f141Z7MCg2oLkcrxGuk6Wn04CmFXxNliS9Y5qm2/lq1RR7QpiJPUi98Kc1Sq18+ubphCuYAp0w7NKimn/AKpKwVbk2B67mYxLlc2jgcpBSxDPqKkbiTMjrqWAQwPXEdOuy1HqFdFNKTMHk/duzCSZBJ0TJMjsRiOFKUSgJgjXjTxhIBJkHSvczkkpZmkauio2uz6C2h9I/CDBiDLSLgkrY4WpTzVCuctqSvTqTpWs2hvLJ6EmTGxC6yCPhFpdcK4i/wDJCvTTzKlUM7KxIYkFlPLO4ja0hbGYxpxDiFStk1qolIkrrKPDcgvrTUwFp+9sfa6ynVOuZSkEfLJ4zYwNNTB1NrixpppPdokGN+uoHnWN4dpHfTMAXadgBEkgwIgWFhjMAJTSoNT5mjqPSrRps4AsoZnZWJCgC4BtjzGFAoUUHEkEW+WdOe9dDLa/i7sX64j6Cic5Xr0mgZgKror0oohdJgg6hUDEqzAn4pEiC4tgRK+dGTqlquWNSoy6WAf7pLVAwCaUPw6dSEQWvecUWl44zLhFby6hB0qpWDcg3ZSoAkk/XbAvFfFNXzCI0rYwGYAkfeBU3EzBuYO+L/8AH7NSn4G/i8B17cRUcPY/OZWI8T48ur1Z8hxLNVmbzK7U3AApqtZU8x1hRqCUwTqi51IY2nYOeCcPzlJqgreVp0OqhWYsGILQfMGproLza0b457luKitV0mmdVQwFWDLnZQDpiTax3IsdsMaHiFqFRgzsjIbpURrGPhGkSsemnvjKEYYggiDG3XXCtKfxSTOonn17VbeHIKbuqmVnzE9VeSQfUNKn1GHGXzpY6Tt64rdTxXQrVqRBVCVIYgyDMQSQJBt94D3xacnTUw6wQdiDIPWxG+J7jGddiItT7OOdRCFgQJgx/Y9QanzAAGhBdr9+wk404mj09BKmBIMdrbY9zuXUyQzhzAHlsVNjYW6TfA2XDOWFWo+lWiV5b2+Ix1uItthnuIhMX2M6etDXjS4SnOUk8APrH1gAUWXULqEHba4I6H/fAC5wu1zg7N0wF0r8MCPaMKTyKSMBeaUFgH20ob2MKEnluTJ4W0HsTuIoSlbzqgBlqjrqiwXy2QCfd1t/Se2CsqwpyrAqTZt5Gx0xMWKi/wCuIMtlPMpJCPYs7kiFAJ3k2vYT64Ly+Yo1QwNUM1MbUgajgTpAsNJXUQLtyyNpg3uzm0MhTrxj68dOt6826XcRCWk+gkXEGSdDzm3uCXyxcAKNU7EXm/5exg7YE8ReDg2UYafttS6IcnrsyiQCwtPouH/BmUUdSyNZJ5yuoLsJ02vG1+3piatWRUZmaALTMwSD2ETvA9MSO1O2H1vhlhnMhJnMQdeXDx32q32b2WhhCnFuZVEERI0ne99K5DmvAVdEZ0NOpoMOqOCymNWxiTBBtO8b7Wn+HQp0spUZxpLPubagq2En/VNttQ9sWepUptWoARKIss0qZYaYAEXLKR2sLYIzHC6L0XVKa6XOojprgDUGHLJ36b7bys5iXltZVWM6xA1sOhTraGEvCbp5G+kHl5TQfE8rWChqCKWgE6ugIu6rBDmPX5bYr/B89mcwrGtCVNWlUKsZK/GDz2RVg6iLTEHoyz9OoCnKdgo3PMNt9yVG/p7YaZXMAU+Z1lVfUSAYBVARIJnZf+WOmApCyMwIKj7en4oyu6TIKfh+vrSSv4ao18vWqVNQ6jQoXVA5Q2iJHSOoG+Bn4PmCtKlTVGHw1NhpCADWvOJJEkzzbTIxcK9IfyjhAAQuoWjY2N7A39vbCnJ5aoQFOpWBVQ5UiQIVWBi4Ydps2DnD3sfiAtPLeBFKN41YtHwnX8XmhaYda7AiaQ1IiuApCDkBM7mLwdVxsMFVKTKisEQEEaXGkkxYFL9NrDaPwiIHouRJBk3Zj7kcxJ3nb2xrW0jTzQQBeD07bXEA/M+59TgGQWk2Trwn79cKg419aHFDMrTjH2qb+YY0yttUiRbU9wQbXLBvW8i0gzp5wpVNSEG0MDsfxL/pJm4P0OJG4eGYhXIImZWACBIuDFzttHriHyqaqdN5AAV4mBuAZN5gxvB+tEFElIHiI49a0gQ5GYm+gM8OtKytW0MhRyytq0BpPl2AZJ31X6RK6T1gSZXilQU2BZ+WIKsdiYkdNVwOhj89cuobUrqACRtI0mDDQCNpMjscRVV8uVdmVFMOAwA77kRfv64GWkkqChOhm2g2trv63o4eUEpKTGoi+p3vYDTnbepMtmWizxaQVutvxI0Rt7el8AVeFvrerTQJUqwxZfhgGGjpcKYB/Ee5xoOKXcBVMGZAVdNzA1fhM+1hfA2azNV1C6iFeORRpD37QTU9bMPWMed7V7RwqfgbhSuI23138NKtdn4PEqGZchPPfy++taZmpUylXy6VdKuoMX0KLCCqyQ5CnURtcAbjBtWjVqUloGsoDutPRylmpgka9R1kgwCACbAc04ApcLYCyBY+6BEx0ghpttrbf8IxHS4jUoOOjAhijAiAB1BMqTtqk7gagLY81/JLp1lQNlWnz+nHxq4cP3YuDHC/t1FWHI8Rp0VWmC0JYHSO5IMhjuCD+YxtxRqFenS8s6CtQKdAOpVqyGAUXKsTcLMb9IxDQ4ll8xHmKEed+hIJJUtIsxtPqIJwW/h+kZ+NSduaw9bDVY3HNNsO9/2SF94rO24TJ/4z5TYyb870ulvtGAlOVaBpHzR+RFKMtm6CqBqpWn44VtzYgNEjaRYxIscZhxlK+WamhYI7aVlhl1MkAAySu87+s4zDp7QdSY7lR55jfn8+9dOFCzm7wCdsoty+SuV0qS6FqEoZVTZVmSsFbbX3JvI+WCNbOIeGQ/dfn9JBPMpjqCPpbG3CM5TqU2Z9JNEUhDlUVkCimZANyHAkyCVM9DEHGuNCi9RKS0WvBJUuYCjnUtYBmlgLkSL2wvvFbBQlItWV+E5cBzR1tUXQ4UtoBSSG0sTJdSV9LNExibi2bRqmjOGnvB8pjVqp0A1z5YAknSJHSBuMy3EC1ANSSoKgglFLEaphaygHVANyL3CjYjC2p4UzRuyhBZudlU8xgSJ1TfqOuNASb0BZSNKaUuB06NLzlrCpF5I0jTqAGn4gzE9DtYYsHDS6LNJijNe15/8A5tZ/+Et1thFTyNOgjZWr57GsEY6VCKGUnmplidY2BJA2vFoMymZNMGm3NTY2D7em+FXZImf6prDLCCZpjmfEVfSFBCLs70wS0/1SdQkdvpiSjxCuSDSzBcgQAEJU9/MDNA+eNlyAqXUgjYhma3+l/jAPY6h6YEPCVpsWUtTP4pET+HWsKRvY6D3GCJxFor4NQSQmrblmaOfRJFxTJKTYzcWPta+As8pc+Uty29phept6fqMKKfiVqC6aqhgBYrAYepWAD8o9z1RcWz2ZqIa2XZ4BDnQSG0g8rQLkBgSeggHpOGczbhTEm9/vS2JabCMoMKPW36rp+Yrh0IZW0FdLAm3aCItI7bQIg4X0uDeROWpIWpukuWUFqkg/EY72AWI6XvivcW8M5+oKGcpZ59VWlTcq9WoCpdFYrTjVKTJgxEQZ3xFkOL50hhmlQMjqpap9mWUq3MpRSHCinJYKbMDbrUDiFSMuUEESLwTv4joVJyvI0VnIIOX5ZA23sejVrUhE0aIVVCwBDcohST6GJJnrucL85UdVijDEiTrUTP8ASJKm+039JwFwnxLRrq5SsoVVBdXVldYdQCDBXR6zPcADDSIAMWIBBI3BuI7gjDPZmFCWVtKeK5Ou8QNiTSPa2MV/IbfSwlPw3GomTuAL1pxTNeUQ4TWpIWG+KmHuYJEruTbrPzMyOfeAWJn16RuCpkA+nzHQ434hTpgUwaQqo0MGsDqKrC8s2J9YsPcxfy4papYleUyFBOhpKMYOknTKmD0mBiG+porOQCLefltVjuXm20qWTJk8h5nXYHS9HJW1QWJcGJBJup99riLdcbpw1VDI7Eo0mLDUhsNu4AMi4g7G2BqGYHk9J1SrBpJ2lSDdbQel+8zhnQzfmU1pxeYDCJM30qSDB3IN7j1xOe+EZ0aDWPqOY60pppUnIo3Ok38vD+6r/EcoKSEk12LkppaoWmzS0GwCkCYEXubxjzw/xZno+UWJWQQrTFtoDEwAAAADYAe5rfjHwqRVk1Hc1CdLVC2omACHgELZRBW3oOm3hvLnLUiEYs7NpUKZAJOnlt3+U74oYcNPoCgc3jp70F9C8OQAYPLWrPxDMS5UmRJ0xMr0IE9CfU/2MQrsBoNouB79dr/7emBXIZhpiTAt8JJ6L2vbqN4gYJ4hxKnRpSSuhBzHTMyQJtMgtcG294x7JCQy2hKRI3PC2vn968qsl1xalG/708qnZgApAAk2joVA2E2+Ina02xBVzyoCWIXVMSBvvYGT6QtxbFfzXG3qkDL09Ej4iNTx1Ki8W6kke3T2jwAs0uWqFrEgiJ/CajSsdYXWfbEnF9rsYVJny/r24c6oYfAu4hdvP+6Ir+IGc/YqSbgM3U2JhRc7TE/LHlLI1ahmsTUqLsDcqPwlBCp1+IraLYYcK4YyAhz1KrpJXX1BdxzmCSDdQY2xvxjMfy2XZrKq2VEjmZrKpjpJuPQ48Vju3HMUe6QLE+vXRr1eE7IThx3izcDrr2pBxvjVPLKIKPVawRWJhdwzMAALkwFAaWJDbk1Kv4grvJ8zRIghOWR/Uw5j8ycHZTwpUrFqlR7m/ckm1zsNtsE5XwZTaxqlSwJWQLgEj9Ix1tWHYEEyRqYrq0OuGQIG1V7/AMTqTatVBHXzGw0yXiWsCPM01wojnUCoB/TUA1j6n2OIs54XqUy2nnCxMdPl8sLiCD2j/E4chtwWiliXEG9Xj+X82mKuXl03iAGUxcQGAJjqsSPxA424d4lqUDpI1U+ga0ei2BF+kdPhOFPhvPeXVgjlqbj+oXU+8j8/TDvioFRRKimxtNm+HZDa/KOxibRF5Tgyr7tYkbT17iqrQ7xvvEmCNYqel4i4WBD0kDSSQ+XLmSSfivO9vSLDYZikcQ4e3mNBX/njoLQZj2nHmKQ0stQ86S7pZv8AapuCcEC1Q0o9IjTUTUSSGFwCQoJBhgQbcuHdLw1RDMzUXqliSdZUAXkkBGWPnPbD/iHhcsITNVKKEn7OmiIt5YgFCCTAkzJsTgHh/h5KCnVmKmo6oZdKnmUrq1NLEibDvN72+/8A0GoBkX0+b9UNWCdJOoA2t+6hfxDQy501ahGkABKQQkT00qoC2H4gb4gp+LKFWBRy9eaZUkLoZ6lMmHEaWjcDVciR6ymzvgukp/8AcuSfxUWn6gkdf1w34Jlsvk2FUVGZvhAJ0fFb4TePUsAN8aXiWiLHyAMH2+tcbwrmuviRPuaXZzj+YarUoVlWqiswFNlGhb2qCBrJgghjvPXDzMZEVKSne2F+f415rs/LLBZgGdNgoJ2sHi8mx2gS9y9TWAI+7f6b4E8oIEmwpllhZJzi3V6VLw6oomm0e9/z3jEtWnmYEusHtJj88OcrRiwg4mr0pXqPz/thQ4tsEU0cKCJJNVVeBa0cydQDEW5dUHZRtfqL4T5ritbI06PkVCmpTLAAMJuCDEqefp6dsXfQAOoib+++FS0KFR1/mKYqKbAyYQ8tzpYW2HWJGHsPihBUAfLWp7mCJISI89jVJ4VnqwrvX8xzVWmzCoWJaTCSS0kjmi/fB9Hx5VZXTMA1keJBY25gSQGlZgRMTc9zjpHBuC8Oh/Lp0nMBXOtnlCwPOrMZGoCD/SMMP/8AFZKoQpylAeylSB7qw/YwNfa+HTAWFCeXOONaRhXUkqQRY/vhFcvqDL18vV/kkahVpKtR0LsWqJTu5TmPwn7QgQQFnpIi4N4wqFgKhQVCCq12A3YEDzhtUUE6tRBZTeWHKek5fwDkkqrWoq6wAUK1HEGZ1cxM2Okg2ttvivcX/hvk0YsK9WmDJ0KEqH2BOmB0g/XDKe1sP3vdSQoGIg6i1L/wXFJzASDfbemR8cKRS/myGYrUB8tYE2Xy1CwNFze/xW6nFi8N5uhWQmkyQSqxYNqIJgggMW6btOkkG5xzCt4QVgIqtawLLNugIkQROw74YcO4eaSWYSCCGusFTIIvII7+uMv4tCTZU8o08OtzTzXZy3EEOJyniN/Kavea8PBXlSV1E2AkX6he/wCsR1wpreIWTl8mBIuCGYlSYvaDfbpt6YCTxL5KbutRJ0qqh6bSCQ5VmGhla/2djAECJwFmfGC1Trq0lZQJZgSTEFSSpGqAT0J29MfNuJWcygdNP1zpRzs91sQjjr19qtKeP0glqZL3IgH4o/yJi2+F4K1ilZVFMlhIuBqvDWG8gN0u1ycLuG0UqjShViygkrqY6YMMFnaesdCJBJwTksrUXkiGB0kTEsCQAPxT09DNhijgOy8M6pYQSlUTM7aacNqnP9ovsZVKTmTMRG8W/PCmecy3lMjNpbVsUGi43EQQZBBFgRffCrjHh56uVqmoCiquqSJZtMHlXfb++Lfl+HLTTTUPnH+oWHaxJkg9ek2xHm5FNpll0kd22iD+LcR17zvifjP+qChBwuGhUWKzoRP+oPp9BRmOxQ64H3QUg3Cba84pNwvw8tKksjW8KWDAEAwJt1vtMnDajeTsBb3/AL/LEdIfhmTEgzN9rb/2MY2yzymoTHQnY2BkelyOhkHtjxb6nXCVuEnjy64V6xptpAARHKselpUsOYmYm3sJvAkb4qni/Nhf5Y1h5ctUYrOq6AKDy7/EenX0xZqkme0WPffp/f1wj8R1zNNUMMuoG0mIBtcD4h+WGMJ8LgBE8/L09qxiJLeYHy8D1vS7gvF6LyqnXJBIEg2kk/CbY0reIKNKqzXJ06QqlidiIYld79rTtiDh3DX1h6wUN3QaSPpH5j543rgUSdBCXvEs/wA+o+ci2KRbaCyBJkcevpSuZwpBMDrh+6MocaoNfRVploJDhYnaxIANvY9fareJMkq1iw2ckiNP0sTh5wbi9RP/AFagf00P+pUAd+vTE3iJRXRSh5gb7EQetrj6Y0yruXoAsd9vesOo7xmdxVVy73BEmII3vBG8fu2Lc6+bTGqmrKZh42kyCVO2wmDAIm2NaHCKKUDZS6yGbTcNBI0zdekd+u+PMvWIoiATfpEx6D57Y048FmUjQx0a+wzKmzlUdRPHTlVa4hw0moxPN6yew7YzDNqDsSwYAE2GmbdPvDp6YzDQeKREj3pz/tm9/QfirrVJkimg1GZYsFBJGnqNoaNoH+qWTVaFAatROnrqUyImxg3PqfqRjanXJLqiCxOmpU0iG1BSyqrFjCywmAYub4mr5cFX1TzASdjaDOwAlhPbpiUtSQlDb5gg3gyqKWaQf+4tq8j4QbCfSYvNVzjXiOko+FWdwfiRQqpsEGkFuhv36EYqvEM0K7BFTRABUIsDVp1c0mD2mPXuMNPFfCzC1aRXSnzm5OrfmHQEAA6faUC14MgqDKiZMG1jAHYR63xebZaz5mxEcdRakg46GglwiSJkaHjHCNNpFzrXtEGYF55pjoBA1FiNIuZPTTJHQW/w7WU0yJhxYD1G9/3tisrlE0BjIUzOgagtrNc6gpB2npiTKVTSUALAkMH3UlTEMZUaNPN3lVHfG3WwtJFEaUUGOPH68quKlV3Fz/f2xslYC3XfeesYUJx+m5Mzyz0k8sdBcG+1504jy/GlCmoASA0fd2jcSw1QSBpnvcYlfxSTBFPKUSkZBvc7aDXj406zNdVUhvi29Jjvtiq56qpEEyFcSe033gmbAQL+08smb4k9V0ZpQQCVUTcduptYm3vecKzXAjzAzTDKuvT1aCwgzYXIi0QAMUsK1k86UfVlTE3G+35ppw7PGhUbSRLkawNPL10XkzNzAO0Yueb8c03VFy7AO0a9Q1QLqQCRE6rztYdDjmrJqfUG1Eln+GJIMsSdwoIn0G2CsnlTqZwSgO0C97xf+2PsQ2glKjHwmxj20mN7VloFRy5SZ1APKQdYvzuashqmIljHck7km0nb0HfAtStUUSoTcfTGUaw0xqErAPvG/sca/wA2DETuP3/thRKXEOKUsAnnv1xq4htLjYDcgctuXlwpLUpV6NUuIZajS0nUuokmD2PYj/Iw3pOD6D17/PBtRRpJEkqDYbSAYn6flgWhS+8Yki4sQNjIm5t6Wvgy1B5PeuACLHnS7SQwS0kkzcT6a2+la1cuTaJ7fLCvNcHZ2DK2l1F5McosbmwgfL+7apVqLU1GWpmDeLA+vp+c4iznEpdYXlEST1Hb2ufrgmHwjmaUmUncfSk8V2iyhB7wEKBiDr4jiOdKf5gGq1JYp1NXlozWOmSPLsDpJJgEdDFgcXfwx4zyzAU/LY1MrTswEl1APmsibgJ8enfTrIAgriscYySsislNfMpmFixIQ25t5taZH5HCp+IpRqDMLSZMwX1ga2Gk6rkjaGuNMXmYA3baCFhaEk7pOx4UpiwpeVagNlA7f3XY8rnlrU1qUzrRrqwmD9cblTp0nVogCIPTqC3pb+84omSzbJVqZqlUUUqia6bPUaC6aZo1kBMhde+kEBfi3xPkP4i0syUFRvIeSDzEofUPYCYsG+uPL4nsdWGWFNgqT7+n3+lNtYsOjKohJqyZ+ugUKAsqeXUSbNsL9NjBO20QMahiAFuTckzM+rEmTPz9ca1a8tqiI6wJO3XtH69MSVD167H/AG9MTluHKlNU22QDJ6/uoqE1nNOSjFTYiLi0GTI3kG037YG4zlh/L0hrDMCVWF08jQBPsR78wm+CqouHXlKmdpmbQQPf5QDifO1RVDBwIPwkwIkRM9yb3Nv0q4dxrIAkRO3E+MXqZiEupcJVccdgDtyqrNWJYLIEDeTF+o03mO3e9oXBGV4IpLA0yqm0PDRbcAcoB9uxxmayrAKFbaSQ6ydU3Aja/ud4xNls+6rBKORAEkqQTMTI2t1wN1KgPgoyY/2rZ+HASQgkLA5V3/CLdxjzN8LppTDMSiqCbWO3qbR3HfcDEmWZwdM0yBuoke0Eknc+2C2IKkoCTE2k83Q2B/IdML5jIvvt1aiKukyNqrPFSVilq1VGgm4N+kwRAnYD+obwXYJw8U6capjffcxI26bY0yfhpEIOoM47bE9xME95In26G57LGY1TAk9jAuRH6YZdWBCB6/ih4VsleZXDSxMc+dJjXQSGYEyehFpt+WMw3oZSVGoc0X0i3/yE48wMuNgwfr+qMMx0UfSqnwvx9/LUQ/lMS7MoQVSKcKF5yCrEnU1oI+E3w+qfxFy0olZXVmUGoANYUm+gmxNuwMTF74p/FauVRaIdDrohh5KtKtJJ+0J5k5t1kkj8IjEeeopm6ozUFRUvUTYCoLHSY+FgNXcSR649A9hWHDKkef26tUP+W/MlUz11vV5zGaoZyk9OlmabF1OkGNQiDBViCbCJi198UrP8Gq5dtNRSrAWtYifUXHr64NytOiKqu1NQV2KyOw2tqsO4ifq18fUDUp0qinVBKWP3WEhvnG/9QwDDoDLmQE34x9qK4/3qRIEjSJqqguX1aisTDbQvbp3/AFxLTzQLaYcKxNtQgbglRsZn9L4WlyDczYg9bdp6/wC2JqFYiVB3G+rt07bWxTy0FSkqN+N566400pmSZdIXm+EgQBaSICyAbD5b401xIqNdTB0biYEsYJ2JsOlrHcOk9mGkcwiQCdhH6/nf0xvRrgLBiDFhyyNjJN7+nr6jA8tyTW+8+AJmBefPl19aI/mIU6CZUknUx1MIO+mDF7es/IN8wxUzeDGphzG5m9/7/PG3nrP3yTEzM26TFhYfQYnORZ4va0wf16/XHdNazr8t7QeHv194aCO6iKZKLcke4EnpvA3G4tiwJl2BEmCRZTIt6Ai/yw14FwislIFdLq0m4KtAgWqJfaDcEXw04lRpeX5dVCjEz9oAATNyHX7M+7BTfE1eI7xeUbbj7042v+OZF5ifLhG1VrMZAqNUbxq9/wDHTG+UpKSC1hPU7+l9sOBkCiRqIkWD8wIIuVk3Hs49sIeIKFqEVEam33WQFlPT4DzfTBWspjvCfLr809/PPdFLIGbgdOvTjTDNZpF2PMOi3IsfikgDb3/XEOswJPMb22vaCehhuvc4zNVUajy84ECQZhgTLGNv7T6YiokKi9YAPyGk9b9D+zgbrTKGBkveJOvXL+6Gw88p8pXb4ZAGmvuef9VtxBBpKao6lQvXpNxeDv1tiChwclQdYuOk++MrOBLudzY2E+3f5YIy/FBoCopYjlJMgT1t8R+YHvhkvvMtZWtB4VvGdnYNxQU9dR1ufaDRi1FJCNaAACdj03wg8TcIUksh+0G63JIHcLsY7xODmLVZBLWFwo0gA9dQP6sfbG1CiAulFLxtoFh662Gkf8IJwHvQ2sLbEK34GftXCA82UKunbiI+4qp8L4i+h6C/C7U2DNPJUUwrrpNpDMh3kN6WjqtQGpijOYNMo32ZD2+1IUnrqhdgwE2sW3F+FEq7kaVBUlUUEzfmLteYJk+m1secR4mGoGpl1VKitprFgj1mDfBWFTTNyCG0gENBvqnFIO95cVAdZLRg0bwbilbJ1F8xiuTgMFqfEUZQw8pTzF7/AHeWZmBtesrxRKrsFYMViQd4YAhhf4TYyPY3xxF6ssSxLE31GST6km5xYM5xOKWTrUqmivTptTY9/Ldgsm//AONgCGsRGEcV2el1WcWVx6+utMMYtTYym44df1XTTn18xaZkl5K9iVuRPcjp1+mNsxWdlZdOg6SoIEwYseoIB72O1sJeD+JqdY6atMLVpQSO3KsuA5BsSRG4+YOGudhypRwTMgoZuOhv1BiD3t0xEdwq2lJJSZ46ievzVJvEoezpzDkNDEe9+FSZ5tDwL6r2vEGJsbgxf/iwNXytF1K1EJZrmJF+m0bf3wj4YHo1qy1ASQUAi4GrUdQiwBOLA7ANBBmBPQFTMntIEn3U426kg5Qb8RaaCghSQVi3rG0UJlsuTChiFUAW3IE2nUYt7/LDFagp2Fugj9BgalkYYGVt0Ez97f0v67YkzVdV0lzALaVmfiINu1x3/XCCpK41qmgIyZpEfSiK3FAKeppPWbz2nlN+v7vgNK3mMAQIjrERfe5vadu2BuGyrOkgzv05RcGxjaJ7/KMEvW+EGyxcz8NjB/09D2kfI2UpMJEnrQcfShIKFJKlHKND1/da13RWILoPQuoP0JxmPH4bTJllQt3Nz6X09sZj4JZi6r+f4o+d7/UW8P3VI8PeHmpktUC6jYQZtBJPodv774e8PoKrPqWSQxWBJMRZZ6kyN77Ya0cnJE+9htHX0xI9VYAomDpkk7SIvJBHXfYwZ74tLezLrzwRlFI+JcKkKVQU2mCCdMzs14FjIt+cYKzFOo+Q+GdKTEf/AKgO29gffVgunDqQXDKSJE+oJgzYkCPWfqXk68HQw5VEEAct+Ui1oI/WcYU4RlHAzXQjeuYrkp6w/QG49xH++PKeUm/ewJ2J9P31wStbTygnlkC4Fhf5Dln54INLWTJgAiAVC/FMi3SB2kYtAg0AiKEGUsN5iRMjb+84hTh5Bv7do3NzsPz9hIw1oqCtjeDG4v6fvrGNcxVCICVsCRpkwWtLGbm+OVwgcKXnLoPvrIMbE3nvF/pgqizghple3xbGPQqZ2jT0veCu/wDEjMQu5+6OvTbsN8PvDCrUrAKo1TJS2lgoEjGFWBNcBmr9l69QKtI6ZQAbn8MRAAkGxBtsQYODsvSJVhO5YEwbwzf72vhWaYEETpiQdzosQs9SsTPdVvM49qcS0AqoGsM3sO5G/UlfcHsRiNYSRTJmBNb5vKJSICt5bbnTswKxdIK3Im4732lRWzBmCkiSpZIHXrTc6d42YbDbAtLjaoYqFl1PCt8cwVDawYPxMosWMH0w4FVaqxUYKEOm+kHUJUqCdrqbAfpfi3FN3ItWEgrMCk/EsglRtVE/axcDUj/8jEPN4tqHp3U5w16fLUY6TYkBdUAx06biYBxdl4dTdFBGoCNBIUn8Q/8AjYRG/oMQvwMOeZ2ZDIC3uL21TqjqBqIuLYMFggTpzpht0otVNTLqDLNzMLghmbuLAlvzA9BgrIZCoo0lQBNi5Bt6U1MT7k77d3lbh9PLqCoHWSY3G4Jt33x7Tz6vs6ERdQQYO1uxFrbGMCW84RkiQd+v3TqG0KPeg1DXySqjEkuQJGqIX1CxpEXO2K/TU+ajqxmQCSSZB3knpE/TDbifEWRiEW0SZMR2EfL0wqLnXJAk/d6CY29B/nG2EZR8Wh6iiOHMDl1GlWbhpGq0EiWB6TAUdDETcwTNhc4q3EcouVapUgNr16bFFZCyipSkMVdoYwCDGkGSRAsHCsuSZUcgU6ySRaxCDqSev+pu+NeOZ4UgEqhKjN9wgAIpMBdMx7bQD3xhkrQ98I+HhSuLyKEKPxDf7VzvN8PpI5HmkqYKMqiGU33JBBFwRpsQcH5DhtOpFGKiLVIK1XEwyqZAECQ1xM25ZFpwzzHHy0K9OmQIIXQsAqdoAH++LVwmKygqAFLfCN0eOVgJMHc/5xSXiFAXFSw0DvVcTwbmGznmllojUGJRiWtCnSCN9wZsObcb3OsoUIKcKBftNj2jcgH2OPMxR1rLG4HSY2gG3Ww22tjVasPDGYA0gxMlvhncty26yd8JuOLWAFGjpQlJlIvW1SsNQ76RBP3h1N7wCD/zWx7TLTqcDTcW6EmzRFtto3GPHMubEk2O0Te59t+/MRjyqQSCO4JA6xvY2EAQPp1woppBM78aaS4oCNuFD52o/lkKwUiCDJBAkEXM9FgiPmZnEldvMQBgGB9jFxEhvf8ATEdZOkghvXoTv9PpI7Y9oVVWZ7WgE/P5m/y+eOllKo5V9nInnrQmVonzNUwTfTa1rTf0vbe3TDd0OlTtt0sRcEX7/vtjVqgIEHmBkEgiQZJ/I/Ue2BBn3VtLgQdIsAYJ2kSZHMJ9sAcZWonJp11+6Oy8hsAKHGeuvQ169VgTDKRPZv7CMe43OUDXUtHTSygdu37OMwtma3N/Cmy5iv8AVAja5/FLczxbRVFJQxRTeFJOrZgN4AMi22B8vmSHLDU4g6eR4iTNlWOwnpcYb1uHsROlFNxBZyTJA20jr6jANTKvq+OmBOyiJIjYlTB/dsWRkqJlUedQ5/Os1JkA0ypGkIY0m2r4QRa8nsMTZLjPSoXYp8TCnboLkkD5ziUKuq700gAfBUYg3BOr4pMze9z6YW+Jq5FNj5wOsgBVpOAC+rUzFiCToU77k7WnHciVwK5CxeqxQqLuWbcwAImbD8pxK9RbTqI1GL35RYgC0XHW9/XEdL4QST8l7QAJn07bA9sbvTUj4pg3Pqeh+XttirFCg0XTYhJAm24HQk3Ej9wcDcak0gQRpDE23uBH6fn9JcnRAeI+ICD0DAAn8pPyw/reHRUyZKsQ2l7GCJUnlPUbdzfp1xlSwgSa6EKVIFc8p3/7YsHheoKWYpudgwn2YQZ+R/XCj+VKEBrERP6f33wz4fS5gWMCev0MfI/uMfOEBJmhJF66HxLiYpqAd1LqYItEXbsI9P8AOFwD+WzBSVWCbksREzcdjP7OJDk15hYEwwiCOhn36/Pr1P4XmjDBgOW30IJ+pf8ATHm3H7SkU7kza1XfOhi4KkhpgiROk8w7SCLgiw9sOfCOeSixedQkB5I1orSzVFtsGYggAWU3kAFblsurUjYSrkbtcA6QIn229B1wm4gBTYOwDKCAwO0XHSC1rGCBaAezyVBfw0vlKb7V0viJGpgJLEnTF5MmN+k7k/3uGQdM/CIIBN7jppGwB9TsMV5OPAIxGqW3bTU+pKqbRFpAvsMDVOOHTHmdzpm922iNe/p0xpCDAFbVrTviHB1zFI0yTTAabHrDKQTGxBiOv1A5rTyDiuUZSdDjzCoJjQbtIBsbH6dcW7LcbhtmJmSStU/DsbwZ3vNu4jDZeJ09MCDq7nUCZ7zqU+ssJgSMGS+pmRE1oM54M1Qcvlqxr8ocio8yuqCGJmfYd4x0UcHo0kXzKYqTcuSbWtpERG1/WTa2F4+IMu823t0777+0YYVeIsYUjcQDsbknvE8owN3EF0i0UfulNpMKoinmlNN1QFhYCLiIZgRo9cVPxHQ11GYXW49IFrbyCB7eoN8W/IqqLT2UQWIAAgSYsOsj8jiqcSqyzHcT85PXGGrKtQVXFVbMNB2Jj5++L34NQrltRbSA+pbgFRFz8yT6WxUjQDsSv7/cY6LwvIAZJUvOkNP76y04O8fhissoldbUMyzKCFM9yrEGI9D09PntgKjVBrMSGBXSSBFuUrN2t1F5jB2R4ZTNNmIBgiLkGQCZnp0/LEOWyyh6jEkgFY1AHcaxbbdv3JwnIvR1JyqKRQlbM6SQC4JJmwkAFu5ttvPWBcTgepmrghakRM6LkjqdJ2Hf0w0zSaQSa29yPJ1Rq1CLPN+8fqMDVWsIqINpHkMJJuCYJNoxsQa5CtqT/wAyYtrsLHQwtIE/CbR/jfE9PPwftFYdxpYaRFt1jqd/03ny9LVbVQ2McrjeAGJAN42Pr9CKmUuT9hv3a8ySYKdj+mNkprkKodc2hLXI+GAVOrVFp9NVvmO+Js9lvckWkDqJJsNu/wC4xE+UYzATZdqjjra+jpBNzifJUWGqYvfpfYgkm8T3n+2PrC4rBk0qJIsGYC9gxH5TjMGvw+/xqPT/AL4zHJTWviojMHWYhueDN++5+vXt8sQ5Ku1RFZSsCLxubz0OxHwzN/QYmzNWFqaZDAEiDMyDH5n8j0xCmeQUlCaiBEBV68wnt93f0xgaUUG96M4hlmWCdIOwZSkG/UE3Antv23xUfFdZnq0UIAAXVAgi7FQbein6/WLxZmS1YBwYCAgFpgktexiTG5vYdsI6uaLsATOk6JPVQWvP0998O4dqIVS6nJlNG0cu6BpW09hF+ljbGzsIjSAbkwbH5H1n/bE1DiTKHUGdWn6dd9995x7SplhN1iT6QdwD3/xhw0OpMtRBA3BnuLXMR633xaOCVy2XqIw+EmbD4WEWiOgB+WKxlUJIABJsIFyZKx+v7kYt/hisEzK0njTUDBoP3hLABpjYG/f2wriSO7vWm1ZFA1Scw6kwwm5E9uselxifJUBIg/8AN9BtOIfEWTNHMuIsXO21jAMdLfpgrhOXLQeg/fywFZlNOBtCjNP8ubJqOyspUwLj572/TEH/AIkQHkHUbAbGSIgAerDbtidMzSYBWnlaxE7Wnbe04hymWp1KupXBUTp1dDDCY/1MGvFsTu61OtdLSk6UXRypWgFO4F/9TiW3/pt9e+FHEckulpnVEX2HoJ29+sewxYc5n1KEiTqY9NI5wrdbnf0/vhLnhq5bTEr0nrHc7fnjLLboVmNYcbJTaoOGoTTkxI0xIJ+Exa8dB9DhhWqgmFYTEEzMLEm/eNh84gHAvD+HhUJqEADYs2kGxnffpbr64n8pG5OhEAjaI+7Gxj88UUi16TKVcKXcPpsAWET6zILH3/X8WMzlPmm8/QGe/e1p/tIOiU3UGJDAkSNpW28Qf98SUkbRzG56EzFr3wJRgzVLLOle082VPW89TuB/i30xvUzLEyNxt12sN/b/AOWPMpkXYao0pJOprLygk++3TDDJ8MVngVVO4ncGO3e6i/rjBG9ab+KxpjWditUgxAVAIBswXp7k7euKs+YUkjUJBi3pGGXijOtRy66d6jnUTNoAAIn2ET2xVctU1xa5t8/lhhAtNLhi16JauE2+8QJ/M/4n/GLTkc2zOsNYQZJsBGx7WP8A3xVSASpNiW/vE2+WLxwXKLVKzOl3pqpB7kBhp6xPce/THHbxTOHCUIJp7m8qFoKFggkGRIBkCTDCe/1HbC2jytAm6Kx6xGpT72H6YY8eqbKFNlPrAJfe4sAg6T27YEcTWUgTNPp1IYR9NR9BhWZBNJgyZNQ8QYOyQti23ci5sY6kDpviCrTOttIBUEg2W4BNthuCBPTBuZ060vBWSesEwb9f03xXeM1mGVqsCV11AJn7uoDc3EifaR2EFQJgVpRhM03p0mfUVC2nmLLa28Am1uwvbpOIqpLU+eLm0X/D2AvJ/P1OKn4fzoyzsZ5dElAYlgU097iZn0OH+UzNZ01AFRsNh1Qbtc7DGnUd2b180rOKKVQuoiYBgCSNgL79z+R74KppBJHWJBMjoTvue02m0YXuHuebvuGFpvF/2MF5XNGe/aDY7G5P7t8iNKwrSuLQReoGqL6bDoD09jjMb6Z6kewX+4OPMagVi9eZpV8tmuWiFIP4gBG8XYrv1AsMK6OSPltpP2QaxiGgFgP1/Me2LHnsu3l2YEBWaNImwgbgxcz8sKqbkU3JOrmEr1UkqSOn0jsZvj5BgVoXNVrjjMKy6oMruPdwOu429ZB74r1NJNQGPjPaTBMXv1xavEh8w0yBtTie5gnp6MD7kYq9dRTe19Tau2/T2xSZJyClTGciiFqgupC3MGN+nqIN+97YYUNbtADEnYDe8wTBAgbztgbhnDTUdVW/QnoACbk9IFt+nXFqpOlKadJTUc2Zhb2k6rC8x64xiMQG7C56uaIlMpBNA0aAoUy7vzbCDfYyFn2icaU81UbmpppKsHU7mVv9YtA+mIgKaNqqN5rgRpGwuDv2uRFvnjTNcWdltCjpG4tFj026RthK6jJvzOnkK0G1K0FPOMsmYpvVUAhuYA3iQGP0a2Kfn+L1tbClIAN2HyPxbDfDPw9xHTUNFjyvYT+I/wCQI98e5zg2lg/QgTPQgaeu9wbehwZsBBg1pJKvhmKj4I9Rkh2MkgqPY7nr164lzdIB2UHSGIqGVPaJBG4kneLj5Yk4eg1ysyZAF7k7G2JuJZPVRgsqPdRMAmDt69NuuMf7TxqtPwAcK1Ws2sD7rGARfYyI0jscZVh6ykNKyNJHRgYO3URhdwukwIUgqxJUj1AtYj+jt97fEuQ1JUq0xFizLN/X9CMdyxNYmaJ8ScP1mnUkqGfQoEtLEyFUEwIG5tvgPK5uGFKTIJEFRIO1/wB7DB3FGRqPl5gwW5kAuRBjX2Aved5wBwrhJpOXNSV6MJB2j3kA4JYovSclKo2onhXFytVtTMVUsAvT5j5T3vhhns1UMeXT1qZ51AP1CiR88AUMjUJH2muJN1Goj33b2mdt+jrKsQrS2lYgSYvvp9bAmPTA1EAxRwkRm3pOvDalWGruVUGAmzTaZ1bTG98B5zjkVjTo8tKiOkrLQATY3JYDeepjfD45ZqbdbkA7dRBkQB949Pu++FWe8IuGZ6UMHb2IJ3F/n12746lQPzeVfEKkZTFTcU4uKirRYAooCEyslgAzELMwDbVESCOmFOXy/ls1wQtyf9Mn9Bvg6twA0qrOzD4pvbfmIv2JOIwobUJnUpiNublnfs35Y6IFhpXFkxzpLw8tUqoTcyD7AXx17wZw9eZzMI+pRMCYMHqenp03O1B8L8GIqHULhTt2teSY2x0ziOdGSyjlYEAqg3JqMAATO8Ez8vWwMQuVQmsKUG2IOppfnuIqzMy1EYLKspdQQRoBtMrsbG3tjWjXQ1k5hpgiZ/qHyG3fFX4blwlKWnVUM/KW/wAYJ4jnVF0lSIBgb9DN4379sKzCsiR50JKJRmNPcxDVHBEC+r1B2E/u3uMIvEUjLiSCTUEAR0BZibgb7d/0zL5gozcxbmPXlBI2uPSBHp6TFx7Ml8vSJUXbodrObiCJuTPrhloysVx4ZUGkuSpS5cyQgDXvMR6nqR8hh/lc8PLDHzCisC2hdbczBQiA2lj3tynvgLgCqBWMtIpgC3UxuZ2/P64kTNlGIyxQOOYtqIVhJ5RpIP3gSLbbWJwd5AWu+1BZVCLU+4zmKFNgKRa0BwxJhnTWpB0gEEBtp2wvu2Yp6RKt8Ud1G/zBAxNlWqZijoeoKa0Sq+TTuA2m1rH7xEXG46YZ5SmqrHKCDHXUwibn4YBPQ7kT6qBsIMiu5iQJqTLVAFjSbE/i7ntjMbUWEbjc7e59MZjsV9IqoZ5iqWMco2tv50/XGq1mKEFiRbqe2MxmGK6ilPFfu/6FPzvf3wgrDmH+kf3xmMw81oKVV85qyUnIySkEgszyRaYIF+9sScVcrl+UkSU2tuTOMxmEjr/7mmRqPCqzlnMi53P9sNn+EYzGYO5qKMzoaArnm+X9zi9ZAaqSlrnTub/fPfGYzGHNqB/5K14FTGo2Fpi3rit+J2P8w3uMZjMDR89Uxqa94e32tM+qf/XBmWH/AJh/9K//AExmMx06mtKqLxKP/PUB0NK4/wCJsKOIOf5VbndB8oFse4zDCf8AXrjUndVNvDd6Ym+2/sMNePf+3b2B+cxP0xmMwufn86fHyjwquUKhMKSSNYME2mGvGLn4ZaaSzf7SL9ua2MxmMvUb/Q1XfH55wOnNb/iwj4Y0ER+If9QxmMwdH+Kkz/k8q6J4G5q8G49b9MT/AMR2/wDSHTmMdJlL49xmEh/kHj9qFivtQJ+BPcf9TYX8TQadtwceYzCTXz02r5aXZpje+6qfnG/vibOH7Kl7n/pxmMw+n5k+P2oDvyqongyjRW/0j9GxD4rpgVlgATRpMbbsQJY9yepxmMwyf8nXCs4b5euNN/4b3eqpuDQcwdpASDHcSfqcOmPJ/wAR/wClMZjMKOf5DWHPnNQUzv7t+pxmMxmOVmv/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pic>
        <p:nvPicPr>
          <p:cNvPr id="1042" name="Picture 18" descr="https://encrypted-tbn2.gstatic.com/images?q=tbn:ANd9GcT0-KX3I9wSDSZN4cBxgpfAuL_r2rk4l1PP1avwycjOX6D4Vxug"/>
          <p:cNvPicPr>
            <a:picLocks noChangeAspect="1" noChangeArrowheads="1"/>
          </p:cNvPicPr>
          <p:nvPr/>
        </p:nvPicPr>
        <p:blipFill>
          <a:blip r:embed="rId6"/>
          <a:srcRect/>
          <a:stretch>
            <a:fillRect/>
          </a:stretch>
        </p:blipFill>
        <p:spPr bwMode="auto">
          <a:xfrm>
            <a:off x="1142977" y="1142984"/>
            <a:ext cx="1643073" cy="1500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44" name="Picture 20" descr="http://www.abacus-gallery.com/shopinfo/uploads/1022581083_large-image_fkwoundeerlg.jpg"/>
          <p:cNvPicPr>
            <a:picLocks noChangeAspect="1" noChangeArrowheads="1"/>
          </p:cNvPicPr>
          <p:nvPr/>
        </p:nvPicPr>
        <p:blipFill>
          <a:blip r:embed="rId7"/>
          <a:srcRect/>
          <a:stretch>
            <a:fillRect/>
          </a:stretch>
        </p:blipFill>
        <p:spPr bwMode="auto">
          <a:xfrm>
            <a:off x="6357950" y="4071942"/>
            <a:ext cx="2071670" cy="1775721"/>
          </a:xfrm>
          <a:prstGeom prst="roundRect">
            <a:avLst/>
          </a:prstGeom>
          <a:noFill/>
        </p:spPr>
      </p:pic>
    </p:spTree>
  </p:cSld>
  <p:clrMapOvr>
    <a:masterClrMapping/>
  </p:clrMapOvr>
  <p:transition spd="slow" advClick="0" advTm="3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032"/>
                                        </p:tgtEl>
                                        <p:attrNameLst>
                                          <p:attrName>style.visibility</p:attrName>
                                        </p:attrNameLst>
                                      </p:cBhvr>
                                      <p:to>
                                        <p:strVal val="visible"/>
                                      </p:to>
                                    </p:set>
                                    <p:animEffect transition="in" filter="fade">
                                      <p:cBhvr>
                                        <p:cTn id="7" dur="3000"/>
                                        <p:tgtEl>
                                          <p:spTgt spid="1032"/>
                                        </p:tgtEl>
                                      </p:cBhvr>
                                    </p:animEffect>
                                    <p:anim calcmode="lin" valueType="num">
                                      <p:cBhvr>
                                        <p:cTn id="8" dur="3000" fill="hold"/>
                                        <p:tgtEl>
                                          <p:spTgt spid="1032"/>
                                        </p:tgtEl>
                                        <p:attrNameLst>
                                          <p:attrName>style.rotation</p:attrName>
                                        </p:attrNameLst>
                                      </p:cBhvr>
                                      <p:tavLst>
                                        <p:tav tm="0">
                                          <p:val>
                                            <p:fltVal val="720"/>
                                          </p:val>
                                        </p:tav>
                                        <p:tav tm="100000">
                                          <p:val>
                                            <p:fltVal val="0"/>
                                          </p:val>
                                        </p:tav>
                                      </p:tavLst>
                                    </p:anim>
                                    <p:anim calcmode="lin" valueType="num">
                                      <p:cBhvr>
                                        <p:cTn id="9" dur="3000" fill="hold"/>
                                        <p:tgtEl>
                                          <p:spTgt spid="1032"/>
                                        </p:tgtEl>
                                        <p:attrNameLst>
                                          <p:attrName>ppt_h</p:attrName>
                                        </p:attrNameLst>
                                      </p:cBhvr>
                                      <p:tavLst>
                                        <p:tav tm="0">
                                          <p:val>
                                            <p:fltVal val="0"/>
                                          </p:val>
                                        </p:tav>
                                        <p:tav tm="100000">
                                          <p:val>
                                            <p:strVal val="#ppt_h"/>
                                          </p:val>
                                        </p:tav>
                                      </p:tavLst>
                                    </p:anim>
                                    <p:anim calcmode="lin" valueType="num">
                                      <p:cBhvr>
                                        <p:cTn id="10" dur="3000" fill="hold"/>
                                        <p:tgtEl>
                                          <p:spTgt spid="1032"/>
                                        </p:tgtEl>
                                        <p:attrNameLst>
                                          <p:attrName>ppt_w</p:attrName>
                                        </p:attrNameLst>
                                      </p:cBhvr>
                                      <p:tavLst>
                                        <p:tav tm="0">
                                          <p:val>
                                            <p:fltVal val="0"/>
                                          </p:val>
                                        </p:tav>
                                        <p:tav tm="100000">
                                          <p:val>
                                            <p:strVal val="#ppt_w"/>
                                          </p:val>
                                        </p:tav>
                                      </p:tavLst>
                                    </p:anim>
                                  </p:childTnLst>
                                </p:cTn>
                              </p:par>
                            </p:childTnLst>
                          </p:cTn>
                        </p:par>
                        <p:par>
                          <p:cTn id="11" fill="hold">
                            <p:stCondLst>
                              <p:cond delay="3000"/>
                            </p:stCondLst>
                            <p:childTnLst>
                              <p:par>
                                <p:cTn id="12" presetID="26" presetClass="emph" presetSubtype="0" fill="hold" nodeType="afterEffect">
                                  <p:stCondLst>
                                    <p:cond delay="0"/>
                                  </p:stCondLst>
                                  <p:childTnLst>
                                    <p:animEffect transition="out" filter="fade">
                                      <p:cBhvr>
                                        <p:cTn id="13" dur="3000" tmFilter="0, 0; .2, .5; .8, .5; 1, 0"/>
                                        <p:tgtEl>
                                          <p:spTgt spid="1032"/>
                                        </p:tgtEl>
                                      </p:cBhvr>
                                    </p:animEffect>
                                    <p:animScale>
                                      <p:cBhvr>
                                        <p:cTn id="14" dur="1500" autoRev="1" fill="hold"/>
                                        <p:tgtEl>
                                          <p:spTgt spid="1032"/>
                                        </p:tgtEl>
                                      </p:cBhvr>
                                      <p:by x="105000" y="105000"/>
                                    </p:animScale>
                                  </p:childTnLst>
                                </p:cTn>
                              </p:par>
                            </p:childTnLst>
                          </p:cTn>
                        </p:par>
                        <p:par>
                          <p:cTn id="15" fill="hold">
                            <p:stCondLst>
                              <p:cond delay="6000"/>
                            </p:stCondLst>
                            <p:childTnLst>
                              <p:par>
                                <p:cTn id="16" presetID="39" presetClass="entr" presetSubtype="0" accel="100000" fill="hold" nodeType="afterEffect">
                                  <p:stCondLst>
                                    <p:cond delay="0"/>
                                  </p:stCondLst>
                                  <p:childTnLst>
                                    <p:set>
                                      <p:cBhvr>
                                        <p:cTn id="17" dur="1" fill="hold">
                                          <p:stCondLst>
                                            <p:cond delay="0"/>
                                          </p:stCondLst>
                                        </p:cTn>
                                        <p:tgtEl>
                                          <p:spTgt spid="1034"/>
                                        </p:tgtEl>
                                        <p:attrNameLst>
                                          <p:attrName>style.visibility</p:attrName>
                                        </p:attrNameLst>
                                      </p:cBhvr>
                                      <p:to>
                                        <p:strVal val="visible"/>
                                      </p:to>
                                    </p:set>
                                    <p:anim calcmode="lin" valueType="num">
                                      <p:cBhvr>
                                        <p:cTn id="18" dur="3000" fill="hold"/>
                                        <p:tgtEl>
                                          <p:spTgt spid="1034"/>
                                        </p:tgtEl>
                                        <p:attrNameLst>
                                          <p:attrName>ppt_h</p:attrName>
                                        </p:attrNameLst>
                                      </p:cBhvr>
                                      <p:tavLst>
                                        <p:tav tm="0">
                                          <p:val>
                                            <p:strVal val="#ppt_h/20"/>
                                          </p:val>
                                        </p:tav>
                                        <p:tav tm="50000">
                                          <p:val>
                                            <p:strVal val="#ppt_h/20"/>
                                          </p:val>
                                        </p:tav>
                                        <p:tav tm="100000">
                                          <p:val>
                                            <p:strVal val="#ppt_h"/>
                                          </p:val>
                                        </p:tav>
                                      </p:tavLst>
                                    </p:anim>
                                    <p:anim calcmode="lin" valueType="num">
                                      <p:cBhvr>
                                        <p:cTn id="19" dur="3000" fill="hold"/>
                                        <p:tgtEl>
                                          <p:spTgt spid="1034"/>
                                        </p:tgtEl>
                                        <p:attrNameLst>
                                          <p:attrName>ppt_w</p:attrName>
                                        </p:attrNameLst>
                                      </p:cBhvr>
                                      <p:tavLst>
                                        <p:tav tm="0">
                                          <p:val>
                                            <p:strVal val="#ppt_w+.3"/>
                                          </p:val>
                                        </p:tav>
                                        <p:tav tm="50000">
                                          <p:val>
                                            <p:strVal val="#ppt_w+.3"/>
                                          </p:val>
                                        </p:tav>
                                        <p:tav tm="100000">
                                          <p:val>
                                            <p:strVal val="#ppt_w"/>
                                          </p:val>
                                        </p:tav>
                                      </p:tavLst>
                                    </p:anim>
                                    <p:anim calcmode="lin" valueType="num">
                                      <p:cBhvr>
                                        <p:cTn id="20" dur="3000" fill="hold"/>
                                        <p:tgtEl>
                                          <p:spTgt spid="1034"/>
                                        </p:tgtEl>
                                        <p:attrNameLst>
                                          <p:attrName>ppt_x</p:attrName>
                                        </p:attrNameLst>
                                      </p:cBhvr>
                                      <p:tavLst>
                                        <p:tav tm="0">
                                          <p:val>
                                            <p:strVal val="#ppt_x-.3"/>
                                          </p:val>
                                        </p:tav>
                                        <p:tav tm="50000">
                                          <p:val>
                                            <p:strVal val="#ppt_x"/>
                                          </p:val>
                                        </p:tav>
                                        <p:tav tm="100000">
                                          <p:val>
                                            <p:strVal val="#ppt_x"/>
                                          </p:val>
                                        </p:tav>
                                      </p:tavLst>
                                    </p:anim>
                                    <p:anim calcmode="lin" valueType="num">
                                      <p:cBhvr>
                                        <p:cTn id="21" dur="3000" fill="hold"/>
                                        <p:tgtEl>
                                          <p:spTgt spid="1034"/>
                                        </p:tgtEl>
                                        <p:attrNameLst>
                                          <p:attrName>ppt_y</p:attrName>
                                        </p:attrNameLst>
                                      </p:cBhvr>
                                      <p:tavLst>
                                        <p:tav tm="0">
                                          <p:val>
                                            <p:strVal val="#ppt_y"/>
                                          </p:val>
                                        </p:tav>
                                        <p:tav tm="100000">
                                          <p:val>
                                            <p:strVal val="#ppt_y"/>
                                          </p:val>
                                        </p:tav>
                                      </p:tavLst>
                                    </p:anim>
                                  </p:childTnLst>
                                </p:cTn>
                              </p:par>
                            </p:childTnLst>
                          </p:cTn>
                        </p:par>
                        <p:par>
                          <p:cTn id="22" fill="hold">
                            <p:stCondLst>
                              <p:cond delay="9000"/>
                            </p:stCondLst>
                            <p:childTnLst>
                              <p:par>
                                <p:cTn id="23" presetID="4" presetClass="path" presetSubtype="0" accel="50000" decel="50000" fill="hold" nodeType="afterEffect">
                                  <p:stCondLst>
                                    <p:cond delay="0"/>
                                  </p:stCondLst>
                                  <p:childTnLst>
                                    <p:animMotion origin="layout" path="M 0 0  L 0.125 0  L 0.188 0.14533  L 0.125 0.28933  L 0 0.28933  L -0.063 0.14533  L 0 0  Z" pathEditMode="relative" ptsTypes="">
                                      <p:cBhvr>
                                        <p:cTn id="24" dur="2000" fill="hold"/>
                                        <p:tgtEl>
                                          <p:spTgt spid="1034"/>
                                        </p:tgtEl>
                                        <p:attrNameLst>
                                          <p:attrName>ppt_x</p:attrName>
                                          <p:attrName>ppt_y</p:attrName>
                                        </p:attrNameLst>
                                      </p:cBhvr>
                                    </p:animMotion>
                                  </p:childTnLst>
                                </p:cTn>
                              </p:par>
                            </p:childTnLst>
                          </p:cTn>
                        </p:par>
                        <p:par>
                          <p:cTn id="25" fill="hold">
                            <p:stCondLst>
                              <p:cond delay="11000"/>
                            </p:stCondLst>
                            <p:childTnLst>
                              <p:par>
                                <p:cTn id="26" presetID="34" presetClass="entr" presetSubtype="0" fill="hold" nodeType="afterEffect">
                                  <p:stCondLst>
                                    <p:cond delay="0"/>
                                  </p:stCondLst>
                                  <p:childTnLst>
                                    <p:set>
                                      <p:cBhvr>
                                        <p:cTn id="27" dur="1" fill="hold">
                                          <p:stCondLst>
                                            <p:cond delay="0"/>
                                          </p:stCondLst>
                                        </p:cTn>
                                        <p:tgtEl>
                                          <p:spTgt spid="1044"/>
                                        </p:tgtEl>
                                        <p:attrNameLst>
                                          <p:attrName>style.visibility</p:attrName>
                                        </p:attrNameLst>
                                      </p:cBhvr>
                                      <p:to>
                                        <p:strVal val="visible"/>
                                      </p:to>
                                    </p:set>
                                    <p:anim from="(-#ppt_w/2)" to="(#ppt_x)" calcmode="lin" valueType="num">
                                      <p:cBhvr>
                                        <p:cTn id="28" dur="1200" fill="hold">
                                          <p:stCondLst>
                                            <p:cond delay="0"/>
                                          </p:stCondLst>
                                        </p:cTn>
                                        <p:tgtEl>
                                          <p:spTgt spid="1044"/>
                                        </p:tgtEl>
                                        <p:attrNameLst>
                                          <p:attrName>ppt_x</p:attrName>
                                        </p:attrNameLst>
                                      </p:cBhvr>
                                    </p:anim>
                                    <p:anim from="0" to="-1.0" calcmode="lin" valueType="num">
                                      <p:cBhvr>
                                        <p:cTn id="29" dur="400" decel="50000" autoRev="1" fill="hold">
                                          <p:stCondLst>
                                            <p:cond delay="1200"/>
                                          </p:stCondLst>
                                        </p:cTn>
                                        <p:tgtEl>
                                          <p:spTgt spid="1044"/>
                                        </p:tgtEl>
                                        <p:attrNameLst>
                                          <p:attrName>xshear</p:attrName>
                                        </p:attrNameLst>
                                      </p:cBhvr>
                                    </p:anim>
                                    <p:animScale>
                                      <p:cBhvr>
                                        <p:cTn id="30" dur="400" decel="100000" autoRev="1" fill="hold">
                                          <p:stCondLst>
                                            <p:cond delay="1200"/>
                                          </p:stCondLst>
                                        </p:cTn>
                                        <p:tgtEl>
                                          <p:spTgt spid="1044"/>
                                        </p:tgtEl>
                                      </p:cBhvr>
                                      <p:from x="100000" y="100000"/>
                                      <p:to x="80000" y="100000"/>
                                    </p:animScale>
                                    <p:anim by="(#ppt_h/3+#ppt_w*0.1)" calcmode="lin" valueType="num">
                                      <p:cBhvr additive="sum">
                                        <p:cTn id="31" dur="400" decel="100000" autoRev="1" fill="hold">
                                          <p:stCondLst>
                                            <p:cond delay="1200"/>
                                          </p:stCondLst>
                                        </p:cTn>
                                        <p:tgtEl>
                                          <p:spTgt spid="1044"/>
                                        </p:tgtEl>
                                        <p:attrNameLst>
                                          <p:attrName>ppt_x</p:attrName>
                                        </p:attrNameLst>
                                      </p:cBhvr>
                                    </p:anim>
                                  </p:childTnLst>
                                </p:cTn>
                              </p:par>
                            </p:childTnLst>
                          </p:cTn>
                        </p:par>
                        <p:par>
                          <p:cTn id="32" fill="hold">
                            <p:stCondLst>
                              <p:cond delay="13000"/>
                            </p:stCondLst>
                            <p:childTnLst>
                              <p:par>
                                <p:cTn id="33" presetID="50" presetClass="entr" presetSubtype="0" decel="100000" fill="hold" nodeType="afterEffect">
                                  <p:stCondLst>
                                    <p:cond delay="0"/>
                                  </p:stCondLst>
                                  <p:childTnLst>
                                    <p:set>
                                      <p:cBhvr>
                                        <p:cTn id="34" dur="1" fill="hold">
                                          <p:stCondLst>
                                            <p:cond delay="0"/>
                                          </p:stCondLst>
                                        </p:cTn>
                                        <p:tgtEl>
                                          <p:spTgt spid="1042"/>
                                        </p:tgtEl>
                                        <p:attrNameLst>
                                          <p:attrName>style.visibility</p:attrName>
                                        </p:attrNameLst>
                                      </p:cBhvr>
                                      <p:to>
                                        <p:strVal val="visible"/>
                                      </p:to>
                                    </p:set>
                                    <p:anim calcmode="lin" valueType="num">
                                      <p:cBhvr>
                                        <p:cTn id="35" dur="1000" fill="hold"/>
                                        <p:tgtEl>
                                          <p:spTgt spid="1042"/>
                                        </p:tgtEl>
                                        <p:attrNameLst>
                                          <p:attrName>ppt_w</p:attrName>
                                        </p:attrNameLst>
                                      </p:cBhvr>
                                      <p:tavLst>
                                        <p:tav tm="0">
                                          <p:val>
                                            <p:strVal val="#ppt_w+.3"/>
                                          </p:val>
                                        </p:tav>
                                        <p:tav tm="100000">
                                          <p:val>
                                            <p:strVal val="#ppt_w"/>
                                          </p:val>
                                        </p:tav>
                                      </p:tavLst>
                                    </p:anim>
                                    <p:anim calcmode="lin" valueType="num">
                                      <p:cBhvr>
                                        <p:cTn id="36" dur="1000" fill="hold"/>
                                        <p:tgtEl>
                                          <p:spTgt spid="1042"/>
                                        </p:tgtEl>
                                        <p:attrNameLst>
                                          <p:attrName>ppt_h</p:attrName>
                                        </p:attrNameLst>
                                      </p:cBhvr>
                                      <p:tavLst>
                                        <p:tav tm="0">
                                          <p:val>
                                            <p:strVal val="#ppt_h"/>
                                          </p:val>
                                        </p:tav>
                                        <p:tav tm="100000">
                                          <p:val>
                                            <p:strVal val="#ppt_h"/>
                                          </p:val>
                                        </p:tav>
                                      </p:tavLst>
                                    </p:anim>
                                    <p:animEffect transition="in" filter="fade">
                                      <p:cBhvr>
                                        <p:cTn id="37" dur="1000"/>
                                        <p:tgtEl>
                                          <p:spTgt spid="1042"/>
                                        </p:tgtEl>
                                      </p:cBhvr>
                                    </p:animEffect>
                                  </p:childTnLst>
                                </p:cTn>
                              </p:par>
                            </p:childTnLst>
                          </p:cTn>
                        </p:par>
                        <p:par>
                          <p:cTn id="38" fill="hold">
                            <p:stCondLst>
                              <p:cond delay="14000"/>
                            </p:stCondLst>
                            <p:childTnLst>
                              <p:par>
                                <p:cTn id="39" presetID="6" presetClass="emph" presetSubtype="0" fill="hold" nodeType="afterEffect">
                                  <p:stCondLst>
                                    <p:cond delay="0"/>
                                  </p:stCondLst>
                                  <p:childTnLst>
                                    <p:animScale>
                                      <p:cBhvr>
                                        <p:cTn id="40" dur="2000" fill="hold"/>
                                        <p:tgtEl>
                                          <p:spTgt spid="1042"/>
                                        </p:tgtEl>
                                      </p:cBhvr>
                                      <p:by x="150000" y="150000"/>
                                    </p:animScale>
                                  </p:childTnLst>
                                </p:cTn>
                              </p:par>
                            </p:childTnLst>
                          </p:cTn>
                        </p:par>
                        <p:par>
                          <p:cTn id="41" fill="hold">
                            <p:stCondLst>
                              <p:cond delay="16000"/>
                            </p:stCondLst>
                            <p:childTnLst>
                              <p:par>
                                <p:cTn id="42" presetID="41" presetClass="entr" presetSubtype="0" fill="hold" grpId="0" nodeType="afterEffect">
                                  <p:stCondLst>
                                    <p:cond delay="0"/>
                                  </p:stCondLst>
                                  <p:iterate type="lt">
                                    <p:tmPct val="10000"/>
                                  </p:iterate>
                                  <p:childTnLst>
                                    <p:set>
                                      <p:cBhvr>
                                        <p:cTn id="43" dur="1" fill="hold">
                                          <p:stCondLst>
                                            <p:cond delay="0"/>
                                          </p:stCondLst>
                                        </p:cTn>
                                        <p:tgtEl>
                                          <p:spTgt spid="2"/>
                                        </p:tgtEl>
                                        <p:attrNameLst>
                                          <p:attrName>style.visibility</p:attrName>
                                        </p:attrNameLst>
                                      </p:cBhvr>
                                      <p:to>
                                        <p:strVal val="visible"/>
                                      </p:to>
                                    </p:set>
                                    <p:anim calcmode="lin" valueType="num">
                                      <p:cBhvr>
                                        <p:cTn id="44" dur="5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45" dur="5000" fill="hold"/>
                                        <p:tgtEl>
                                          <p:spTgt spid="2"/>
                                        </p:tgtEl>
                                        <p:attrNameLst>
                                          <p:attrName>ppt_y</p:attrName>
                                        </p:attrNameLst>
                                      </p:cBhvr>
                                      <p:tavLst>
                                        <p:tav tm="0">
                                          <p:val>
                                            <p:strVal val="#ppt_y"/>
                                          </p:val>
                                        </p:tav>
                                        <p:tav tm="100000">
                                          <p:val>
                                            <p:strVal val="#ppt_y"/>
                                          </p:val>
                                        </p:tav>
                                      </p:tavLst>
                                    </p:anim>
                                    <p:anim calcmode="lin" valueType="num">
                                      <p:cBhvr>
                                        <p:cTn id="46" dur="5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47" dur="5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67494"/>
            <a:ext cx="8401080" cy="6304778"/>
          </a:xfrm>
        </p:spPr>
        <p:txBody>
          <a:bodyPr>
            <a:noAutofit/>
          </a:bodyPr>
          <a:lstStyle/>
          <a:p>
            <a:pPr algn="just"/>
            <a:r>
              <a:rPr lang="es-AR" sz="2400" dirty="0" smtClean="0">
                <a:latin typeface="Arial" pitchFamily="34" charset="0"/>
                <a:cs typeface="Arial" pitchFamily="34" charset="0"/>
              </a:rPr>
              <a:t>El </a:t>
            </a:r>
            <a:r>
              <a:rPr lang="es-AR" sz="2400" b="1" dirty="0" smtClean="0">
                <a:latin typeface="Arial" pitchFamily="34" charset="0"/>
                <a:cs typeface="Arial" pitchFamily="34" charset="0"/>
              </a:rPr>
              <a:t>arte</a:t>
            </a:r>
            <a:r>
              <a:rPr lang="es-AR" sz="2400" dirty="0" smtClean="0">
                <a:latin typeface="Arial" pitchFamily="34" charset="0"/>
                <a:cs typeface="Arial" pitchFamily="34" charset="0"/>
              </a:rPr>
              <a:t> es entendido generalmente como cualquier actividad o producto realizado por el ser humano con una finalidad estética o comunicativa, mediante la cual se expresan ideas, emociones o, en general, una visión del mundo, mediante diversos recursos, como los plásticos, lingüísticos, sonoros o mixtos. El arte es un componente de la cultura, reflejando en su concepción los sustratos económicos y sociales, y la transmisión de ideas y valores, inherentes a cualquier cultura humana a lo largo del espacio y el tiempo. Se suele considerar que con la aparición del </a:t>
            </a:r>
            <a:r>
              <a:rPr lang="es-AR" sz="2400" i="1" dirty="0" smtClean="0">
                <a:latin typeface="Arial" pitchFamily="34" charset="0"/>
                <a:cs typeface="Arial" pitchFamily="34" charset="0"/>
              </a:rPr>
              <a:t>Homo sapiens</a:t>
            </a:r>
            <a:r>
              <a:rPr lang="es-AR" sz="2400" dirty="0" smtClean="0">
                <a:latin typeface="Arial" pitchFamily="34" charset="0"/>
                <a:cs typeface="Arial" pitchFamily="34" charset="0"/>
              </a:rPr>
              <a:t> el arte tuvo en principio una función ritual, mágica o religiosa (arte paleolítico), pero esa función cambió con la evolución del ser humano, adquiriendo un componente estético y una función social, pedagógica, mercantil o simplemente ornamental.</a:t>
            </a:r>
            <a:br>
              <a:rPr lang="es-AR" sz="2400" dirty="0" smtClean="0">
                <a:latin typeface="Arial" pitchFamily="34" charset="0"/>
                <a:cs typeface="Arial" pitchFamily="34" charset="0"/>
              </a:rPr>
            </a:br>
            <a:endParaRPr lang="es-AR" sz="2400" dirty="0">
              <a:latin typeface="Arial" pitchFamily="34" charset="0"/>
              <a:cs typeface="Arial" pitchFamily="34" charset="0"/>
            </a:endParaRPr>
          </a:p>
        </p:txBody>
      </p:sp>
    </p:spTree>
  </p:cSld>
  <p:clrMapOvr>
    <a:masterClrMapping/>
  </p:clrMapOvr>
  <p:transition spd="slow" advClick="0" advTm="34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67494"/>
            <a:ext cx="8329642" cy="6233340"/>
          </a:xfrm>
        </p:spPr>
        <p:txBody>
          <a:bodyPr>
            <a:noAutofit/>
          </a:bodyPr>
          <a:lstStyle/>
          <a:p>
            <a:pPr algn="just"/>
            <a:r>
              <a:rPr lang="es-AR" sz="2000" dirty="0" smtClean="0">
                <a:latin typeface="Arial" pitchFamily="34" charset="0"/>
                <a:cs typeface="Arial" pitchFamily="34" charset="0"/>
              </a:rPr>
              <a:t>La noción de arte continúa sujeta a profundas disputas, dado que su definición está abierta a múltiples interpretaciones, que varían según la cultura, la época, el movimiento, o la sociedad para la cual el término tiene un determinado sentido. El vocablo ‘arte’ tiene una extensa acepción, pudiendo designar cualquier actividad humana hecha con esmero y dedicación, o cualquier conjunto de reglas necesarias para desarrollar de forma óptima una actividad: se habla así de “arte culinario”, “arte médico”, etc. En ese sentido, arte es sinónimo de capacidad, habilidad, talento, experiencia. Sin embargo, más comúnmente se suele considerar al arte como una actividad creadora del ser humano, por la cual produce una serie de objetos (obras de arte) que son singulares, y cuya finalidad es principalmente estética. En ese contexto, arte sería la generalización de un concepto expresado desde antaño como “bellas artes”, actualmente algo en desuso y reducido a ámbitos académicos y administrativos. De igual forma, el empleo de la palabra arte para designar la realización de otras actividades ha venido siendo sustituido por términos como ‘técnica’ u ‘oficio’. En este artículo se trata de arte entendido como un medio de expresión humano de carácter creativo.</a:t>
            </a:r>
            <a:br>
              <a:rPr lang="es-AR" sz="2000" dirty="0" smtClean="0">
                <a:latin typeface="Arial" pitchFamily="34" charset="0"/>
                <a:cs typeface="Arial" pitchFamily="34" charset="0"/>
              </a:rPr>
            </a:br>
            <a:endParaRPr lang="es-AR" sz="2000" dirty="0">
              <a:latin typeface="Arial" pitchFamily="34" charset="0"/>
              <a:cs typeface="Arial" pitchFamily="34" charset="0"/>
            </a:endParaRPr>
          </a:p>
        </p:txBody>
      </p:sp>
    </p:spTree>
  </p:cSld>
  <p:clrMapOvr>
    <a:masterClrMapping/>
  </p:clrMapOvr>
  <p:transition spd="med" advClick="0" advTm="42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2"/>
                                        </p:tgtEl>
                                        <p:attrNameLst>
                                          <p:attrName>ppt_w</p:attrName>
                                        </p:attrNameLst>
                                      </p:cBhvr>
                                      <p:tavLst>
                                        <p:tav tm="0">
                                          <p:val>
                                            <p:strVal val="#ppt_w*.05"/>
                                          </p:val>
                                        </p:tav>
                                        <p:tav tm="100000">
                                          <p:val>
                                            <p:strVal val="#ppt_w"/>
                                          </p:val>
                                        </p:tav>
                                      </p:tavLst>
                                    </p:anim>
                                    <p:anim calcmode="lin" valueType="num">
                                      <p:cBhvr>
                                        <p:cTn id="10" dur="3000" fill="hold"/>
                                        <p:tgtEl>
                                          <p:spTgt spid="2"/>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2"/>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2"/>
                                        </p:tgtEl>
                                      </p:cBhvr>
                                    </p:animEffect>
                                  </p:childTnLst>
                                </p:cTn>
                              </p:par>
                            </p:childTnLst>
                          </p:cTn>
                        </p:par>
                        <p:par>
                          <p:cTn id="15" fill="hold">
                            <p:stCondLst>
                              <p:cond delay="3000"/>
                            </p:stCondLst>
                            <p:childTnLst>
                              <p:par>
                                <p:cTn id="16" presetID="55" presetClass="exit" presetSubtype="0" fill="hold" grpId="1" nodeType="afterEffect">
                                  <p:stCondLst>
                                    <p:cond delay="50000"/>
                                  </p:stCondLst>
                                  <p:childTnLst>
                                    <p:anim calcmode="lin" valueType="num">
                                      <p:cBhvr>
                                        <p:cTn id="17" dur="3000"/>
                                        <p:tgtEl>
                                          <p:spTgt spid="2"/>
                                        </p:tgtEl>
                                        <p:attrNameLst>
                                          <p:attrName>ppt_w</p:attrName>
                                        </p:attrNameLst>
                                      </p:cBhvr>
                                      <p:tavLst>
                                        <p:tav tm="0">
                                          <p:val>
                                            <p:strVal val="ppt_w"/>
                                          </p:val>
                                        </p:tav>
                                        <p:tav tm="100000">
                                          <p:val>
                                            <p:strVal val="ppt_w*0.70"/>
                                          </p:val>
                                        </p:tav>
                                      </p:tavLst>
                                    </p:anim>
                                    <p:anim calcmode="lin" valueType="num">
                                      <p:cBhvr>
                                        <p:cTn id="18" dur="3000"/>
                                        <p:tgtEl>
                                          <p:spTgt spid="2"/>
                                        </p:tgtEl>
                                        <p:attrNameLst>
                                          <p:attrName>ppt_h</p:attrName>
                                        </p:attrNameLst>
                                      </p:cBhvr>
                                      <p:tavLst>
                                        <p:tav tm="0">
                                          <p:val>
                                            <p:strVal val="ppt_h"/>
                                          </p:val>
                                        </p:tav>
                                        <p:tav tm="100000">
                                          <p:val>
                                            <p:strVal val="ppt_h"/>
                                          </p:val>
                                        </p:tav>
                                      </p:tavLst>
                                    </p:anim>
                                    <p:animEffect transition="out" filter="fade">
                                      <p:cBhvr>
                                        <p:cTn id="19" dur="3000"/>
                                        <p:tgtEl>
                                          <p:spTgt spid="2"/>
                                        </p:tgtEl>
                                      </p:cBhvr>
                                    </p:animEffect>
                                    <p:set>
                                      <p:cBhvr>
                                        <p:cTn id="20" dur="1" fill="hold">
                                          <p:stCondLst>
                                            <p:cond delay="2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67494"/>
            <a:ext cx="8329642" cy="6304778"/>
          </a:xfrm>
        </p:spPr>
        <p:txBody>
          <a:bodyPr>
            <a:normAutofit/>
          </a:bodyPr>
          <a:lstStyle/>
          <a:p>
            <a:pPr algn="just"/>
            <a:r>
              <a:rPr lang="es-AR" sz="2000" dirty="0" smtClean="0">
                <a:latin typeface="Arial" pitchFamily="34" charset="0"/>
                <a:cs typeface="Arial" pitchFamily="34" charset="0"/>
              </a:rPr>
              <a:t>La definición de arte es abierta, subjetiva, discutible. No existe un acuerdo unánime entre historiadores, filósofos o artistas. A lo largo del tiempo se han dado numerosas definiciones de arte, entre ellas: «el arte es el recto ordenamiento de la razón» (Tomás de Aquino); «el arte es aquello que establece su propia regla» (</a:t>
            </a:r>
            <a:r>
              <a:rPr lang="es-AR" sz="2000" dirty="0" err="1" smtClean="0">
                <a:latin typeface="Arial" pitchFamily="34" charset="0"/>
                <a:cs typeface="Arial" pitchFamily="34" charset="0"/>
              </a:rPr>
              <a:t>Schiller</a:t>
            </a:r>
            <a:r>
              <a:rPr lang="es-AR" sz="2000" dirty="0" smtClean="0">
                <a:latin typeface="Arial" pitchFamily="34" charset="0"/>
                <a:cs typeface="Arial" pitchFamily="34" charset="0"/>
              </a:rPr>
              <a:t>), etc. El concepto ha ido variando con el paso del tiempo: hasta el Renacimiento, arte sólo se consideraban las artes liberales; la arquitectura, la escultura y la pintura eran “manualidades”. El arte ha sido desde siempre uno de los principales medios de expresión del ser humano, a través del cual manifiesta sus ideas y sentimientos, la forma como se relaciona con el mundo. Su función puede variar desde la más práctica hasta la ornamental, puede tener un contenido religioso o simplemente estético, puede ser duradero o efímero. En el siglo XX se pierde incluso el sustrato material: decía </a:t>
            </a:r>
            <a:r>
              <a:rPr lang="es-AR" sz="2000" dirty="0" err="1" smtClean="0">
                <a:latin typeface="Arial" pitchFamily="34" charset="0"/>
                <a:cs typeface="Arial" pitchFamily="34" charset="0"/>
              </a:rPr>
              <a:t>Beuys</a:t>
            </a:r>
            <a:r>
              <a:rPr lang="es-AR" sz="2000" dirty="0" smtClean="0">
                <a:latin typeface="Arial" pitchFamily="34" charset="0"/>
                <a:cs typeface="Arial" pitchFamily="34" charset="0"/>
              </a:rPr>
              <a:t> que la vida es un medio de expresión artística, destacando el aspecto vital, la acción. Así, todo el mundo es capaz de ser artista.</a:t>
            </a:r>
            <a:br>
              <a:rPr lang="es-AR" sz="2000" dirty="0" smtClean="0">
                <a:latin typeface="Arial" pitchFamily="34" charset="0"/>
                <a:cs typeface="Arial" pitchFamily="34" charset="0"/>
              </a:rPr>
            </a:br>
            <a:endParaRPr lang="es-AR" sz="2000" dirty="0">
              <a:latin typeface="Arial" pitchFamily="34" charset="0"/>
              <a:cs typeface="Arial" pitchFamily="34" charset="0"/>
            </a:endParaRPr>
          </a:p>
        </p:txBody>
      </p:sp>
    </p:spTree>
  </p:cSld>
  <p:clrMapOvr>
    <a:masterClrMapping/>
  </p:clrMapOvr>
  <p:transition spd="med" advClick="0" advTm="36000">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xit" presetSubtype="16" fill="hold" grpId="0" nodeType="afterEffect">
                                  <p:stCondLst>
                                    <p:cond delay="38000"/>
                                  </p:stCondLst>
                                  <p:childTnLst>
                                    <p:animEffect transition="out" filter="plus(in)">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67494"/>
            <a:ext cx="8329642" cy="6376216"/>
          </a:xfrm>
        </p:spPr>
        <p:txBody>
          <a:bodyPr>
            <a:normAutofit/>
          </a:bodyPr>
          <a:lstStyle/>
          <a:p>
            <a:pPr algn="just"/>
            <a:r>
              <a:rPr lang="es-AR" sz="2400" dirty="0" smtClean="0">
                <a:latin typeface="Arial" pitchFamily="34" charset="0"/>
                <a:cs typeface="Arial" pitchFamily="34" charset="0"/>
              </a:rPr>
              <a:t>Arte y Técnica: El término arte procede del latín </a:t>
            </a:r>
            <a:r>
              <a:rPr lang="es-AR" sz="2400" i="1" dirty="0" err="1" smtClean="0">
                <a:latin typeface="Arial" pitchFamily="34" charset="0"/>
                <a:cs typeface="Arial" pitchFamily="34" charset="0"/>
              </a:rPr>
              <a:t>ars</a:t>
            </a:r>
            <a:r>
              <a:rPr lang="es-AR" sz="2400" dirty="0" smtClean="0">
                <a:latin typeface="Arial" pitchFamily="34" charset="0"/>
                <a:cs typeface="Arial" pitchFamily="34" charset="0"/>
              </a:rPr>
              <a:t>, y es el equivalente al término griego </a:t>
            </a:r>
            <a:r>
              <a:rPr lang="es-AR" sz="2400" dirty="0" err="1" smtClean="0">
                <a:latin typeface="Arial" pitchFamily="34" charset="0"/>
                <a:cs typeface="Arial" pitchFamily="34" charset="0"/>
              </a:rPr>
              <a:t>τέχνη</a:t>
            </a:r>
            <a:r>
              <a:rPr lang="es-AR" sz="2400" dirty="0" smtClean="0">
                <a:latin typeface="Arial" pitchFamily="34" charset="0"/>
                <a:cs typeface="Arial" pitchFamily="34" charset="0"/>
              </a:rPr>
              <a:t> (</a:t>
            </a:r>
            <a:r>
              <a:rPr lang="es-AR" sz="2400" i="1" dirty="0" err="1" smtClean="0">
                <a:latin typeface="Arial" pitchFamily="34" charset="0"/>
                <a:cs typeface="Arial" pitchFamily="34" charset="0"/>
              </a:rPr>
              <a:t>téchne</a:t>
            </a:r>
            <a:r>
              <a:rPr lang="es-AR" sz="2400" dirty="0" smtClean="0">
                <a:latin typeface="Arial" pitchFamily="34" charset="0"/>
                <a:cs typeface="Arial" pitchFamily="34" charset="0"/>
              </a:rPr>
              <a:t>, de donde proviene ‘técnica’). Originalmente se aplicaba a toda la producción realizada por el hombre y a las disciplinas del saber hacer. Así, artistas eran tanto el jardinero o el constructor, como el pintor o el poeta. Con el tiempo la derivación latina (</a:t>
            </a:r>
            <a:r>
              <a:rPr lang="es-AR" sz="2400" i="1" dirty="0" err="1" smtClean="0">
                <a:latin typeface="Arial" pitchFamily="34" charset="0"/>
                <a:cs typeface="Arial" pitchFamily="34" charset="0"/>
              </a:rPr>
              <a:t>ars</a:t>
            </a:r>
            <a:r>
              <a:rPr lang="es-AR" sz="2400" dirty="0" smtClean="0">
                <a:latin typeface="Arial" pitchFamily="34" charset="0"/>
                <a:cs typeface="Arial" pitchFamily="34" charset="0"/>
              </a:rPr>
              <a:t> -&gt; arte) se utilizó para designar a las disciplinas relacionadas con las artes de lo estético y lo emotivo; y la derivación griega (</a:t>
            </a:r>
            <a:r>
              <a:rPr lang="es-AR" sz="2400" i="1" dirty="0" err="1" smtClean="0">
                <a:latin typeface="Arial" pitchFamily="34" charset="0"/>
                <a:cs typeface="Arial" pitchFamily="34" charset="0"/>
              </a:rPr>
              <a:t>téchne</a:t>
            </a:r>
            <a:r>
              <a:rPr lang="es-AR" sz="2400" dirty="0" smtClean="0">
                <a:latin typeface="Arial" pitchFamily="34" charset="0"/>
                <a:cs typeface="Arial" pitchFamily="34" charset="0"/>
              </a:rPr>
              <a:t> -&gt; técnica), para aquellas disciplinas que tienen que ver con las producciones intelectuales y de artículos de uso. En la actualidad, es difícil encontrar que ambos términos (arte y técnica) se confundan o utilicen como sinónimos.</a:t>
            </a:r>
            <a:br>
              <a:rPr lang="es-AR" sz="2400" dirty="0" smtClean="0">
                <a:latin typeface="Arial" pitchFamily="34" charset="0"/>
                <a:cs typeface="Arial" pitchFamily="34" charset="0"/>
              </a:rPr>
            </a:br>
            <a:endParaRPr lang="es-AR" sz="2400" dirty="0">
              <a:latin typeface="Arial" pitchFamily="34" charset="0"/>
              <a:cs typeface="Arial" pitchFamily="34" charset="0"/>
            </a:endParaRPr>
          </a:p>
        </p:txBody>
      </p:sp>
    </p:spTree>
  </p:cSld>
  <p:clrMapOvr>
    <a:masterClrMapping/>
  </p:clrMapOvr>
  <p:transition spd="slow" advClick="0" advTm="35000">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3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3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xit" presetSubtype="4" fill="hold" grpId="1" nodeType="clickEffect">
                                  <p:stCondLst>
                                    <p:cond delay="27000"/>
                                  </p:stCondLst>
                                  <p:childTnLst>
                                    <p:animEffect transition="out" filter="slide(fromBottom)">
                                      <p:cBhvr>
                                        <p:cTn id="14" dur="2000"/>
                                        <p:tgtEl>
                                          <p:spTgt spid="2"/>
                                        </p:tgtEl>
                                      </p:cBhvr>
                                    </p:animEffect>
                                    <p:set>
                                      <p:cBhvr>
                                        <p:cTn id="15"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1"/>
          </p:nvPr>
        </p:nvSpPr>
        <p:spPr>
          <a:xfrm>
            <a:off x="571472" y="357166"/>
            <a:ext cx="7858180" cy="6215106"/>
          </a:xfrm>
        </p:spPr>
        <p:txBody>
          <a:bodyPr/>
          <a:lstStyle/>
          <a:p>
            <a:pPr algn="just" fontAlgn="base"/>
            <a:r>
              <a:rPr lang="es-AR" sz="2400" dirty="0" smtClean="0">
                <a:latin typeface="Arial" pitchFamily="34" charset="0"/>
                <a:cs typeface="Arial" pitchFamily="34" charset="0"/>
              </a:rPr>
              <a:t>La definición de tecnología tienes varias acepciones:  conjunto de teorías y de técnicas que permiten el aprovechamiento práctico del conocimiento científico, tratado de los términos técnicos, lenguaje propio de una ciencia o de un arte, conjunto de los instrumentos y procedimientos industriales de un determinado sector o producto.</a:t>
            </a:r>
          </a:p>
          <a:p>
            <a:pPr algn="just" fontAlgn="base"/>
            <a:endParaRPr lang="es-AR" sz="2400" dirty="0" smtClean="0">
              <a:latin typeface="Arial" pitchFamily="34" charset="0"/>
              <a:cs typeface="Arial" pitchFamily="34" charset="0"/>
            </a:endParaRPr>
          </a:p>
          <a:p>
            <a:pPr algn="just" fontAlgn="base"/>
            <a:r>
              <a:rPr lang="es-AR" sz="2400" dirty="0" smtClean="0">
                <a:latin typeface="Arial" pitchFamily="34" charset="0"/>
                <a:cs typeface="Arial" pitchFamily="34" charset="0"/>
              </a:rPr>
              <a:t>El concepto se define como el conjunto de conocimientos y técnicas aplicados de forma lógica y ordenada que le permiten al ser humano cambiar su entorno material o virtual para satisfacer sus necesidades. Es un proceso combinado de pensamiento y acción con la finalidad de generar soluciones que sean útiles.</a:t>
            </a:r>
          </a:p>
          <a:p>
            <a:endParaRPr lang="es-AR" dirty="0"/>
          </a:p>
        </p:txBody>
      </p:sp>
    </p:spTree>
  </p:cSld>
  <p:clrMapOvr>
    <a:masterClrMapping/>
  </p:clrMapOvr>
  <p:transition spd="slow" advClick="0" advTm="18000">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https://encrypted-tbn1.gstatic.com/images?q=tbn:ANd9GcT3TKoN0SobUkKs92iLQSnk5W-5atA2B5Q3xGgPvVIronSWVojm"/>
          <p:cNvPicPr>
            <a:picLocks noChangeAspect="1" noChangeArrowheads="1"/>
          </p:cNvPicPr>
          <p:nvPr/>
        </p:nvPicPr>
        <p:blipFill>
          <a:blip r:embed="rId2"/>
          <a:srcRect/>
          <a:stretch>
            <a:fillRect/>
          </a:stretch>
        </p:blipFill>
        <p:spPr bwMode="auto">
          <a:xfrm>
            <a:off x="428596" y="428604"/>
            <a:ext cx="8358246" cy="6143668"/>
          </a:xfrm>
          <a:prstGeom prst="rect">
            <a:avLst/>
          </a:prstGeom>
          <a:noFill/>
        </p:spPr>
      </p:pic>
      <p:sp>
        <p:nvSpPr>
          <p:cNvPr id="2" name="1 Título"/>
          <p:cNvSpPr>
            <a:spLocks noGrp="1"/>
          </p:cNvSpPr>
          <p:nvPr>
            <p:ph type="title"/>
          </p:nvPr>
        </p:nvSpPr>
        <p:spPr>
          <a:xfrm>
            <a:off x="457200" y="2428868"/>
            <a:ext cx="8229600" cy="1785950"/>
          </a:xfrm>
        </p:spPr>
        <p:txBody>
          <a:bodyPr>
            <a:normAutofit/>
          </a:bodyPr>
          <a:lstStyle/>
          <a:p>
            <a:pPr algn="ctr"/>
            <a:r>
              <a:rPr lang="es-AR"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ARTESANÍA</a:t>
            </a:r>
            <a:r>
              <a:rPr lang="es-AR" dirty="0" smtClean="0"/>
              <a:t> </a:t>
            </a:r>
            <a:endParaRPr lang="es-AR" dirty="0"/>
          </a:p>
        </p:txBody>
      </p:sp>
      <p:pic>
        <p:nvPicPr>
          <p:cNvPr id="3076" name="Picture 4" descr="https://encrypted-tbn1.gstatic.com/images?q=tbn:ANd9GcTcmHAaSWSCAmBBUWLGQ5LI4s7xCJBN5dGxszv2i-Ys8Je8arKT"/>
          <p:cNvPicPr>
            <a:picLocks noChangeAspect="1" noChangeArrowheads="1"/>
          </p:cNvPicPr>
          <p:nvPr/>
        </p:nvPicPr>
        <p:blipFill>
          <a:blip r:embed="rId3"/>
          <a:srcRect/>
          <a:stretch>
            <a:fillRect/>
          </a:stretch>
        </p:blipFill>
        <p:spPr bwMode="auto">
          <a:xfrm>
            <a:off x="6143636" y="500042"/>
            <a:ext cx="2286016" cy="2143125"/>
          </a:xfrm>
          <a:prstGeom prst="ellipse">
            <a:avLst/>
          </a:prstGeom>
          <a:ln w="63500" cap="rnd">
            <a:solidFill>
              <a:schemeClr val="accent3">
                <a:lumMod val="75000"/>
              </a:schemeClr>
            </a:solidFill>
          </a:ln>
          <a:effectLst>
            <a:outerShdw blurRad="381000" dist="292100" dir="5400000" sx="-80000" sy="-18000" rotWithShape="0">
              <a:srgbClr val="000000">
                <a:alpha val="22000"/>
              </a:srgbClr>
            </a:outerShdw>
            <a:reflection blurRad="6350" stA="50000" endA="300" endPos="90000" dir="5400000" sy="-100000" algn="bl" rotWithShape="0"/>
          </a:effectLst>
          <a:scene3d>
            <a:camera prst="orthographicFront"/>
            <a:lightRig rig="contrasting" dir="t">
              <a:rot lat="0" lon="0" rev="3000000"/>
            </a:lightRig>
          </a:scene3d>
          <a:sp3d contourW="7620">
            <a:bevelT w="95250" h="31750"/>
            <a:contourClr>
              <a:srgbClr val="333333"/>
            </a:contourClr>
          </a:sp3d>
        </p:spPr>
      </p:pic>
      <p:pic>
        <p:nvPicPr>
          <p:cNvPr id="3080" name="Picture 8" descr="https://encrypted-tbn1.gstatic.com/images?q=tbn:ANd9GcQK8CxYg4SlQsnzTSDuomedXVMpEg-50k2nwwrUDBbPwmM9C1ge"/>
          <p:cNvPicPr>
            <a:picLocks noChangeAspect="1" noChangeArrowheads="1"/>
          </p:cNvPicPr>
          <p:nvPr/>
        </p:nvPicPr>
        <p:blipFill>
          <a:blip r:embed="rId4"/>
          <a:srcRect/>
          <a:stretch>
            <a:fillRect/>
          </a:stretch>
        </p:blipFill>
        <p:spPr bwMode="auto">
          <a:xfrm>
            <a:off x="1285852" y="4214818"/>
            <a:ext cx="2286016" cy="2071703"/>
          </a:xfrm>
          <a:prstGeom prst="ellipse">
            <a:avLst/>
          </a:prstGeom>
          <a:ln w="63500" cap="rnd">
            <a:solidFill>
              <a:schemeClr val="accent3">
                <a:lumMod val="75000"/>
              </a:schemeClr>
            </a:solidFill>
          </a:ln>
          <a:effectLst>
            <a:outerShdw blurRad="381000" dist="292100" dir="5400000" sx="-80000" sy="-18000" rotWithShape="0">
              <a:srgbClr val="000000">
                <a:alpha val="22000"/>
              </a:srgbClr>
            </a:outerShdw>
            <a:reflection blurRad="6350" stA="50000" endA="300" endPos="90000" dir="5400000" sy="-100000" algn="bl" rotWithShape="0"/>
          </a:effectLst>
          <a:scene3d>
            <a:camera prst="orthographicFront"/>
            <a:lightRig rig="contrasting" dir="t">
              <a:rot lat="0" lon="0" rev="3000000"/>
            </a:lightRig>
          </a:scene3d>
          <a:sp3d contourW="7620">
            <a:bevelT w="95250" h="31750"/>
            <a:contourClr>
              <a:srgbClr val="333333"/>
            </a:contourClr>
          </a:sp3d>
        </p:spPr>
      </p:pic>
      <p:pic>
        <p:nvPicPr>
          <p:cNvPr id="3082" name="Picture 10" descr="https://encrypted-tbn1.gstatic.com/images?q=tbn:ANd9GcSXwIn8KIMDev1DO7Y-ma5DkYtS4U93QoPCpKuRHdGFk2Xo4UlFJQ"/>
          <p:cNvPicPr>
            <a:picLocks noChangeAspect="1" noChangeArrowheads="1"/>
          </p:cNvPicPr>
          <p:nvPr/>
        </p:nvPicPr>
        <p:blipFill>
          <a:blip r:embed="rId5"/>
          <a:srcRect/>
          <a:stretch>
            <a:fillRect/>
          </a:stretch>
        </p:blipFill>
        <p:spPr bwMode="auto">
          <a:xfrm>
            <a:off x="5143504" y="4286256"/>
            <a:ext cx="3105150" cy="1762127"/>
          </a:xfrm>
          <a:prstGeom prst="ellipse">
            <a:avLst/>
          </a:prstGeom>
          <a:ln w="63500" cap="rnd">
            <a:solidFill>
              <a:schemeClr val="accent3">
                <a:lumMod val="50000"/>
              </a:schemeClr>
            </a:solidFill>
          </a:ln>
          <a:effectLst>
            <a:outerShdw blurRad="381000" dist="292100" dir="5400000" sx="-80000" sy="-18000" rotWithShape="0">
              <a:srgbClr val="000000">
                <a:alpha val="22000"/>
              </a:srgbClr>
            </a:outerShdw>
            <a:reflection blurRad="6350" stA="50000" endA="300" endPos="90000" dir="5400000" sy="-100000" algn="bl" rotWithShape="0"/>
          </a:effectLst>
          <a:scene3d>
            <a:camera prst="orthographicFront"/>
            <a:lightRig rig="contrasting" dir="t">
              <a:rot lat="0" lon="0" rev="3000000"/>
            </a:lightRig>
          </a:scene3d>
          <a:sp3d contourW="7620">
            <a:bevelT w="95250" h="31750"/>
            <a:contourClr>
              <a:srgbClr val="333333"/>
            </a:contourClr>
          </a:sp3d>
        </p:spPr>
      </p:pic>
      <p:pic>
        <p:nvPicPr>
          <p:cNvPr id="3084" name="Picture 12" descr="https://encrypted-tbn3.gstatic.com/images?q=tbn:ANd9GcSn2ZC_8d83MjaAe3jgCATl2WEuLsRkQbcRhykeW0TwtAc9rp3t"/>
          <p:cNvPicPr>
            <a:picLocks noChangeAspect="1" noChangeArrowheads="1"/>
          </p:cNvPicPr>
          <p:nvPr/>
        </p:nvPicPr>
        <p:blipFill>
          <a:blip r:embed="rId6"/>
          <a:srcRect/>
          <a:stretch>
            <a:fillRect/>
          </a:stretch>
        </p:blipFill>
        <p:spPr bwMode="auto">
          <a:xfrm>
            <a:off x="785786" y="785794"/>
            <a:ext cx="2714644" cy="1847851"/>
          </a:xfrm>
          <a:prstGeom prst="ellipse">
            <a:avLst/>
          </a:prstGeom>
          <a:ln w="63500" cap="rnd">
            <a:solidFill>
              <a:schemeClr val="accent3">
                <a:lumMod val="75000"/>
              </a:schemeClr>
            </a:solidFill>
          </a:ln>
          <a:effectLst>
            <a:outerShdw blurRad="381000" dist="292100" dir="5400000" sx="-80000" sy="-18000" rotWithShape="0">
              <a:srgbClr val="000000">
                <a:alpha val="22000"/>
              </a:srgbClr>
            </a:outerShdw>
            <a:reflection blurRad="6350" stA="50000" endA="300" endPos="90000" dir="5400000" sy="-100000" algn="bl" rotWithShape="0"/>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slow" advClick="0" advTm="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wipe(down)">
                                      <p:cBhvr>
                                        <p:cTn id="7" dur="3000"/>
                                        <p:tgtEl>
                                          <p:spTgt spid="3076"/>
                                        </p:tgtEl>
                                      </p:cBhvr>
                                    </p:animEffect>
                                  </p:childTnLst>
                                </p:cTn>
                              </p:par>
                            </p:childTnLst>
                          </p:cTn>
                        </p:par>
                        <p:par>
                          <p:cTn id="8" fill="hold">
                            <p:stCondLst>
                              <p:cond delay="3000"/>
                            </p:stCondLst>
                            <p:childTnLst>
                              <p:par>
                                <p:cTn id="9" presetID="61" presetClass="path" presetSubtype="0" accel="50000" decel="50000" fill="hold" nodeType="afterEffect">
                                  <p:stCondLst>
                                    <p:cond delay="0"/>
                                  </p:stCondLst>
                                  <p:childTnLst>
                                    <p:animMotion origin="layout" path="M 0.00417 0.2919 C 0.0125 0.30208 0.02101 0.31343 0.03125 0.31806 C 0.04288 0.32245 0.05556 0.32431 0.06875 0.32593 C 0.08177 0.32778 0.09254 0.32407 0.10452 0.3206 C 0.11545 0.31713 0.12726 0.31227 0.13663 0.30208 C 0.14636 0.29352 0.15382 0.2794 0.15938 0.26458 C 0.16459 0.25069 0.16754 0.23449 0.16945 0.21829 C 0.17049 0.20185 0.16979 0.18634 0.16736 0.17153 C 0.16476 0.15579 0.15903 0.14167 0.15052 0.13009 C 0.14306 0.11875 0.13368 0.1088 0.12257 0.10417 C 0.11216 0.09838 0.09827 0.09676 0.08716 0.09769 C 0.07622 0.09699 0.0632 0.09931 0.05261 0.10694 C 0.04271 0.11412 0.03525 0.12662 0.03195 0.14282 C 0.02969 0.15926 0.03438 0.175 0.04184 0.18519 C 0.04913 0.19375 0.06042 0.19977 0.07327 0.20023 C 0.08629 0.19907 0.09827 0.19699 0.10799 0.18935 C 0.11771 0.18194 0.11979 0.18333 0.1316 0.15579 C 0.14462 0.13056 0.13976 0.10694 0.13993 0.09236 C 0.13941 0.07778 0.1349 0.06597 0.13021 0.05162 C 0.12466 0.03588 0.11511 0.02338 0.10677 0.01458 C 0.09844 0.00579 0.0882 0.00324 0.07205 -0.00139 C 0.05591 -0.00417 0.04792 -0.0037 0.03577 -0.00278 C 0.02379 -0.00185 0.01198 -0.00093 -2.22222E-6 -3.7037E-7 " pathEditMode="relative" rAng="16010764" ptsTypes="fffffffffffffffffffffff">
                                      <p:cBhvr>
                                        <p:cTn id="10" dur="2000" fill="hold"/>
                                        <p:tgtEl>
                                          <p:spTgt spid="3076"/>
                                        </p:tgtEl>
                                        <p:attrNameLst>
                                          <p:attrName>ppt_x</p:attrName>
                                          <p:attrName>ppt_y</p:attrName>
                                        </p:attrNameLst>
                                      </p:cBhvr>
                                      <p:rCtr x="80" y="-131"/>
                                    </p:animMotion>
                                  </p:childTnLst>
                                </p:cTn>
                              </p:par>
                            </p:childTnLst>
                          </p:cTn>
                        </p:par>
                        <p:par>
                          <p:cTn id="11" fill="hold">
                            <p:stCondLst>
                              <p:cond delay="5000"/>
                            </p:stCondLst>
                            <p:childTnLst>
                              <p:par>
                                <p:cTn id="12" presetID="52" presetClass="entr" presetSubtype="0" fill="hold" nodeType="afterEffect">
                                  <p:stCondLst>
                                    <p:cond delay="0"/>
                                  </p:stCondLst>
                                  <p:childTnLst>
                                    <p:set>
                                      <p:cBhvr>
                                        <p:cTn id="13" dur="1" fill="hold">
                                          <p:stCondLst>
                                            <p:cond delay="0"/>
                                          </p:stCondLst>
                                        </p:cTn>
                                        <p:tgtEl>
                                          <p:spTgt spid="3080"/>
                                        </p:tgtEl>
                                        <p:attrNameLst>
                                          <p:attrName>style.visibility</p:attrName>
                                        </p:attrNameLst>
                                      </p:cBhvr>
                                      <p:to>
                                        <p:strVal val="visible"/>
                                      </p:to>
                                    </p:set>
                                    <p:animScale>
                                      <p:cBhvr>
                                        <p:cTn id="14" dur="3000" decel="50000" fill="hold">
                                          <p:stCondLst>
                                            <p:cond delay="0"/>
                                          </p:stCondLst>
                                        </p:cTn>
                                        <p:tgtEl>
                                          <p:spTgt spid="308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3000" decel="50000" fill="hold">
                                          <p:stCondLst>
                                            <p:cond delay="0"/>
                                          </p:stCondLst>
                                        </p:cTn>
                                        <p:tgtEl>
                                          <p:spTgt spid="3080"/>
                                        </p:tgtEl>
                                        <p:attrNameLst>
                                          <p:attrName>ppt_x</p:attrName>
                                          <p:attrName>ppt_y</p:attrName>
                                        </p:attrNameLst>
                                      </p:cBhvr>
                                    </p:animMotion>
                                    <p:animEffect transition="in" filter="fade">
                                      <p:cBhvr>
                                        <p:cTn id="16" dur="3000"/>
                                        <p:tgtEl>
                                          <p:spTgt spid="3080"/>
                                        </p:tgtEl>
                                      </p:cBhvr>
                                    </p:animEffect>
                                  </p:childTnLst>
                                </p:cTn>
                              </p:par>
                            </p:childTnLst>
                          </p:cTn>
                        </p:par>
                        <p:par>
                          <p:cTn id="17" fill="hold">
                            <p:stCondLst>
                              <p:cond delay="8000"/>
                            </p:stCondLst>
                            <p:childTnLst>
                              <p:par>
                                <p:cTn id="18" presetID="26" presetClass="entr" presetSubtype="0" fill="hold" nodeType="afterEffect">
                                  <p:stCondLst>
                                    <p:cond delay="0"/>
                                  </p:stCondLst>
                                  <p:childTnLst>
                                    <p:set>
                                      <p:cBhvr>
                                        <p:cTn id="19" dur="1" fill="hold">
                                          <p:stCondLst>
                                            <p:cond delay="0"/>
                                          </p:stCondLst>
                                        </p:cTn>
                                        <p:tgtEl>
                                          <p:spTgt spid="3084"/>
                                        </p:tgtEl>
                                        <p:attrNameLst>
                                          <p:attrName>style.visibility</p:attrName>
                                        </p:attrNameLst>
                                      </p:cBhvr>
                                      <p:to>
                                        <p:strVal val="visible"/>
                                      </p:to>
                                    </p:set>
                                    <p:animEffect transition="in" filter="wipe(down)">
                                      <p:cBhvr>
                                        <p:cTn id="20" dur="870">
                                          <p:stCondLst>
                                            <p:cond delay="0"/>
                                          </p:stCondLst>
                                        </p:cTn>
                                        <p:tgtEl>
                                          <p:spTgt spid="3084"/>
                                        </p:tgtEl>
                                      </p:cBhvr>
                                    </p:animEffect>
                                    <p:anim calcmode="lin" valueType="num">
                                      <p:cBhvr>
                                        <p:cTn id="21" dur="2733" tmFilter="0,0; 0.14,0.36; 0.43,0.73; 0.71,0.91; 1.0,1.0">
                                          <p:stCondLst>
                                            <p:cond delay="0"/>
                                          </p:stCondLst>
                                        </p:cTn>
                                        <p:tgtEl>
                                          <p:spTgt spid="3084"/>
                                        </p:tgtEl>
                                        <p:attrNameLst>
                                          <p:attrName>ppt_x</p:attrName>
                                        </p:attrNameLst>
                                      </p:cBhvr>
                                      <p:tavLst>
                                        <p:tav tm="0">
                                          <p:val>
                                            <p:strVal val="#ppt_x-0.25"/>
                                          </p:val>
                                        </p:tav>
                                        <p:tav tm="100000">
                                          <p:val>
                                            <p:strVal val="#ppt_x"/>
                                          </p:val>
                                        </p:tav>
                                      </p:tavLst>
                                    </p:anim>
                                    <p:anim calcmode="lin" valueType="num">
                                      <p:cBhvr>
                                        <p:cTn id="22" dur="996" tmFilter="0.0,0.0; 0.25,0.07; 0.50,0.2; 0.75,0.467; 1.0,1.0">
                                          <p:stCondLst>
                                            <p:cond delay="0"/>
                                          </p:stCondLst>
                                        </p:cTn>
                                        <p:tgtEl>
                                          <p:spTgt spid="3084"/>
                                        </p:tgtEl>
                                        <p:attrNameLst>
                                          <p:attrName>ppt_y</p:attrName>
                                        </p:attrNameLst>
                                      </p:cBhvr>
                                      <p:tavLst>
                                        <p:tav tm="0" fmla="#ppt_y-sin(pi*$)/3">
                                          <p:val>
                                            <p:fltVal val="0.5"/>
                                          </p:val>
                                        </p:tav>
                                        <p:tav tm="100000">
                                          <p:val>
                                            <p:fltVal val="1"/>
                                          </p:val>
                                        </p:tav>
                                      </p:tavLst>
                                    </p:anim>
                                    <p:anim calcmode="lin" valueType="num">
                                      <p:cBhvr>
                                        <p:cTn id="23" dur="996" tmFilter="0, 0; 0.125,0.2665; 0.25,0.4; 0.375,0.465; 0.5,0.5;  0.625,0.535; 0.75,0.6; 0.875,0.7335; 1,1">
                                          <p:stCondLst>
                                            <p:cond delay="996"/>
                                          </p:stCondLst>
                                        </p:cTn>
                                        <p:tgtEl>
                                          <p:spTgt spid="3084"/>
                                        </p:tgtEl>
                                        <p:attrNameLst>
                                          <p:attrName>ppt_y</p:attrName>
                                        </p:attrNameLst>
                                      </p:cBhvr>
                                      <p:tavLst>
                                        <p:tav tm="0" fmla="#ppt_y-sin(pi*$)/9">
                                          <p:val>
                                            <p:fltVal val="0"/>
                                          </p:val>
                                        </p:tav>
                                        <p:tav tm="100000">
                                          <p:val>
                                            <p:fltVal val="1"/>
                                          </p:val>
                                        </p:tav>
                                      </p:tavLst>
                                    </p:anim>
                                    <p:anim calcmode="lin" valueType="num">
                                      <p:cBhvr>
                                        <p:cTn id="24" dur="498" tmFilter="0, 0; 0.125,0.2665; 0.25,0.4; 0.375,0.465; 0.5,0.5;  0.625,0.535; 0.75,0.6; 0.875,0.7335; 1,1">
                                          <p:stCondLst>
                                            <p:cond delay="1986"/>
                                          </p:stCondLst>
                                        </p:cTn>
                                        <p:tgtEl>
                                          <p:spTgt spid="3084"/>
                                        </p:tgtEl>
                                        <p:attrNameLst>
                                          <p:attrName>ppt_y</p:attrName>
                                        </p:attrNameLst>
                                      </p:cBhvr>
                                      <p:tavLst>
                                        <p:tav tm="0" fmla="#ppt_y-sin(pi*$)/27">
                                          <p:val>
                                            <p:fltVal val="0"/>
                                          </p:val>
                                        </p:tav>
                                        <p:tav tm="100000">
                                          <p:val>
                                            <p:fltVal val="1"/>
                                          </p:val>
                                        </p:tav>
                                      </p:tavLst>
                                    </p:anim>
                                    <p:anim calcmode="lin" valueType="num">
                                      <p:cBhvr>
                                        <p:cTn id="25" dur="246" tmFilter="0, 0; 0.125,0.2665; 0.25,0.4; 0.375,0.465; 0.5,0.5;  0.625,0.535; 0.75,0.6; 0.875,0.7335; 1,1">
                                          <p:stCondLst>
                                            <p:cond delay="2484"/>
                                          </p:stCondLst>
                                        </p:cTn>
                                        <p:tgtEl>
                                          <p:spTgt spid="3084"/>
                                        </p:tgtEl>
                                        <p:attrNameLst>
                                          <p:attrName>ppt_y</p:attrName>
                                        </p:attrNameLst>
                                      </p:cBhvr>
                                      <p:tavLst>
                                        <p:tav tm="0" fmla="#ppt_y-sin(pi*$)/81">
                                          <p:val>
                                            <p:fltVal val="0"/>
                                          </p:val>
                                        </p:tav>
                                        <p:tav tm="100000">
                                          <p:val>
                                            <p:fltVal val="1"/>
                                          </p:val>
                                        </p:tav>
                                      </p:tavLst>
                                    </p:anim>
                                    <p:animScale>
                                      <p:cBhvr>
                                        <p:cTn id="26" dur="39">
                                          <p:stCondLst>
                                            <p:cond delay="975"/>
                                          </p:stCondLst>
                                        </p:cTn>
                                        <p:tgtEl>
                                          <p:spTgt spid="3084"/>
                                        </p:tgtEl>
                                      </p:cBhvr>
                                      <p:to x="100000" y="60000"/>
                                    </p:animScale>
                                    <p:animScale>
                                      <p:cBhvr>
                                        <p:cTn id="27" dur="249" decel="50000">
                                          <p:stCondLst>
                                            <p:cond delay="1014"/>
                                          </p:stCondLst>
                                        </p:cTn>
                                        <p:tgtEl>
                                          <p:spTgt spid="3084"/>
                                        </p:tgtEl>
                                      </p:cBhvr>
                                      <p:to x="100000" y="100000"/>
                                    </p:animScale>
                                    <p:animScale>
                                      <p:cBhvr>
                                        <p:cTn id="28" dur="39">
                                          <p:stCondLst>
                                            <p:cond delay="1968"/>
                                          </p:stCondLst>
                                        </p:cTn>
                                        <p:tgtEl>
                                          <p:spTgt spid="3084"/>
                                        </p:tgtEl>
                                      </p:cBhvr>
                                      <p:to x="100000" y="80000"/>
                                    </p:animScale>
                                    <p:animScale>
                                      <p:cBhvr>
                                        <p:cTn id="29" dur="249" decel="50000">
                                          <p:stCondLst>
                                            <p:cond delay="2007"/>
                                          </p:stCondLst>
                                        </p:cTn>
                                        <p:tgtEl>
                                          <p:spTgt spid="3084"/>
                                        </p:tgtEl>
                                      </p:cBhvr>
                                      <p:to x="100000" y="100000"/>
                                    </p:animScale>
                                    <p:animScale>
                                      <p:cBhvr>
                                        <p:cTn id="30" dur="39">
                                          <p:stCondLst>
                                            <p:cond delay="2463"/>
                                          </p:stCondLst>
                                        </p:cTn>
                                        <p:tgtEl>
                                          <p:spTgt spid="3084"/>
                                        </p:tgtEl>
                                      </p:cBhvr>
                                      <p:to x="100000" y="90000"/>
                                    </p:animScale>
                                    <p:animScale>
                                      <p:cBhvr>
                                        <p:cTn id="31" dur="249" decel="50000">
                                          <p:stCondLst>
                                            <p:cond delay="2502"/>
                                          </p:stCondLst>
                                        </p:cTn>
                                        <p:tgtEl>
                                          <p:spTgt spid="3084"/>
                                        </p:tgtEl>
                                      </p:cBhvr>
                                      <p:to x="100000" y="100000"/>
                                    </p:animScale>
                                    <p:animScale>
                                      <p:cBhvr>
                                        <p:cTn id="32" dur="39">
                                          <p:stCondLst>
                                            <p:cond delay="2712"/>
                                          </p:stCondLst>
                                        </p:cTn>
                                        <p:tgtEl>
                                          <p:spTgt spid="3084"/>
                                        </p:tgtEl>
                                      </p:cBhvr>
                                      <p:to x="100000" y="95000"/>
                                    </p:animScale>
                                    <p:animScale>
                                      <p:cBhvr>
                                        <p:cTn id="33" dur="249" decel="50000">
                                          <p:stCondLst>
                                            <p:cond delay="2751"/>
                                          </p:stCondLst>
                                        </p:cTn>
                                        <p:tgtEl>
                                          <p:spTgt spid="3084"/>
                                        </p:tgtEl>
                                      </p:cBhvr>
                                      <p:to x="100000" y="100000"/>
                                    </p:animScale>
                                  </p:childTnLst>
                                </p:cTn>
                              </p:par>
                            </p:childTnLst>
                          </p:cTn>
                        </p:par>
                        <p:par>
                          <p:cTn id="34" fill="hold">
                            <p:stCondLst>
                              <p:cond delay="11000"/>
                            </p:stCondLst>
                            <p:childTnLst>
                              <p:par>
                                <p:cTn id="35" presetID="35" presetClass="entr" presetSubtype="0" fill="hold" nodeType="afterEffect">
                                  <p:stCondLst>
                                    <p:cond delay="0"/>
                                  </p:stCondLst>
                                  <p:childTnLst>
                                    <p:set>
                                      <p:cBhvr>
                                        <p:cTn id="36" dur="1" fill="hold">
                                          <p:stCondLst>
                                            <p:cond delay="0"/>
                                          </p:stCondLst>
                                        </p:cTn>
                                        <p:tgtEl>
                                          <p:spTgt spid="3082"/>
                                        </p:tgtEl>
                                        <p:attrNameLst>
                                          <p:attrName>style.visibility</p:attrName>
                                        </p:attrNameLst>
                                      </p:cBhvr>
                                      <p:to>
                                        <p:strVal val="visible"/>
                                      </p:to>
                                    </p:set>
                                    <p:animEffect transition="in" filter="fade">
                                      <p:cBhvr>
                                        <p:cTn id="37" dur="3000"/>
                                        <p:tgtEl>
                                          <p:spTgt spid="3082"/>
                                        </p:tgtEl>
                                      </p:cBhvr>
                                    </p:animEffect>
                                    <p:anim calcmode="lin" valueType="num">
                                      <p:cBhvr>
                                        <p:cTn id="38" dur="3000" fill="hold"/>
                                        <p:tgtEl>
                                          <p:spTgt spid="3082"/>
                                        </p:tgtEl>
                                        <p:attrNameLst>
                                          <p:attrName>style.rotation</p:attrName>
                                        </p:attrNameLst>
                                      </p:cBhvr>
                                      <p:tavLst>
                                        <p:tav tm="0">
                                          <p:val>
                                            <p:fltVal val="720"/>
                                          </p:val>
                                        </p:tav>
                                        <p:tav tm="100000">
                                          <p:val>
                                            <p:fltVal val="0"/>
                                          </p:val>
                                        </p:tav>
                                      </p:tavLst>
                                    </p:anim>
                                    <p:anim calcmode="lin" valueType="num">
                                      <p:cBhvr>
                                        <p:cTn id="39" dur="3000" fill="hold"/>
                                        <p:tgtEl>
                                          <p:spTgt spid="3082"/>
                                        </p:tgtEl>
                                        <p:attrNameLst>
                                          <p:attrName>ppt_h</p:attrName>
                                        </p:attrNameLst>
                                      </p:cBhvr>
                                      <p:tavLst>
                                        <p:tav tm="0">
                                          <p:val>
                                            <p:fltVal val="0"/>
                                          </p:val>
                                        </p:tav>
                                        <p:tav tm="100000">
                                          <p:val>
                                            <p:strVal val="#ppt_h"/>
                                          </p:val>
                                        </p:tav>
                                      </p:tavLst>
                                    </p:anim>
                                    <p:anim calcmode="lin" valueType="num">
                                      <p:cBhvr>
                                        <p:cTn id="40" dur="3000" fill="hold"/>
                                        <p:tgtEl>
                                          <p:spTgt spid="3082"/>
                                        </p:tgtEl>
                                        <p:attrNameLst>
                                          <p:attrName>ppt_w</p:attrName>
                                        </p:attrNameLst>
                                      </p:cBhvr>
                                      <p:tavLst>
                                        <p:tav tm="0">
                                          <p:val>
                                            <p:fltVal val="0"/>
                                          </p:val>
                                        </p:tav>
                                        <p:tav tm="100000">
                                          <p:val>
                                            <p:strVal val="#ppt_w"/>
                                          </p:val>
                                        </p:tav>
                                      </p:tavLst>
                                    </p:anim>
                                  </p:childTnLst>
                                </p:cTn>
                              </p:par>
                            </p:childTnLst>
                          </p:cTn>
                        </p:par>
                        <p:par>
                          <p:cTn id="41" fill="hold">
                            <p:stCondLst>
                              <p:cond delay="14000"/>
                            </p:stCondLst>
                            <p:childTnLst>
                              <p:par>
                                <p:cTn id="42" presetID="41" presetClass="entr" presetSubtype="0" fill="hold" grpId="0" nodeType="afterEffect">
                                  <p:stCondLst>
                                    <p:cond delay="0"/>
                                  </p:stCondLst>
                                  <p:iterate type="lt">
                                    <p:tmPct val="10000"/>
                                  </p:iterate>
                                  <p:childTnLst>
                                    <p:set>
                                      <p:cBhvr>
                                        <p:cTn id="43" dur="1" fill="hold">
                                          <p:stCondLst>
                                            <p:cond delay="0"/>
                                          </p:stCondLst>
                                        </p:cTn>
                                        <p:tgtEl>
                                          <p:spTgt spid="2"/>
                                        </p:tgtEl>
                                        <p:attrNameLst>
                                          <p:attrName>style.visibility</p:attrName>
                                        </p:attrNameLst>
                                      </p:cBhvr>
                                      <p:to>
                                        <p:strVal val="visible"/>
                                      </p:to>
                                    </p:set>
                                    <p:anim calcmode="lin" valueType="num">
                                      <p:cBhvr>
                                        <p:cTn id="44" dur="3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45" dur="3000" fill="hold"/>
                                        <p:tgtEl>
                                          <p:spTgt spid="2"/>
                                        </p:tgtEl>
                                        <p:attrNameLst>
                                          <p:attrName>ppt_y</p:attrName>
                                        </p:attrNameLst>
                                      </p:cBhvr>
                                      <p:tavLst>
                                        <p:tav tm="0">
                                          <p:val>
                                            <p:strVal val="#ppt_y"/>
                                          </p:val>
                                        </p:tav>
                                        <p:tav tm="100000">
                                          <p:val>
                                            <p:strVal val="#ppt_y"/>
                                          </p:val>
                                        </p:tav>
                                      </p:tavLst>
                                    </p:anim>
                                    <p:anim calcmode="lin" valueType="num">
                                      <p:cBhvr>
                                        <p:cTn id="46" dur="3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47" dur="3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48" dur="30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67494"/>
            <a:ext cx="8501122" cy="6304778"/>
          </a:xfrm>
        </p:spPr>
        <p:txBody>
          <a:bodyPr>
            <a:normAutofit/>
          </a:bodyPr>
          <a:lstStyle/>
          <a:p>
            <a:pPr algn="just"/>
            <a:r>
              <a:rPr lang="es-AR" sz="2400" b="1" dirty="0" smtClean="0">
                <a:latin typeface="Arial" pitchFamily="34" charset="0"/>
                <a:cs typeface="Arial" pitchFamily="34" charset="0"/>
              </a:rPr>
              <a:t>Artesanía</a:t>
            </a:r>
            <a:r>
              <a:rPr lang="es-AR" sz="2400" dirty="0" smtClean="0">
                <a:latin typeface="Arial" pitchFamily="34" charset="0"/>
                <a:cs typeface="Arial" pitchFamily="34" charset="0"/>
              </a:rPr>
              <a:t> se refiere tanto al trabajo del artesano (normalmente realizado de forma manual por una persona sin el auxilio de maquinaria o automatizaciones), como al objeto o producto obtenido en el que cada pieza es distinta a las demás. La artesanía como actividad material se suele diferenciar del trabajo en serie o industrial.</a:t>
            </a:r>
            <a:br>
              <a:rPr lang="es-AR" sz="2400" dirty="0" smtClean="0">
                <a:latin typeface="Arial" pitchFamily="34" charset="0"/>
                <a:cs typeface="Arial" pitchFamily="34" charset="0"/>
              </a:rPr>
            </a:br>
            <a:r>
              <a:rPr lang="es-AR" sz="2400" dirty="0" smtClean="0">
                <a:latin typeface="Arial" pitchFamily="34" charset="0"/>
                <a:cs typeface="Arial" pitchFamily="34" charset="0"/>
              </a:rPr>
              <a:t/>
            </a:r>
            <a:br>
              <a:rPr lang="es-AR" sz="2400" dirty="0" smtClean="0">
                <a:latin typeface="Arial" pitchFamily="34" charset="0"/>
                <a:cs typeface="Arial" pitchFamily="34" charset="0"/>
              </a:rPr>
            </a:br>
            <a:r>
              <a:rPr lang="es-AR" sz="2400" dirty="0" smtClean="0">
                <a:latin typeface="Arial" pitchFamily="34" charset="0"/>
                <a:cs typeface="Arial" pitchFamily="34" charset="0"/>
              </a:rPr>
              <a:t>Es importante señalar que la artesanía puede tener un </a:t>
            </a:r>
            <a:r>
              <a:rPr lang="es-AR" sz="2400" b="1" dirty="0" smtClean="0">
                <a:latin typeface="Arial" pitchFamily="34" charset="0"/>
                <a:cs typeface="Arial" pitchFamily="34" charset="0"/>
              </a:rPr>
              <a:t>fin estético</a:t>
            </a:r>
            <a:r>
              <a:rPr lang="es-AR" sz="2400" dirty="0" smtClean="0">
                <a:latin typeface="Arial" pitchFamily="34" charset="0"/>
                <a:cs typeface="Arial" pitchFamily="34" charset="0"/>
              </a:rPr>
              <a:t> (por ejemplo, un cuadro decorativo), </a:t>
            </a:r>
            <a:r>
              <a:rPr lang="es-AR" sz="2400" b="1" dirty="0" smtClean="0">
                <a:latin typeface="Arial" pitchFamily="34" charset="0"/>
                <a:cs typeface="Arial" pitchFamily="34" charset="0"/>
              </a:rPr>
              <a:t>ritual</a:t>
            </a:r>
            <a:r>
              <a:rPr lang="es-AR" sz="2400" dirty="0" smtClean="0">
                <a:latin typeface="Arial" pitchFamily="34" charset="0"/>
                <a:cs typeface="Arial" pitchFamily="34" charset="0"/>
              </a:rPr>
              <a:t> (una máscara) o </a:t>
            </a:r>
            <a:r>
              <a:rPr lang="es-AR" sz="2400" b="1" dirty="0" smtClean="0">
                <a:latin typeface="Arial" pitchFamily="34" charset="0"/>
                <a:cs typeface="Arial" pitchFamily="34" charset="0"/>
              </a:rPr>
              <a:t>funcional</a:t>
            </a:r>
            <a:r>
              <a:rPr lang="es-AR" sz="2400" dirty="0" smtClean="0">
                <a:latin typeface="Arial" pitchFamily="34" charset="0"/>
                <a:cs typeface="Arial" pitchFamily="34" charset="0"/>
              </a:rPr>
              <a:t>  (una vasija para poner agua). En este punto se diferencia rotundamente del trabajo industrial ya que en la creación de cada objeto se persigue la combinación del diseño y el arte.</a:t>
            </a:r>
            <a:br>
              <a:rPr lang="es-AR" sz="2400" dirty="0" smtClean="0">
                <a:latin typeface="Arial" pitchFamily="34" charset="0"/>
                <a:cs typeface="Arial" pitchFamily="34" charset="0"/>
              </a:rPr>
            </a:br>
            <a:endParaRPr lang="es-AR" sz="2400" dirty="0">
              <a:latin typeface="Arial" pitchFamily="34" charset="0"/>
              <a:cs typeface="Arial" pitchFamily="34" charset="0"/>
            </a:endParaRPr>
          </a:p>
        </p:txBody>
      </p:sp>
    </p:spTree>
  </p:cSld>
  <p:clrMapOvr>
    <a:masterClrMapping/>
  </p:clrMapOvr>
  <p:transition spd="slow" advClick="0" advTm="3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strVal val="#ppt_w+.3"/>
                                          </p:val>
                                        </p:tav>
                                        <p:tav tm="100000">
                                          <p:val>
                                            <p:strVal val="#ppt_w"/>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animEffect transition="in" filter="fade">
                                      <p:cBhvr>
                                        <p:cTn id="9" dur="3000"/>
                                        <p:tgtEl>
                                          <p:spTgt spid="2"/>
                                        </p:tgtEl>
                                      </p:cBhvr>
                                    </p:animEffect>
                                  </p:childTnLst>
                                </p:cTn>
                              </p:par>
                            </p:childTnLst>
                          </p:cTn>
                        </p:par>
                        <p:par>
                          <p:cTn id="10" fill="hold">
                            <p:stCondLst>
                              <p:cond delay="3000"/>
                            </p:stCondLst>
                            <p:childTnLst>
                              <p:par>
                                <p:cTn id="11" presetID="8" presetClass="exit" presetSubtype="16" fill="hold" grpId="1" nodeType="afterEffect">
                                  <p:stCondLst>
                                    <p:cond delay="20000"/>
                                  </p:stCondLst>
                                  <p:childTnLst>
                                    <p:animEffect transition="out" filter="diamond(in)">
                                      <p:cBhvr>
                                        <p:cTn id="12" dur="2000"/>
                                        <p:tgtEl>
                                          <p:spTgt spid="2"/>
                                        </p:tgtEl>
                                      </p:cBhvr>
                                    </p:animEffect>
                                    <p:set>
                                      <p:cBhvr>
                                        <p:cTn id="13"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67494"/>
            <a:ext cx="8258204" cy="6376216"/>
          </a:xfrm>
        </p:spPr>
        <p:txBody>
          <a:bodyPr>
            <a:normAutofit/>
          </a:bodyPr>
          <a:lstStyle/>
          <a:p>
            <a:pPr algn="just"/>
            <a:r>
              <a:rPr lang="es-AR" sz="2800" dirty="0" smtClean="0">
                <a:latin typeface="Arial" pitchFamily="34" charset="0"/>
                <a:cs typeface="Arial" pitchFamily="34" charset="0"/>
              </a:rPr>
              <a:t>En oposición a las producciones industriales o en serie, una artesanía se define como un trabajo minucioso y detallista donde cada objeto es único y debe recibir una atención especial. Para llevar a cabo este trabajo los artesanos ponen en práctica diversas </a:t>
            </a:r>
            <a:r>
              <a:rPr lang="es-AR" sz="2800" b="1" dirty="0" smtClean="0">
                <a:effectLst/>
                <a:latin typeface="Arial" pitchFamily="34" charset="0"/>
                <a:cs typeface="Arial" pitchFamily="34" charset="0"/>
              </a:rPr>
              <a:t>técnicas</a:t>
            </a:r>
            <a:r>
              <a:rPr lang="es-AR" sz="2800" dirty="0" smtClean="0">
                <a:latin typeface="Arial" pitchFamily="34" charset="0"/>
                <a:cs typeface="Arial" pitchFamily="34" charset="0"/>
              </a:rPr>
              <a:t>  manuales aprendidas y desarrolladas a lo largo del tiempo.</a:t>
            </a:r>
            <a:br>
              <a:rPr lang="es-AR" sz="2800" dirty="0" smtClean="0">
                <a:latin typeface="Arial" pitchFamily="34" charset="0"/>
                <a:cs typeface="Arial" pitchFamily="34" charset="0"/>
              </a:rPr>
            </a:br>
            <a:r>
              <a:rPr lang="es-AR" sz="2800" dirty="0" smtClean="0">
                <a:latin typeface="Arial" pitchFamily="34" charset="0"/>
                <a:cs typeface="Arial" pitchFamily="34" charset="0"/>
              </a:rPr>
              <a:t>La comercialización de las artesanías suele realizarse de manera directa (del artesano al comprador) o a través de pequeños </a:t>
            </a:r>
            <a:r>
              <a:rPr lang="es-AR" sz="2800" b="1" dirty="0" smtClean="0">
                <a:latin typeface="Arial" pitchFamily="34" charset="0"/>
                <a:cs typeface="Arial" pitchFamily="34" charset="0"/>
              </a:rPr>
              <a:t>mercados</a:t>
            </a:r>
            <a:r>
              <a:rPr lang="es-AR" sz="2800" dirty="0" smtClean="0">
                <a:latin typeface="Arial" pitchFamily="34" charset="0"/>
                <a:cs typeface="Arial" pitchFamily="34" charset="0"/>
              </a:rPr>
              <a:t> o cooperativas.</a:t>
            </a:r>
            <a:br>
              <a:rPr lang="es-AR" sz="2800" dirty="0" smtClean="0">
                <a:latin typeface="Arial" pitchFamily="34" charset="0"/>
                <a:cs typeface="Arial" pitchFamily="34" charset="0"/>
              </a:rPr>
            </a:br>
            <a:r>
              <a:rPr lang="es-AR" sz="2800" dirty="0" smtClean="0">
                <a:latin typeface="Arial" pitchFamily="34" charset="0"/>
                <a:cs typeface="Arial" pitchFamily="34" charset="0"/>
              </a:rPr>
              <a:t/>
            </a:r>
            <a:br>
              <a:rPr lang="es-AR" sz="2800" dirty="0" smtClean="0">
                <a:latin typeface="Arial" pitchFamily="34" charset="0"/>
                <a:cs typeface="Arial" pitchFamily="34" charset="0"/>
              </a:rPr>
            </a:br>
            <a:endParaRPr lang="es-AR" sz="2800" dirty="0">
              <a:latin typeface="Arial" pitchFamily="34" charset="0"/>
              <a:cs typeface="Arial" pitchFamily="34" charset="0"/>
            </a:endParaRPr>
          </a:p>
        </p:txBody>
      </p:sp>
    </p:spTree>
  </p:cSld>
  <p:clrMapOvr>
    <a:masterClrMapping/>
  </p:clrMapOvr>
  <p:transition spd="slow" advClick="0" advTm="29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strVal val="#ppt_w*0.05"/>
                                          </p:val>
                                        </p:tav>
                                        <p:tav tm="100000">
                                          <p:val>
                                            <p:strVal val="#ppt_w"/>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anim calcmode="lin" valueType="num">
                                      <p:cBhvr>
                                        <p:cTn id="9" dur="3000" fill="hold"/>
                                        <p:tgtEl>
                                          <p:spTgt spid="2"/>
                                        </p:tgtEl>
                                        <p:attrNameLst>
                                          <p:attrName>ppt_x</p:attrName>
                                        </p:attrNameLst>
                                      </p:cBhvr>
                                      <p:tavLst>
                                        <p:tav tm="0">
                                          <p:val>
                                            <p:strVal val="#ppt_x-.2"/>
                                          </p:val>
                                        </p:tav>
                                        <p:tav tm="100000">
                                          <p:val>
                                            <p:strVal val="#ppt_x"/>
                                          </p:val>
                                        </p:tav>
                                      </p:tavLst>
                                    </p:anim>
                                    <p:anim calcmode="lin" valueType="num">
                                      <p:cBhvr>
                                        <p:cTn id="10" dur="3000" fill="hold"/>
                                        <p:tgtEl>
                                          <p:spTgt spid="2"/>
                                        </p:tgtEl>
                                        <p:attrNameLst>
                                          <p:attrName>ppt_y</p:attrName>
                                        </p:attrNameLst>
                                      </p:cBhvr>
                                      <p:tavLst>
                                        <p:tav tm="0">
                                          <p:val>
                                            <p:strVal val="#ppt_y"/>
                                          </p:val>
                                        </p:tav>
                                        <p:tav tm="100000">
                                          <p:val>
                                            <p:strVal val="#ppt_y"/>
                                          </p:val>
                                        </p:tav>
                                      </p:tavLst>
                                    </p:anim>
                                    <p:animEffect transition="in" filter="fade">
                                      <p:cBhvr>
                                        <p:cTn id="11" dur="3000"/>
                                        <p:tgtEl>
                                          <p:spTgt spid="2"/>
                                        </p:tgtEl>
                                      </p:cBhvr>
                                    </p:animEffect>
                                  </p:childTnLst>
                                </p:cTn>
                              </p:par>
                            </p:childTnLst>
                          </p:cTn>
                        </p:par>
                        <p:par>
                          <p:cTn id="12" fill="hold">
                            <p:stCondLst>
                              <p:cond delay="3000"/>
                            </p:stCondLst>
                            <p:childTnLst>
                              <p:par>
                                <p:cTn id="13" presetID="3" presetClass="exit" presetSubtype="10" fill="hold" grpId="1" nodeType="afterEffect">
                                  <p:stCondLst>
                                    <p:cond delay="17000"/>
                                  </p:stCondLst>
                                  <p:childTnLst>
                                    <p:animEffect transition="out" filter="blinds(horizontal)">
                                      <p:cBhvr>
                                        <p:cTn id="14" dur="3000"/>
                                        <p:tgtEl>
                                          <p:spTgt spid="2"/>
                                        </p:tgtEl>
                                      </p:cBhvr>
                                    </p:animEffect>
                                    <p:set>
                                      <p:cBhvr>
                                        <p:cTn id="15" dur="1" fill="hold">
                                          <p:stCondLst>
                                            <p:cond delay="2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50" name="Picture 10" descr="http://k43.kn3.net/E4F4CE9A8.jpg"/>
          <p:cNvPicPr>
            <a:picLocks noChangeAspect="1" noChangeArrowheads="1"/>
          </p:cNvPicPr>
          <p:nvPr/>
        </p:nvPicPr>
        <p:blipFill>
          <a:blip r:embed="rId2"/>
          <a:srcRect/>
          <a:stretch>
            <a:fillRect/>
          </a:stretch>
        </p:blipFill>
        <p:spPr bwMode="auto">
          <a:xfrm>
            <a:off x="357158" y="285728"/>
            <a:ext cx="8572560" cy="6303975"/>
          </a:xfrm>
          <a:prstGeom prst="rect">
            <a:avLst/>
          </a:prstGeom>
          <a:noFill/>
        </p:spPr>
      </p:pic>
      <p:pic>
        <p:nvPicPr>
          <p:cNvPr id="35848" name="Picture 8" descr="https://encrypted-tbn2.gstatic.com/images?q=tbn:ANd9GcTz8j4MTKWl34c_8GiQ4BiyVhFV0CgOAix1avWSpK5jZ1DZDeXk"/>
          <p:cNvPicPr>
            <a:picLocks noChangeAspect="1" noChangeArrowheads="1"/>
          </p:cNvPicPr>
          <p:nvPr/>
        </p:nvPicPr>
        <p:blipFill>
          <a:blip r:embed="rId3"/>
          <a:srcRect/>
          <a:stretch>
            <a:fillRect/>
          </a:stretch>
        </p:blipFill>
        <p:spPr bwMode="auto">
          <a:xfrm>
            <a:off x="4071934" y="1785926"/>
            <a:ext cx="2143125" cy="21431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5844" name="Picture 4" descr="https://encrypted-tbn1.gstatic.com/images?q=tbn:ANd9GcSztEpd15QTuQDUa7W1UWPZFdB_VuBMbVbGh3NoWsPObza2RCVCag"/>
          <p:cNvPicPr>
            <a:picLocks noChangeAspect="1" noChangeArrowheads="1"/>
          </p:cNvPicPr>
          <p:nvPr/>
        </p:nvPicPr>
        <p:blipFill>
          <a:blip r:embed="rId4"/>
          <a:srcRect/>
          <a:stretch>
            <a:fillRect/>
          </a:stretch>
        </p:blipFill>
        <p:spPr bwMode="auto">
          <a:xfrm>
            <a:off x="857224" y="4500570"/>
            <a:ext cx="2857500" cy="16002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1 Título"/>
          <p:cNvSpPr>
            <a:spLocks noGrp="1"/>
          </p:cNvSpPr>
          <p:nvPr>
            <p:ph type="title"/>
          </p:nvPr>
        </p:nvSpPr>
        <p:spPr>
          <a:xfrm>
            <a:off x="457200" y="642918"/>
            <a:ext cx="8229600" cy="2071702"/>
          </a:xfrm>
        </p:spPr>
        <p:txBody>
          <a:bodyPr>
            <a:prstTxWarp prst="textCanUp">
              <a:avLst/>
            </a:prstTxWarp>
            <a:normAutofit/>
          </a:bodyPr>
          <a:lstStyle/>
          <a:p>
            <a:r>
              <a:rPr lang="es-AR" sz="8800"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Web 2.0</a:t>
            </a:r>
            <a:endParaRPr lang="es-AR" sz="88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pic>
        <p:nvPicPr>
          <p:cNvPr id="35842" name="Picture 2" descr="https://encrypted-tbn2.gstatic.com/images?q=tbn:ANd9GcQBHU5jsv7kv4buCy7yuraCqAQ6aY0-BlEU3c6Liwh4i3NJVM-eGQ">
            <a:hlinkClick r:id="" action="ppaction://noaction" highlightClick="1"/>
          </p:cNvPr>
          <p:cNvPicPr>
            <a:picLocks noChangeAspect="1" noChangeArrowheads="1"/>
          </p:cNvPicPr>
          <p:nvPr/>
        </p:nvPicPr>
        <p:blipFill>
          <a:blip r:embed="rId5"/>
          <a:srcRect/>
          <a:stretch>
            <a:fillRect/>
          </a:stretch>
        </p:blipFill>
        <p:spPr bwMode="auto">
          <a:xfrm>
            <a:off x="6286512" y="4143380"/>
            <a:ext cx="2590800" cy="177165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spd="slow" advClick="0" advTm="1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afterEffect">
                                  <p:stCondLst>
                                    <p:cond delay="0"/>
                                  </p:stCondLst>
                                  <p:childTnLst>
                                    <p:set>
                                      <p:cBhvr>
                                        <p:cTn id="6" dur="1" fill="hold">
                                          <p:stCondLst>
                                            <p:cond delay="0"/>
                                          </p:stCondLst>
                                        </p:cTn>
                                        <p:tgtEl>
                                          <p:spTgt spid="35848"/>
                                        </p:tgtEl>
                                        <p:attrNameLst>
                                          <p:attrName>style.visibility</p:attrName>
                                        </p:attrNameLst>
                                      </p:cBhvr>
                                      <p:to>
                                        <p:strVal val="visible"/>
                                      </p:to>
                                    </p:set>
                                    <p:anim calcmode="lin" valueType="num">
                                      <p:cBhvr>
                                        <p:cTn id="7" dur="2000" fill="hold"/>
                                        <p:tgtEl>
                                          <p:spTgt spid="3584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35848"/>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35848"/>
                                        </p:tgtEl>
                                        <p:attrNameLst>
                                          <p:attrName>ppt_y</p:attrName>
                                        </p:attrNameLst>
                                      </p:cBhvr>
                                      <p:tavLst>
                                        <p:tav tm="0">
                                          <p:val>
                                            <p:strVal val="#ppt_y"/>
                                          </p:val>
                                        </p:tav>
                                        <p:tav tm="100000">
                                          <p:val>
                                            <p:strVal val="#ppt_y"/>
                                          </p:val>
                                        </p:tav>
                                      </p:tavLst>
                                    </p:anim>
                                    <p:animEffect transition="in" filter="fade">
                                      <p:cBhvr>
                                        <p:cTn id="10" dur="2000"/>
                                        <p:tgtEl>
                                          <p:spTgt spid="35848"/>
                                        </p:tgtEl>
                                      </p:cBhvr>
                                    </p:animEffect>
                                  </p:childTnLst>
                                </p:cTn>
                              </p:par>
                            </p:childTnLst>
                          </p:cTn>
                        </p:par>
                        <p:par>
                          <p:cTn id="11" fill="hold">
                            <p:stCondLst>
                              <p:cond delay="2000"/>
                            </p:stCondLst>
                            <p:childTnLst>
                              <p:par>
                                <p:cTn id="12" presetID="47"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anim calcmode="lin" valueType="num">
                                      <p:cBhvr>
                                        <p:cTn id="15" dur="2000" fill="hold"/>
                                        <p:tgtEl>
                                          <p:spTgt spid="2"/>
                                        </p:tgtEl>
                                        <p:attrNameLst>
                                          <p:attrName>ppt_x</p:attrName>
                                        </p:attrNameLst>
                                      </p:cBhvr>
                                      <p:tavLst>
                                        <p:tav tm="0">
                                          <p:val>
                                            <p:strVal val="#ppt_x"/>
                                          </p:val>
                                        </p:tav>
                                        <p:tav tm="100000">
                                          <p:val>
                                            <p:strVal val="#ppt_x"/>
                                          </p:val>
                                        </p:tav>
                                      </p:tavLst>
                                    </p:anim>
                                    <p:anim calcmode="lin" valueType="num">
                                      <p:cBhvr>
                                        <p:cTn id="16" dur="2000" fill="hold"/>
                                        <p:tgtEl>
                                          <p:spTgt spid="2"/>
                                        </p:tgtEl>
                                        <p:attrNameLst>
                                          <p:attrName>ppt_y</p:attrName>
                                        </p:attrNameLst>
                                      </p:cBhvr>
                                      <p:tavLst>
                                        <p:tav tm="0">
                                          <p:val>
                                            <p:strVal val="#ppt_y-.1"/>
                                          </p:val>
                                        </p:tav>
                                        <p:tav tm="100000">
                                          <p:val>
                                            <p:strVal val="#ppt_y"/>
                                          </p:val>
                                        </p:tav>
                                      </p:tavLst>
                                    </p:anim>
                                  </p:childTnLst>
                                </p:cTn>
                              </p:par>
                            </p:childTnLst>
                          </p:cTn>
                        </p:par>
                        <p:par>
                          <p:cTn id="17" fill="hold">
                            <p:stCondLst>
                              <p:cond delay="4000"/>
                            </p:stCondLst>
                            <p:childTnLst>
                              <p:par>
                                <p:cTn id="18" presetID="12" presetClass="entr" presetSubtype="4" fill="hold" nodeType="afterEffect">
                                  <p:stCondLst>
                                    <p:cond delay="0"/>
                                  </p:stCondLst>
                                  <p:childTnLst>
                                    <p:set>
                                      <p:cBhvr>
                                        <p:cTn id="19" dur="1" fill="hold">
                                          <p:stCondLst>
                                            <p:cond delay="0"/>
                                          </p:stCondLst>
                                        </p:cTn>
                                        <p:tgtEl>
                                          <p:spTgt spid="35844"/>
                                        </p:tgtEl>
                                        <p:attrNameLst>
                                          <p:attrName>style.visibility</p:attrName>
                                        </p:attrNameLst>
                                      </p:cBhvr>
                                      <p:to>
                                        <p:strVal val="visible"/>
                                      </p:to>
                                    </p:set>
                                    <p:animEffect transition="in" filter="slide(fromBottom)">
                                      <p:cBhvr>
                                        <p:cTn id="20" dur="2000"/>
                                        <p:tgtEl>
                                          <p:spTgt spid="35844"/>
                                        </p:tgtEl>
                                      </p:cBhvr>
                                    </p:animEffect>
                                  </p:childTnLst>
                                </p:cTn>
                              </p:par>
                            </p:childTnLst>
                          </p:cTn>
                        </p:par>
                        <p:par>
                          <p:cTn id="21" fill="hold">
                            <p:stCondLst>
                              <p:cond delay="6000"/>
                            </p:stCondLst>
                            <p:childTnLst>
                              <p:par>
                                <p:cTn id="22" presetID="31" presetClass="entr" presetSubtype="0" fill="hold" nodeType="afterEffect">
                                  <p:stCondLst>
                                    <p:cond delay="0"/>
                                  </p:stCondLst>
                                  <p:iterate type="lt">
                                    <p:tmPct val="5000"/>
                                  </p:iterate>
                                  <p:childTnLst>
                                    <p:set>
                                      <p:cBhvr>
                                        <p:cTn id="23" dur="1" fill="hold">
                                          <p:stCondLst>
                                            <p:cond delay="0"/>
                                          </p:stCondLst>
                                        </p:cTn>
                                        <p:tgtEl>
                                          <p:spTgt spid="35842"/>
                                        </p:tgtEl>
                                        <p:attrNameLst>
                                          <p:attrName>style.visibility</p:attrName>
                                        </p:attrNameLst>
                                      </p:cBhvr>
                                      <p:to>
                                        <p:strVal val="visible"/>
                                      </p:to>
                                    </p:set>
                                    <p:anim calcmode="lin" valueType="num">
                                      <p:cBhvr>
                                        <p:cTn id="24" dur="3000" fill="hold"/>
                                        <p:tgtEl>
                                          <p:spTgt spid="35842"/>
                                        </p:tgtEl>
                                        <p:attrNameLst>
                                          <p:attrName>ppt_w</p:attrName>
                                        </p:attrNameLst>
                                      </p:cBhvr>
                                      <p:tavLst>
                                        <p:tav tm="0">
                                          <p:val>
                                            <p:fltVal val="0"/>
                                          </p:val>
                                        </p:tav>
                                        <p:tav tm="100000">
                                          <p:val>
                                            <p:strVal val="#ppt_w"/>
                                          </p:val>
                                        </p:tav>
                                      </p:tavLst>
                                    </p:anim>
                                    <p:anim calcmode="lin" valueType="num">
                                      <p:cBhvr>
                                        <p:cTn id="25" dur="3000" fill="hold"/>
                                        <p:tgtEl>
                                          <p:spTgt spid="35842"/>
                                        </p:tgtEl>
                                        <p:attrNameLst>
                                          <p:attrName>ppt_h</p:attrName>
                                        </p:attrNameLst>
                                      </p:cBhvr>
                                      <p:tavLst>
                                        <p:tav tm="0">
                                          <p:val>
                                            <p:fltVal val="0"/>
                                          </p:val>
                                        </p:tav>
                                        <p:tav tm="100000">
                                          <p:val>
                                            <p:strVal val="#ppt_h"/>
                                          </p:val>
                                        </p:tav>
                                      </p:tavLst>
                                    </p:anim>
                                    <p:anim calcmode="lin" valueType="num">
                                      <p:cBhvr>
                                        <p:cTn id="26" dur="3000" fill="hold"/>
                                        <p:tgtEl>
                                          <p:spTgt spid="35842"/>
                                        </p:tgtEl>
                                        <p:attrNameLst>
                                          <p:attrName>style.rotation</p:attrName>
                                        </p:attrNameLst>
                                      </p:cBhvr>
                                      <p:tavLst>
                                        <p:tav tm="0">
                                          <p:val>
                                            <p:fltVal val="90"/>
                                          </p:val>
                                        </p:tav>
                                        <p:tav tm="100000">
                                          <p:val>
                                            <p:fltVal val="0"/>
                                          </p:val>
                                        </p:tav>
                                      </p:tavLst>
                                    </p:anim>
                                    <p:animEffect transition="in" filter="fade">
                                      <p:cBhvr>
                                        <p:cTn id="27" dur="30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85728"/>
            <a:ext cx="8329642" cy="6304778"/>
          </a:xfrm>
        </p:spPr>
        <p:txBody>
          <a:bodyPr>
            <a:noAutofit/>
          </a:bodyPr>
          <a:lstStyle/>
          <a:p>
            <a:pPr algn="just"/>
            <a:r>
              <a:rPr lang="es-AR" sz="2800" dirty="0" smtClean="0">
                <a:latin typeface="Arial" pitchFamily="34" charset="0"/>
                <a:cs typeface="Arial" pitchFamily="34" charset="0"/>
              </a:rPr>
              <a:t>El término </a:t>
            </a:r>
            <a:r>
              <a:rPr lang="es-AR" sz="2800" b="1" dirty="0" smtClean="0">
                <a:latin typeface="Arial" pitchFamily="34" charset="0"/>
                <a:cs typeface="Arial" pitchFamily="34" charset="0"/>
              </a:rPr>
              <a:t>Web 2.0</a:t>
            </a:r>
            <a:r>
              <a:rPr lang="es-AR" sz="2800" dirty="0" smtClean="0">
                <a:latin typeface="Arial" pitchFamily="34" charset="0"/>
                <a:cs typeface="Arial" pitchFamily="34" charset="0"/>
              </a:rPr>
              <a:t> comprende aquellos sitios web que facilitan el compartir información, la </a:t>
            </a:r>
            <a:r>
              <a:rPr lang="es-AR" sz="2800" dirty="0" smtClean="0">
                <a:latin typeface="Arial" pitchFamily="34" charset="0"/>
                <a:cs typeface="Arial" pitchFamily="34" charset="0"/>
              </a:rPr>
              <a:t>responsabilidad ,el diseño centrado </a:t>
            </a:r>
            <a:r>
              <a:rPr lang="es-AR" sz="2800" dirty="0" smtClean="0">
                <a:latin typeface="Arial" pitchFamily="34" charset="0"/>
                <a:cs typeface="Arial" pitchFamily="34" charset="0"/>
              </a:rPr>
              <a:t>en el usuario y la colaboración en la </a:t>
            </a:r>
            <a:r>
              <a:rPr lang="es-AR" sz="2800" u="sng" dirty="0" err="1" smtClean="0">
                <a:latin typeface="Arial" pitchFamily="34" charset="0"/>
                <a:cs typeface="Arial" pitchFamily="34" charset="0"/>
              </a:rPr>
              <a:t>World</a:t>
            </a:r>
            <a:r>
              <a:rPr lang="es-AR" sz="2800" u="sng" dirty="0" smtClean="0">
                <a:latin typeface="Arial" pitchFamily="34" charset="0"/>
                <a:cs typeface="Arial" pitchFamily="34" charset="0"/>
              </a:rPr>
              <a:t> </a:t>
            </a:r>
            <a:r>
              <a:rPr lang="es-AR" sz="2800" u="sng" dirty="0" err="1" smtClean="0">
                <a:latin typeface="Arial" pitchFamily="34" charset="0"/>
                <a:cs typeface="Arial" pitchFamily="34" charset="0"/>
              </a:rPr>
              <a:t>Wide</a:t>
            </a:r>
            <a:r>
              <a:rPr lang="es-AR" sz="2800" u="sng" dirty="0" smtClean="0">
                <a:latin typeface="Arial" pitchFamily="34" charset="0"/>
                <a:cs typeface="Arial" pitchFamily="34" charset="0"/>
              </a:rPr>
              <a:t> </a:t>
            </a:r>
            <a:r>
              <a:rPr lang="es-AR" sz="2800" u="sng" dirty="0" smtClean="0">
                <a:latin typeface="Arial" pitchFamily="34" charset="0"/>
                <a:cs typeface="Arial" pitchFamily="34" charset="0"/>
              </a:rPr>
              <a:t>Web</a:t>
            </a:r>
            <a:r>
              <a:rPr lang="es-AR" sz="2800" dirty="0" smtClean="0">
                <a:latin typeface="Arial" pitchFamily="34" charset="0"/>
                <a:cs typeface="Arial" pitchFamily="34" charset="0"/>
              </a:rPr>
              <a:t>. </a:t>
            </a:r>
            <a:r>
              <a:rPr lang="es-AR" sz="2800" dirty="0" smtClean="0">
                <a:latin typeface="Arial" pitchFamily="34" charset="0"/>
                <a:cs typeface="Arial" pitchFamily="34" charset="0"/>
              </a:rPr>
              <a:t>Un sitio Web 2.0 permite a los usuarios interactuar y colaborar entre sí como creadores de contenido generado por usuarios en una </a:t>
            </a:r>
            <a:r>
              <a:rPr lang="es-AR" sz="2800" u="sng" dirty="0" smtClean="0">
                <a:latin typeface="Arial" pitchFamily="34" charset="0"/>
                <a:cs typeface="Arial" pitchFamily="34" charset="0"/>
              </a:rPr>
              <a:t>comunidad </a:t>
            </a:r>
            <a:r>
              <a:rPr lang="es-AR" sz="2800" u="sng" dirty="0" smtClean="0">
                <a:latin typeface="Arial" pitchFamily="34" charset="0"/>
                <a:cs typeface="Arial" pitchFamily="34" charset="0"/>
              </a:rPr>
              <a:t>virtual</a:t>
            </a:r>
            <a:r>
              <a:rPr lang="es-AR" sz="2800" dirty="0" smtClean="0">
                <a:latin typeface="Arial" pitchFamily="34" charset="0"/>
                <a:cs typeface="Arial" pitchFamily="34" charset="0"/>
              </a:rPr>
              <a:t>, </a:t>
            </a:r>
            <a:r>
              <a:rPr lang="es-AR" sz="2800" dirty="0" smtClean="0">
                <a:latin typeface="Arial" pitchFamily="34" charset="0"/>
                <a:cs typeface="Arial" pitchFamily="34" charset="0"/>
              </a:rPr>
              <a:t>a diferencia de sitios web estáticos donde los usuarios se limitan a la observación pasiva de los contenidos que se han creado para ellos. </a:t>
            </a:r>
            <a:br>
              <a:rPr lang="es-AR" sz="2800" dirty="0" smtClean="0">
                <a:latin typeface="Arial" pitchFamily="34" charset="0"/>
                <a:cs typeface="Arial" pitchFamily="34" charset="0"/>
              </a:rPr>
            </a:br>
            <a:endParaRPr lang="es-AR" sz="2800" dirty="0">
              <a:latin typeface="Arial" pitchFamily="34" charset="0"/>
              <a:cs typeface="Arial" pitchFamily="34" charset="0"/>
            </a:endParaRPr>
          </a:p>
        </p:txBody>
      </p:sp>
    </p:spTree>
  </p:cSld>
  <p:clrMapOvr>
    <a:masterClrMapping/>
  </p:clrMapOvr>
  <p:transition spd="med" advClick="0" advTm="16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0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100000">
                                          <p:val>
                                            <p:strVal val="#ppt_x"/>
                                          </p:val>
                                        </p:tav>
                                      </p:tavLst>
                                    </p:anim>
                                    <p:anim calcmode="lin" valueType="num">
                                      <p:cBhvr>
                                        <p:cTn id="10" dur="2000" fill="hold"/>
                                        <p:tgtEl>
                                          <p:spTgt spid="2"/>
                                        </p:tgtEl>
                                        <p:attrNameLst>
                                          <p:attrName>ppt_y</p:attrName>
                                        </p:attrNameLst>
                                      </p:cBhvr>
                                      <p:tavLst>
                                        <p:tav tm="0">
                                          <p:val>
                                            <p:strVal val="#ppt_y"/>
                                          </p:val>
                                        </p:tav>
                                        <p:tav tm="100000">
                                          <p:val>
                                            <p:strVal val="#ppt_y"/>
                                          </p:val>
                                        </p:tav>
                                      </p:tavLst>
                                    </p:anim>
                                    <p:animEffect transition="in" filter="fade">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67494"/>
            <a:ext cx="8401080" cy="6233340"/>
          </a:xfrm>
        </p:spPr>
        <p:txBody>
          <a:bodyPr>
            <a:normAutofit/>
          </a:bodyPr>
          <a:lstStyle/>
          <a:p>
            <a:pPr algn="just"/>
            <a:r>
              <a:rPr lang="es-AR" sz="2400" dirty="0" smtClean="0">
                <a:latin typeface="Arial" pitchFamily="34" charset="0"/>
                <a:cs typeface="Arial" pitchFamily="34" charset="0"/>
              </a:rPr>
              <a:t>Ejemplos de la Web 2.0 son las comunidades web, los </a:t>
            </a:r>
            <a:r>
              <a:rPr lang="es-AR" sz="2400" u="sng" dirty="0" smtClean="0">
                <a:latin typeface="Arial" pitchFamily="34" charset="0"/>
                <a:cs typeface="Arial" pitchFamily="34" charset="0"/>
                <a:hlinkClick r:id="rId2" tooltip="Servicio Web"/>
              </a:rPr>
              <a:t>servicios web</a:t>
            </a:r>
            <a:r>
              <a:rPr lang="es-AR" sz="2400" dirty="0" smtClean="0">
                <a:latin typeface="Arial" pitchFamily="34" charset="0"/>
                <a:cs typeface="Arial" pitchFamily="34" charset="0"/>
              </a:rPr>
              <a:t>, las </a:t>
            </a:r>
            <a:r>
              <a:rPr lang="es-AR" sz="2400" u="sng" dirty="0" smtClean="0">
                <a:latin typeface="Arial" pitchFamily="34" charset="0"/>
                <a:cs typeface="Arial" pitchFamily="34" charset="0"/>
                <a:hlinkClick r:id="rId3" tooltip="Aplicación Web"/>
              </a:rPr>
              <a:t>aplicaciones Web</a:t>
            </a:r>
            <a:r>
              <a:rPr lang="es-AR" sz="2400" dirty="0" smtClean="0">
                <a:latin typeface="Arial" pitchFamily="34" charset="0"/>
                <a:cs typeface="Arial" pitchFamily="34" charset="0"/>
              </a:rPr>
              <a:t>, los </a:t>
            </a:r>
            <a:r>
              <a:rPr lang="es-AR" sz="2400" u="sng" dirty="0" smtClean="0">
                <a:latin typeface="Arial" pitchFamily="34" charset="0"/>
                <a:cs typeface="Arial" pitchFamily="34" charset="0"/>
                <a:hlinkClick r:id="rId4" tooltip="Servicios de red social"/>
              </a:rPr>
              <a:t>servicios de red social</a:t>
            </a:r>
            <a:r>
              <a:rPr lang="es-AR" sz="2400" dirty="0" smtClean="0">
                <a:latin typeface="Arial" pitchFamily="34" charset="0"/>
                <a:cs typeface="Arial" pitchFamily="34" charset="0"/>
              </a:rPr>
              <a:t>, los </a:t>
            </a:r>
            <a:r>
              <a:rPr lang="es-AR" sz="2400" u="sng" dirty="0" smtClean="0">
                <a:latin typeface="Arial" pitchFamily="34" charset="0"/>
                <a:cs typeface="Arial" pitchFamily="34" charset="0"/>
                <a:hlinkClick r:id="rId5" tooltip="Servicio de alojamiento de videos"/>
              </a:rPr>
              <a:t>servicios de alojamiento de videos</a:t>
            </a:r>
            <a:r>
              <a:rPr lang="es-AR" sz="2400" dirty="0" smtClean="0">
                <a:latin typeface="Arial" pitchFamily="34" charset="0"/>
                <a:cs typeface="Arial" pitchFamily="34" charset="0"/>
              </a:rPr>
              <a:t>, las </a:t>
            </a:r>
            <a:r>
              <a:rPr lang="es-AR" sz="2400" u="sng" dirty="0" smtClean="0">
                <a:latin typeface="Arial" pitchFamily="34" charset="0"/>
                <a:cs typeface="Arial" pitchFamily="34" charset="0"/>
                <a:hlinkClick r:id="rId6" tooltip="Wikis"/>
              </a:rPr>
              <a:t>wikis</a:t>
            </a:r>
            <a:r>
              <a:rPr lang="es-AR" sz="2400" dirty="0" smtClean="0">
                <a:latin typeface="Arial" pitchFamily="34" charset="0"/>
                <a:cs typeface="Arial" pitchFamily="34" charset="0"/>
              </a:rPr>
              <a:t>, </a:t>
            </a:r>
            <a:r>
              <a:rPr lang="es-AR" sz="2400" u="sng" dirty="0" smtClean="0">
                <a:latin typeface="Arial" pitchFamily="34" charset="0"/>
                <a:cs typeface="Arial" pitchFamily="34" charset="0"/>
                <a:hlinkClick r:id="rId7" tooltip="Blogs"/>
              </a:rPr>
              <a:t>blogs</a:t>
            </a:r>
            <a:r>
              <a:rPr lang="es-AR" sz="2400" dirty="0" smtClean="0">
                <a:latin typeface="Arial" pitchFamily="34" charset="0"/>
                <a:cs typeface="Arial" pitchFamily="34" charset="0"/>
              </a:rPr>
              <a:t>, </a:t>
            </a:r>
            <a:r>
              <a:rPr lang="es-AR" sz="2400" u="sng" dirty="0" err="1" smtClean="0">
                <a:latin typeface="Arial" pitchFamily="34" charset="0"/>
                <a:cs typeface="Arial" pitchFamily="34" charset="0"/>
                <a:hlinkClick r:id="rId8" tooltip="Mashup (aplicación web híbrida)"/>
              </a:rPr>
              <a:t>mashups</a:t>
            </a:r>
            <a:r>
              <a:rPr lang="es-AR" sz="2400" dirty="0" smtClean="0">
                <a:latin typeface="Arial" pitchFamily="34" charset="0"/>
                <a:cs typeface="Arial" pitchFamily="34" charset="0"/>
              </a:rPr>
              <a:t> y </a:t>
            </a:r>
            <a:r>
              <a:rPr lang="es-AR" sz="2400" u="sng" dirty="0" err="1" smtClean="0">
                <a:latin typeface="Arial" pitchFamily="34" charset="0"/>
                <a:cs typeface="Arial" pitchFamily="34" charset="0"/>
                <a:hlinkClick r:id="rId9" tooltip="Folcsonomía"/>
              </a:rPr>
              <a:t>folcsonomías</a:t>
            </a:r>
            <a:r>
              <a:rPr lang="es-AR" sz="2400" u="sng" dirty="0" smtClean="0">
                <a:latin typeface="Arial" pitchFamily="34" charset="0"/>
                <a:cs typeface="Arial" pitchFamily="34" charset="0"/>
              </a:rPr>
              <a:t>.</a:t>
            </a:r>
            <a:r>
              <a:rPr lang="es-AR" sz="2400" dirty="0" smtClean="0">
                <a:latin typeface="Arial" pitchFamily="34" charset="0"/>
                <a:cs typeface="Arial" pitchFamily="34" charset="0"/>
              </a:rPr>
              <a:t> </a:t>
            </a:r>
            <a:r>
              <a:rPr lang="es-AR" sz="2400" dirty="0" smtClean="0">
                <a:latin typeface="Arial" pitchFamily="34" charset="0"/>
                <a:cs typeface="Arial" pitchFamily="34" charset="0"/>
              </a:rPr>
              <a:t>Es la Evolución de las aplicaciones estáticas a dinámicas donde la colaboración del usuario es necesaria. El término Web 2.0 está asociado estrechamente con </a:t>
            </a:r>
            <a:r>
              <a:rPr lang="es-AR" sz="2400" u="sng" dirty="0" smtClean="0">
                <a:latin typeface="Arial" pitchFamily="34" charset="0"/>
                <a:cs typeface="Arial" pitchFamily="34" charset="0"/>
                <a:hlinkClick r:id="rId10" tooltip="Tim O'Reilly"/>
              </a:rPr>
              <a:t>Tim </a:t>
            </a:r>
            <a:r>
              <a:rPr lang="es-AR" sz="2400" u="sng" dirty="0" err="1" smtClean="0">
                <a:latin typeface="Arial" pitchFamily="34" charset="0"/>
                <a:cs typeface="Arial" pitchFamily="34" charset="0"/>
                <a:hlinkClick r:id="rId10" tooltip="Tim O'Reilly"/>
              </a:rPr>
              <a:t>O'Reilly</a:t>
            </a:r>
            <a:r>
              <a:rPr lang="es-AR" sz="2400" dirty="0" smtClean="0">
                <a:latin typeface="Arial" pitchFamily="34" charset="0"/>
                <a:cs typeface="Arial" pitchFamily="34" charset="0"/>
              </a:rPr>
              <a:t>, debido a la conferencia sobre la Web 2.0 de </a:t>
            </a:r>
            <a:r>
              <a:rPr lang="es-AR" sz="2400" u="sng" dirty="0" err="1" smtClean="0">
                <a:latin typeface="Arial" pitchFamily="34" charset="0"/>
                <a:cs typeface="Arial" pitchFamily="34" charset="0"/>
                <a:hlinkClick r:id="rId11" tooltip="O'Reilly Media"/>
              </a:rPr>
              <a:t>O'Reilly</a:t>
            </a:r>
            <a:r>
              <a:rPr lang="es-AR" sz="2400" u="sng" dirty="0" smtClean="0">
                <a:latin typeface="Arial" pitchFamily="34" charset="0"/>
                <a:cs typeface="Arial" pitchFamily="34" charset="0"/>
                <a:hlinkClick r:id="rId11" tooltip="O'Reilly Media"/>
              </a:rPr>
              <a:t> Media</a:t>
            </a:r>
            <a:r>
              <a:rPr lang="es-AR" sz="2400" dirty="0" smtClean="0">
                <a:latin typeface="Arial" pitchFamily="34" charset="0"/>
                <a:cs typeface="Arial" pitchFamily="34" charset="0"/>
              </a:rPr>
              <a:t> en 2004.  Aunque el término sugiere una nueva versión de la </a:t>
            </a:r>
            <a:r>
              <a:rPr lang="es-AR" sz="2400" u="sng" dirty="0" err="1" smtClean="0">
                <a:latin typeface="Arial" pitchFamily="34" charset="0"/>
                <a:cs typeface="Arial" pitchFamily="34" charset="0"/>
                <a:hlinkClick r:id="rId12" tooltip="World Wide Web"/>
              </a:rPr>
              <a:t>World</a:t>
            </a:r>
            <a:r>
              <a:rPr lang="es-AR" sz="2400" u="sng" dirty="0" smtClean="0">
                <a:latin typeface="Arial" pitchFamily="34" charset="0"/>
                <a:cs typeface="Arial" pitchFamily="34" charset="0"/>
                <a:hlinkClick r:id="rId12" tooltip="World Wide Web"/>
              </a:rPr>
              <a:t> </a:t>
            </a:r>
            <a:r>
              <a:rPr lang="es-AR" sz="2400" u="sng" dirty="0" err="1" smtClean="0">
                <a:latin typeface="Arial" pitchFamily="34" charset="0"/>
                <a:cs typeface="Arial" pitchFamily="34" charset="0"/>
                <a:hlinkClick r:id="rId12" tooltip="World Wide Web"/>
              </a:rPr>
              <a:t>Wide</a:t>
            </a:r>
            <a:r>
              <a:rPr lang="es-AR" sz="2400" u="sng" dirty="0" smtClean="0">
                <a:latin typeface="Arial" pitchFamily="34" charset="0"/>
                <a:cs typeface="Arial" pitchFamily="34" charset="0"/>
                <a:hlinkClick r:id="rId12" tooltip="World Wide Web"/>
              </a:rPr>
              <a:t> Web</a:t>
            </a:r>
            <a:r>
              <a:rPr lang="es-AR" sz="2400" dirty="0" smtClean="0">
                <a:latin typeface="Arial" pitchFamily="34" charset="0"/>
                <a:cs typeface="Arial" pitchFamily="34" charset="0"/>
              </a:rPr>
              <a:t>, no se refiere a una actualización de las especificaciones técnicas de la web, sino más bien a cambios acumulativos en la forma en la que </a:t>
            </a:r>
            <a:r>
              <a:rPr lang="es-AR" sz="2400" u="sng" dirty="0" smtClean="0">
                <a:latin typeface="Arial" pitchFamily="34" charset="0"/>
                <a:cs typeface="Arial" pitchFamily="34" charset="0"/>
                <a:hlinkClick r:id="rId13" tooltip="Desarrollador de software"/>
              </a:rPr>
              <a:t>desarrolladores de software</a:t>
            </a:r>
            <a:r>
              <a:rPr lang="es-AR" sz="2400" dirty="0" smtClean="0">
                <a:latin typeface="Arial" pitchFamily="34" charset="0"/>
                <a:cs typeface="Arial" pitchFamily="34" charset="0"/>
              </a:rPr>
              <a:t> y </a:t>
            </a:r>
            <a:r>
              <a:rPr lang="es-AR" sz="2400" u="sng" dirty="0" smtClean="0">
                <a:latin typeface="Arial" pitchFamily="34" charset="0"/>
                <a:cs typeface="Arial" pitchFamily="34" charset="0"/>
                <a:hlinkClick r:id="rId14" tooltip="Usuario final"/>
              </a:rPr>
              <a:t>usuarios finales</a:t>
            </a:r>
            <a:r>
              <a:rPr lang="es-AR" sz="2400" dirty="0" smtClean="0">
                <a:latin typeface="Arial" pitchFamily="34" charset="0"/>
                <a:cs typeface="Arial" pitchFamily="34" charset="0"/>
              </a:rPr>
              <a:t> utilizan la Web.  </a:t>
            </a:r>
            <a:br>
              <a:rPr lang="es-AR" sz="2400" dirty="0" smtClean="0">
                <a:latin typeface="Arial" pitchFamily="34" charset="0"/>
                <a:cs typeface="Arial" pitchFamily="34" charset="0"/>
              </a:rPr>
            </a:br>
            <a:endParaRPr lang="es-AR" sz="2400" dirty="0">
              <a:latin typeface="Arial" pitchFamily="34" charset="0"/>
              <a:cs typeface="Arial" pitchFamily="34" charset="0"/>
            </a:endParaRPr>
          </a:p>
        </p:txBody>
      </p:sp>
    </p:spTree>
  </p:cSld>
  <p:clrMapOvr>
    <a:masterClrMapping/>
  </p:clrMapOvr>
  <p:transition spd="med" advClick="0" advTm="26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0" dur="2000" fill="hold"/>
                                        <p:tgtEl>
                                          <p:spTgt spid="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500034" y="714356"/>
            <a:ext cx="7786742" cy="4714908"/>
          </a:xfrm>
        </p:spPr>
        <p:txBody>
          <a:bodyPr>
            <a:noAutofit/>
          </a:bodyPr>
          <a:lstStyle/>
          <a:p>
            <a:pPr algn="just"/>
            <a:r>
              <a:rPr lang="es-AR" sz="2800" dirty="0" smtClean="0">
                <a:latin typeface="Arial" pitchFamily="34" charset="0"/>
                <a:cs typeface="Arial" pitchFamily="34" charset="0"/>
              </a:rPr>
              <a:t>Desde tiempos pasados como la prehistoria el ser humano ha ido acumulando experiencias con la intención de mejorar sus condiciones de vida, este proceso generó el conocimiento.  Gracias a la adquisición de este conocimiento el ser humano ha podido transformar su entorno hasta llegar al mundo actual en que vivimos. La aplicación del conocimiento científico y empírico a procesos productivos de bienes y servicios es lo que denominamos tecnología</a:t>
            </a:r>
            <a:r>
              <a:rPr lang="es-AR" sz="2800" dirty="0" smtClean="0"/>
              <a:t>.</a:t>
            </a:r>
          </a:p>
          <a:p>
            <a:endParaRPr lang="es-AR" sz="2800" dirty="0"/>
          </a:p>
        </p:txBody>
      </p:sp>
    </p:spTree>
  </p:cSld>
  <p:clrMapOvr>
    <a:masterClrMapping/>
  </p:clrMapOvr>
  <p:transition spd="slow" advClick="0" advTm="17000">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400" decel="100000"/>
                                        <p:tgtEl>
                                          <p:spTgt spid="3">
                                            <p:txEl>
                                              <p:pRg st="0" end="0"/>
                                            </p:txEl>
                                          </p:spTgt>
                                        </p:tgtEl>
                                      </p:cBhvr>
                                    </p:animEffect>
                                    <p:anim calcmode="lin" valueType="num">
                                      <p:cBhvr>
                                        <p:cTn id="8" dur="24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24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24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600" accel="100000" fill="hold">
                                          <p:stCondLst>
                                            <p:cond delay="24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600" accel="100000" fill="hold">
                                          <p:stCondLst>
                                            <p:cond delay="24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875622"/>
          </a:xfrm>
        </p:spPr>
        <p:txBody>
          <a:bodyPr>
            <a:normAutofit fontScale="90000"/>
          </a:bodyPr>
          <a:lstStyle/>
          <a:p>
            <a:pPr algn="ctr"/>
            <a:r>
              <a:rPr lang="es-AR" sz="6000" dirty="0" smtClean="0"/>
              <a:t>TECNOLOGÍAS DURAS</a:t>
            </a:r>
            <a:r>
              <a:rPr lang="es-AR" dirty="0" smtClean="0"/>
              <a:t/>
            </a:r>
            <a:br>
              <a:rPr lang="es-AR" dirty="0" smtClean="0"/>
            </a:br>
            <a:r>
              <a:rPr lang="es-AR" dirty="0" smtClean="0"/>
              <a:t/>
            </a:r>
            <a:br>
              <a:rPr lang="es-AR" dirty="0" smtClean="0"/>
            </a:br>
            <a:endParaRPr lang="es-AR" dirty="0"/>
          </a:p>
        </p:txBody>
      </p:sp>
      <p:sp>
        <p:nvSpPr>
          <p:cNvPr id="3" name="2 Marcador de contenido"/>
          <p:cNvSpPr>
            <a:spLocks noGrp="1"/>
          </p:cNvSpPr>
          <p:nvPr>
            <p:ph idx="1"/>
          </p:nvPr>
        </p:nvSpPr>
        <p:spPr>
          <a:xfrm>
            <a:off x="1428728" y="3071810"/>
            <a:ext cx="6972320" cy="1500198"/>
          </a:xfrm>
        </p:spPr>
        <p:txBody>
          <a:bodyPr>
            <a:normAutofit lnSpcReduction="10000"/>
          </a:bodyPr>
          <a:lstStyle/>
          <a:p>
            <a:pPr algn="ctr">
              <a:buNone/>
            </a:pPr>
            <a:r>
              <a:rPr lang="es-AR" sz="4800" dirty="0" smtClean="0">
                <a:solidFill>
                  <a:schemeClr val="accent1"/>
                </a:solidFill>
              </a:rPr>
              <a:t>TECNOLOGÍAS BLANDAS</a:t>
            </a:r>
          </a:p>
          <a:p>
            <a:pPr>
              <a:buNone/>
            </a:pPr>
            <a:endParaRPr lang="es-AR" sz="4400" dirty="0">
              <a:solidFill>
                <a:schemeClr val="accent1"/>
              </a:solidFill>
            </a:endParaRPr>
          </a:p>
        </p:txBody>
      </p:sp>
      <p:pic>
        <p:nvPicPr>
          <p:cNvPr id="2050" name="Picture 2" descr="C:\Users\Alumno\Pictures\images (3).jpg"/>
          <p:cNvPicPr>
            <a:picLocks noChangeAspect="1" noChangeArrowheads="1"/>
          </p:cNvPicPr>
          <p:nvPr/>
        </p:nvPicPr>
        <p:blipFill>
          <a:blip r:embed="rId2"/>
          <a:srcRect/>
          <a:stretch>
            <a:fillRect/>
          </a:stretch>
        </p:blipFill>
        <p:spPr bwMode="auto">
          <a:xfrm>
            <a:off x="1428728" y="4714884"/>
            <a:ext cx="2619375" cy="174307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2051" name="Picture 3" descr="C:\Users\Alumno\Pictures\Aula virtual.jpg"/>
          <p:cNvPicPr>
            <a:picLocks noChangeAspect="1" noChangeArrowheads="1"/>
          </p:cNvPicPr>
          <p:nvPr/>
        </p:nvPicPr>
        <p:blipFill>
          <a:blip r:embed="rId3"/>
          <a:srcRect/>
          <a:stretch>
            <a:fillRect/>
          </a:stretch>
        </p:blipFill>
        <p:spPr bwMode="auto">
          <a:xfrm>
            <a:off x="4929190" y="4500571"/>
            <a:ext cx="3071834" cy="2044964"/>
          </a:xfrm>
          <a:prstGeom prst="rect">
            <a:avLst/>
          </a:prstGeom>
          <a:noFill/>
          <a:scene3d>
            <a:camera prst="perspectiveHeroicExtremeLeftFacing"/>
            <a:lightRig rig="threePt" dir="t"/>
          </a:scene3d>
          <a:sp3d>
            <a:bevelT w="114300" prst="artDeco"/>
          </a:sp3d>
        </p:spPr>
      </p:pic>
      <p:pic>
        <p:nvPicPr>
          <p:cNvPr id="2052" name="Picture 4" descr="C:\Users\Alumno\Pictures\images (5).jpg"/>
          <p:cNvPicPr>
            <a:picLocks noChangeAspect="1" noChangeArrowheads="1"/>
          </p:cNvPicPr>
          <p:nvPr/>
        </p:nvPicPr>
        <p:blipFill>
          <a:blip r:embed="rId4"/>
          <a:srcRect/>
          <a:stretch>
            <a:fillRect/>
          </a:stretch>
        </p:blipFill>
        <p:spPr bwMode="auto">
          <a:xfrm>
            <a:off x="1571604" y="1214422"/>
            <a:ext cx="2714644" cy="1711751"/>
          </a:xfrm>
          <a:prstGeom prst="rect">
            <a:avLst/>
          </a:prstGeom>
          <a:ln>
            <a:noFill/>
          </a:ln>
          <a:effectLst>
            <a:outerShdw blurRad="292100" dist="139700" dir="2700000" algn="tl" rotWithShape="0">
              <a:srgbClr val="333333">
                <a:alpha val="65000"/>
              </a:srgbClr>
            </a:outerShdw>
          </a:effectLst>
          <a:scene3d>
            <a:camera prst="perspectiveHeroicExtremeRightFacing"/>
            <a:lightRig rig="threePt" dir="t"/>
          </a:scene3d>
          <a:sp3d>
            <a:bevelT w="114300" prst="artDeco"/>
          </a:sp3d>
        </p:spPr>
      </p:pic>
      <p:pic>
        <p:nvPicPr>
          <p:cNvPr id="2053" name="Picture 5" descr="C:\Users\Alumno\Pictures\images (6).jpg"/>
          <p:cNvPicPr>
            <a:picLocks noChangeAspect="1" noChangeArrowheads="1"/>
          </p:cNvPicPr>
          <p:nvPr/>
        </p:nvPicPr>
        <p:blipFill>
          <a:blip r:embed="rId5"/>
          <a:srcRect/>
          <a:stretch>
            <a:fillRect/>
          </a:stretch>
        </p:blipFill>
        <p:spPr bwMode="auto">
          <a:xfrm>
            <a:off x="4786314" y="1214423"/>
            <a:ext cx="2928958" cy="1785950"/>
          </a:xfrm>
          <a:prstGeom prst="rect">
            <a:avLst/>
          </a:prstGeom>
          <a:noFill/>
          <a:scene3d>
            <a:camera prst="perspectiveContrastingLeftFacing"/>
            <a:lightRig rig="threePt" dir="t"/>
          </a:scene3d>
          <a:sp3d>
            <a:bevelT w="114300" prst="artDeco"/>
          </a:sp3d>
        </p:spPr>
      </p:pic>
    </p:spTree>
  </p:cSld>
  <p:clrMapOvr>
    <a:masterClrMapping/>
  </p:clrMapOvr>
  <p:transition spd="slow" advClick="0" advTm="7000">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3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3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animEffect transition="in" filter="fade">
                                      <p:cBhvr>
                                        <p:cTn id="15" dur="800" decel="100000"/>
                                        <p:tgtEl>
                                          <p:spTgt spid="2052"/>
                                        </p:tgtEl>
                                      </p:cBhvr>
                                    </p:animEffect>
                                    <p:anim calcmode="lin" valueType="num">
                                      <p:cBhvr>
                                        <p:cTn id="16" dur="800" decel="100000" fill="hold"/>
                                        <p:tgtEl>
                                          <p:spTgt spid="2052"/>
                                        </p:tgtEl>
                                        <p:attrNameLst>
                                          <p:attrName>style.rotation</p:attrName>
                                        </p:attrNameLst>
                                      </p:cBhvr>
                                      <p:tavLst>
                                        <p:tav tm="0">
                                          <p:val>
                                            <p:fltVal val="-90"/>
                                          </p:val>
                                        </p:tav>
                                        <p:tav tm="100000">
                                          <p:val>
                                            <p:fltVal val="0"/>
                                          </p:val>
                                        </p:tav>
                                      </p:tavLst>
                                    </p:anim>
                                    <p:anim calcmode="lin" valueType="num">
                                      <p:cBhvr>
                                        <p:cTn id="17" dur="800" decel="100000" fill="hold"/>
                                        <p:tgtEl>
                                          <p:spTgt spid="2052"/>
                                        </p:tgtEl>
                                        <p:attrNameLst>
                                          <p:attrName>ppt_x</p:attrName>
                                        </p:attrNameLst>
                                      </p:cBhvr>
                                      <p:tavLst>
                                        <p:tav tm="0">
                                          <p:val>
                                            <p:strVal val="#ppt_x+0.4"/>
                                          </p:val>
                                        </p:tav>
                                        <p:tav tm="100000">
                                          <p:val>
                                            <p:strVal val="#ppt_x-0.05"/>
                                          </p:val>
                                        </p:tav>
                                      </p:tavLst>
                                    </p:anim>
                                    <p:anim calcmode="lin" valueType="num">
                                      <p:cBhvr>
                                        <p:cTn id="18" dur="800" decel="100000" fill="hold"/>
                                        <p:tgtEl>
                                          <p:spTgt spid="2052"/>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052"/>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052"/>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nodeType="clickEffect">
                                  <p:stCondLst>
                                    <p:cond delay="0"/>
                                  </p:stCondLst>
                                  <p:childTnLst>
                                    <p:set>
                                      <p:cBhvr>
                                        <p:cTn id="24" dur="1" fill="hold">
                                          <p:stCondLst>
                                            <p:cond delay="0"/>
                                          </p:stCondLst>
                                        </p:cTn>
                                        <p:tgtEl>
                                          <p:spTgt spid="2053"/>
                                        </p:tgtEl>
                                        <p:attrNameLst>
                                          <p:attrName>style.visibility</p:attrName>
                                        </p:attrNameLst>
                                      </p:cBhvr>
                                      <p:to>
                                        <p:strVal val="visible"/>
                                      </p:to>
                                    </p:set>
                                    <p:animEffect transition="in" filter="fade">
                                      <p:cBhvr>
                                        <p:cTn id="25" dur="800" decel="100000"/>
                                        <p:tgtEl>
                                          <p:spTgt spid="2053"/>
                                        </p:tgtEl>
                                      </p:cBhvr>
                                    </p:animEffect>
                                    <p:anim calcmode="lin" valueType="num">
                                      <p:cBhvr>
                                        <p:cTn id="26" dur="800" decel="100000" fill="hold"/>
                                        <p:tgtEl>
                                          <p:spTgt spid="2053"/>
                                        </p:tgtEl>
                                        <p:attrNameLst>
                                          <p:attrName>style.rotation</p:attrName>
                                        </p:attrNameLst>
                                      </p:cBhvr>
                                      <p:tavLst>
                                        <p:tav tm="0">
                                          <p:val>
                                            <p:fltVal val="-90"/>
                                          </p:val>
                                        </p:tav>
                                        <p:tav tm="100000">
                                          <p:val>
                                            <p:fltVal val="0"/>
                                          </p:val>
                                        </p:tav>
                                      </p:tavLst>
                                    </p:anim>
                                    <p:anim calcmode="lin" valueType="num">
                                      <p:cBhvr>
                                        <p:cTn id="27" dur="800" decel="100000" fill="hold"/>
                                        <p:tgtEl>
                                          <p:spTgt spid="2053"/>
                                        </p:tgtEl>
                                        <p:attrNameLst>
                                          <p:attrName>ppt_x</p:attrName>
                                        </p:attrNameLst>
                                      </p:cBhvr>
                                      <p:tavLst>
                                        <p:tav tm="0">
                                          <p:val>
                                            <p:strVal val="#ppt_x+0.4"/>
                                          </p:val>
                                        </p:tav>
                                        <p:tav tm="100000">
                                          <p:val>
                                            <p:strVal val="#ppt_x-0.05"/>
                                          </p:val>
                                        </p:tav>
                                      </p:tavLst>
                                    </p:anim>
                                    <p:anim calcmode="lin" valueType="num">
                                      <p:cBhvr>
                                        <p:cTn id="28" dur="800" decel="100000" fill="hold"/>
                                        <p:tgtEl>
                                          <p:spTgt spid="2053"/>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2053"/>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2053"/>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9" presetClass="entr" presetSubtype="0" accel="10000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 calcmode="lin" valueType="num">
                                      <p:cBhvr>
                                        <p:cTn id="35" dur="30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30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30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9" presetClass="entr" presetSubtype="0" decel="100000" fill="hold" nodeType="clickEffect">
                                  <p:stCondLst>
                                    <p:cond delay="0"/>
                                  </p:stCondLst>
                                  <p:childTnLst>
                                    <p:set>
                                      <p:cBhvr>
                                        <p:cTn id="42" dur="1" fill="hold">
                                          <p:stCondLst>
                                            <p:cond delay="0"/>
                                          </p:stCondLst>
                                        </p:cTn>
                                        <p:tgtEl>
                                          <p:spTgt spid="2050"/>
                                        </p:tgtEl>
                                        <p:attrNameLst>
                                          <p:attrName>style.visibility</p:attrName>
                                        </p:attrNameLst>
                                      </p:cBhvr>
                                      <p:to>
                                        <p:strVal val="visible"/>
                                      </p:to>
                                    </p:set>
                                    <p:anim calcmode="lin" valueType="num">
                                      <p:cBhvr>
                                        <p:cTn id="43" dur="3000" fill="hold"/>
                                        <p:tgtEl>
                                          <p:spTgt spid="2050"/>
                                        </p:tgtEl>
                                        <p:attrNameLst>
                                          <p:attrName>ppt_w</p:attrName>
                                        </p:attrNameLst>
                                      </p:cBhvr>
                                      <p:tavLst>
                                        <p:tav tm="0">
                                          <p:val>
                                            <p:fltVal val="0"/>
                                          </p:val>
                                        </p:tav>
                                        <p:tav tm="100000">
                                          <p:val>
                                            <p:strVal val="#ppt_w"/>
                                          </p:val>
                                        </p:tav>
                                      </p:tavLst>
                                    </p:anim>
                                    <p:anim calcmode="lin" valueType="num">
                                      <p:cBhvr>
                                        <p:cTn id="44" dur="3000" fill="hold"/>
                                        <p:tgtEl>
                                          <p:spTgt spid="2050"/>
                                        </p:tgtEl>
                                        <p:attrNameLst>
                                          <p:attrName>ppt_h</p:attrName>
                                        </p:attrNameLst>
                                      </p:cBhvr>
                                      <p:tavLst>
                                        <p:tav tm="0">
                                          <p:val>
                                            <p:fltVal val="0"/>
                                          </p:val>
                                        </p:tav>
                                        <p:tav tm="100000">
                                          <p:val>
                                            <p:strVal val="#ppt_h"/>
                                          </p:val>
                                        </p:tav>
                                      </p:tavLst>
                                    </p:anim>
                                    <p:anim calcmode="lin" valueType="num">
                                      <p:cBhvr>
                                        <p:cTn id="45" dur="3000" fill="hold"/>
                                        <p:tgtEl>
                                          <p:spTgt spid="2050"/>
                                        </p:tgtEl>
                                        <p:attrNameLst>
                                          <p:attrName>style.rotation</p:attrName>
                                        </p:attrNameLst>
                                      </p:cBhvr>
                                      <p:tavLst>
                                        <p:tav tm="0">
                                          <p:val>
                                            <p:fltVal val="360"/>
                                          </p:val>
                                        </p:tav>
                                        <p:tav tm="100000">
                                          <p:val>
                                            <p:fltVal val="0"/>
                                          </p:val>
                                        </p:tav>
                                      </p:tavLst>
                                    </p:anim>
                                    <p:animEffect transition="in" filter="fade">
                                      <p:cBhvr>
                                        <p:cTn id="46" dur="3000"/>
                                        <p:tgtEl>
                                          <p:spTgt spid="2050"/>
                                        </p:tgtEl>
                                      </p:cBhvr>
                                    </p:animEffect>
                                  </p:childTnLst>
                                </p:cTn>
                              </p:par>
                            </p:childTnLst>
                          </p:cTn>
                        </p:par>
                      </p:childTnLst>
                    </p:cTn>
                  </p:par>
                  <p:par>
                    <p:cTn id="47" fill="hold">
                      <p:stCondLst>
                        <p:cond delay="indefinite"/>
                      </p:stCondLst>
                      <p:childTnLst>
                        <p:par>
                          <p:cTn id="48" fill="hold">
                            <p:stCondLst>
                              <p:cond delay="0"/>
                            </p:stCondLst>
                            <p:childTnLst>
                              <p:par>
                                <p:cTn id="49" presetID="49" presetClass="entr" presetSubtype="0" decel="100000" fill="hold" nodeType="clickEffect">
                                  <p:stCondLst>
                                    <p:cond delay="0"/>
                                  </p:stCondLst>
                                  <p:childTnLst>
                                    <p:set>
                                      <p:cBhvr>
                                        <p:cTn id="50" dur="1" fill="hold">
                                          <p:stCondLst>
                                            <p:cond delay="0"/>
                                          </p:stCondLst>
                                        </p:cTn>
                                        <p:tgtEl>
                                          <p:spTgt spid="2051"/>
                                        </p:tgtEl>
                                        <p:attrNameLst>
                                          <p:attrName>style.visibility</p:attrName>
                                        </p:attrNameLst>
                                      </p:cBhvr>
                                      <p:to>
                                        <p:strVal val="visible"/>
                                      </p:to>
                                    </p:set>
                                    <p:anim calcmode="lin" valueType="num">
                                      <p:cBhvr>
                                        <p:cTn id="51" dur="3000" fill="hold"/>
                                        <p:tgtEl>
                                          <p:spTgt spid="2051"/>
                                        </p:tgtEl>
                                        <p:attrNameLst>
                                          <p:attrName>ppt_w</p:attrName>
                                        </p:attrNameLst>
                                      </p:cBhvr>
                                      <p:tavLst>
                                        <p:tav tm="0">
                                          <p:val>
                                            <p:fltVal val="0"/>
                                          </p:val>
                                        </p:tav>
                                        <p:tav tm="100000">
                                          <p:val>
                                            <p:strVal val="#ppt_w"/>
                                          </p:val>
                                        </p:tav>
                                      </p:tavLst>
                                    </p:anim>
                                    <p:anim calcmode="lin" valueType="num">
                                      <p:cBhvr>
                                        <p:cTn id="52" dur="3000" fill="hold"/>
                                        <p:tgtEl>
                                          <p:spTgt spid="2051"/>
                                        </p:tgtEl>
                                        <p:attrNameLst>
                                          <p:attrName>ppt_h</p:attrName>
                                        </p:attrNameLst>
                                      </p:cBhvr>
                                      <p:tavLst>
                                        <p:tav tm="0">
                                          <p:val>
                                            <p:fltVal val="0"/>
                                          </p:val>
                                        </p:tav>
                                        <p:tav tm="100000">
                                          <p:val>
                                            <p:strVal val="#ppt_h"/>
                                          </p:val>
                                        </p:tav>
                                      </p:tavLst>
                                    </p:anim>
                                    <p:anim calcmode="lin" valueType="num">
                                      <p:cBhvr>
                                        <p:cTn id="53" dur="3000" fill="hold"/>
                                        <p:tgtEl>
                                          <p:spTgt spid="2051"/>
                                        </p:tgtEl>
                                        <p:attrNameLst>
                                          <p:attrName>style.rotation</p:attrName>
                                        </p:attrNameLst>
                                      </p:cBhvr>
                                      <p:tavLst>
                                        <p:tav tm="0">
                                          <p:val>
                                            <p:fltVal val="360"/>
                                          </p:val>
                                        </p:tav>
                                        <p:tav tm="100000">
                                          <p:val>
                                            <p:fltVal val="0"/>
                                          </p:val>
                                        </p:tav>
                                      </p:tavLst>
                                    </p:anim>
                                    <p:animEffect transition="in" filter="fade">
                                      <p:cBhvr>
                                        <p:cTn id="54" dur="3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67494"/>
            <a:ext cx="8186766" cy="6304778"/>
          </a:xfrm>
        </p:spPr>
        <p:txBody>
          <a:bodyPr>
            <a:noAutofit/>
          </a:bodyPr>
          <a:lstStyle/>
          <a:p>
            <a:pPr algn="just"/>
            <a:r>
              <a:rPr lang="es-AR" sz="3600" u="sng" dirty="0" smtClean="0">
                <a:solidFill>
                  <a:schemeClr val="tx1">
                    <a:lumMod val="95000"/>
                  </a:schemeClr>
                </a:solidFill>
                <a:latin typeface="Arial" pitchFamily="34" charset="0"/>
                <a:cs typeface="Arial" pitchFamily="34" charset="0"/>
              </a:rPr>
              <a:t>Tecnologías duras: </a:t>
            </a:r>
            <a:r>
              <a:rPr lang="es-AR" sz="2400" dirty="0" smtClean="0">
                <a:solidFill>
                  <a:schemeClr val="tx1">
                    <a:lumMod val="95000"/>
                  </a:schemeClr>
                </a:solidFill>
                <a:latin typeface="Arial" pitchFamily="34" charset="0"/>
                <a:cs typeface="Arial" pitchFamily="34" charset="0"/>
              </a:rPr>
              <a:t>son las que se ocupan de transformar los materiales, para producir o construir objetos o artefactos. Entre ellas se encuentran:</a:t>
            </a:r>
            <a:br>
              <a:rPr lang="es-AR" sz="2400" dirty="0" smtClean="0">
                <a:solidFill>
                  <a:schemeClr val="tx1">
                    <a:lumMod val="95000"/>
                  </a:schemeClr>
                </a:solidFill>
                <a:latin typeface="Arial" pitchFamily="34" charset="0"/>
                <a:cs typeface="Arial" pitchFamily="34" charset="0"/>
              </a:rPr>
            </a:br>
            <a:r>
              <a:rPr lang="es-AR" sz="2400" dirty="0" smtClean="0">
                <a:solidFill>
                  <a:schemeClr val="tx1">
                    <a:lumMod val="95000"/>
                  </a:schemeClr>
                </a:solidFill>
                <a:latin typeface="Arial" pitchFamily="34" charset="0"/>
                <a:cs typeface="Arial" pitchFamily="34" charset="0"/>
              </a:rPr>
              <a:t>La mecánica, la tecnología eléctrica, industrial y electrónica que en base a acciones físicas sobre la materia producen los objetos.</a:t>
            </a:r>
            <a:br>
              <a:rPr lang="es-AR" sz="2400" dirty="0" smtClean="0">
                <a:solidFill>
                  <a:schemeClr val="tx1">
                    <a:lumMod val="95000"/>
                  </a:schemeClr>
                </a:solidFill>
                <a:latin typeface="Arial" pitchFamily="34" charset="0"/>
                <a:cs typeface="Arial" pitchFamily="34" charset="0"/>
              </a:rPr>
            </a:br>
            <a:r>
              <a:rPr lang="es-AR" sz="2400" dirty="0" smtClean="0">
                <a:solidFill>
                  <a:schemeClr val="tx1">
                    <a:lumMod val="95000"/>
                  </a:schemeClr>
                </a:solidFill>
                <a:latin typeface="Arial" pitchFamily="34" charset="0"/>
                <a:cs typeface="Arial" pitchFamily="34" charset="0"/>
              </a:rPr>
              <a:t>La tecnología de alimentos, medicamentos, agropecuaria y biotecnología, que en base a procesos o acciones químicas o biológicas producen los objetos.</a:t>
            </a:r>
            <a:br>
              <a:rPr lang="es-AR" sz="2400" dirty="0" smtClean="0">
                <a:solidFill>
                  <a:schemeClr val="tx1">
                    <a:lumMod val="95000"/>
                  </a:schemeClr>
                </a:solidFill>
                <a:latin typeface="Arial" pitchFamily="34" charset="0"/>
                <a:cs typeface="Arial" pitchFamily="34" charset="0"/>
              </a:rPr>
            </a:br>
            <a:r>
              <a:rPr lang="es-AR" sz="2400" dirty="0" smtClean="0">
                <a:solidFill>
                  <a:schemeClr val="tx1">
                    <a:lumMod val="95000"/>
                  </a:schemeClr>
                </a:solidFill>
                <a:latin typeface="Arial" pitchFamily="34" charset="0"/>
                <a:cs typeface="Arial" pitchFamily="34" charset="0"/>
              </a:rPr>
              <a:t>Por tecnología dura, entendemos, la maquinaria, las herramientas, hardware, redes de telecomunicación, que hacen el trabajo más eficaz y propicia la generación de productos y servicios con mejor calidad, novedad e integrida</a:t>
            </a:r>
            <a:r>
              <a:rPr lang="es-AR" sz="2400" dirty="0" smtClean="0">
                <a:solidFill>
                  <a:schemeClr val="tx1"/>
                </a:solidFill>
                <a:latin typeface="Arial" pitchFamily="34" charset="0"/>
                <a:cs typeface="Arial" pitchFamily="34" charset="0"/>
              </a:rPr>
              <a:t>d.</a:t>
            </a:r>
            <a:r>
              <a:rPr lang="es-AR" sz="1800" dirty="0" smtClean="0">
                <a:solidFill>
                  <a:schemeClr val="tx1"/>
                </a:solidFill>
                <a:latin typeface="Arial" pitchFamily="34" charset="0"/>
                <a:cs typeface="Arial" pitchFamily="34" charset="0"/>
              </a:rPr>
              <a:t/>
            </a:r>
            <a:br>
              <a:rPr lang="es-AR" sz="1800" dirty="0" smtClean="0">
                <a:solidFill>
                  <a:schemeClr val="tx1"/>
                </a:solidFill>
                <a:latin typeface="Arial" pitchFamily="34" charset="0"/>
                <a:cs typeface="Arial" pitchFamily="34" charset="0"/>
              </a:rPr>
            </a:br>
            <a:endParaRPr lang="es-AR" sz="1800" dirty="0">
              <a:solidFill>
                <a:schemeClr val="tx1"/>
              </a:solidFill>
              <a:latin typeface="Arial" pitchFamily="34" charset="0"/>
              <a:cs typeface="Arial" pitchFamily="34" charset="0"/>
            </a:endParaRPr>
          </a:p>
        </p:txBody>
      </p:sp>
    </p:spTree>
  </p:cSld>
  <p:clrMapOvr>
    <a:masterClrMapping/>
  </p:clrMapOvr>
  <p:transition spd="slow" advClick="0" advTm="28000">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67494"/>
            <a:ext cx="8329642" cy="6233340"/>
          </a:xfrm>
        </p:spPr>
        <p:txBody>
          <a:bodyPr>
            <a:normAutofit fontScale="90000"/>
          </a:bodyPr>
          <a:lstStyle/>
          <a:p>
            <a:pPr algn="just"/>
            <a:r>
              <a:rPr lang="es-AR" sz="4000" u="sng" dirty="0" smtClean="0">
                <a:latin typeface="Arial" pitchFamily="34" charset="0"/>
                <a:cs typeface="Arial" pitchFamily="34" charset="0"/>
              </a:rPr>
              <a:t>Tecnologías blandas</a:t>
            </a:r>
            <a:r>
              <a:rPr lang="es-AR" sz="4000" dirty="0" smtClean="0">
                <a:latin typeface="Arial" pitchFamily="34" charset="0"/>
                <a:cs typeface="Arial" pitchFamily="34" charset="0"/>
              </a:rPr>
              <a:t>: </a:t>
            </a:r>
            <a:r>
              <a:rPr lang="es-AR" sz="2400" dirty="0" smtClean="0">
                <a:latin typeface="Arial" pitchFamily="34" charset="0"/>
                <a:cs typeface="Arial" pitchFamily="34" charset="0"/>
              </a:rPr>
              <a:t>Son aquellas en las que su producto no es un objeto tangible, pretenden mejorar el funcionamiento de las instituciones u organizaciones para el cumplimiento de sus objetivos. Dichas organizaciones pueden ser empresas industriales, comerciales o de servicios o instituciones, con o sin fines de lucro.</a:t>
            </a:r>
            <a:br>
              <a:rPr lang="es-AR" sz="2400" dirty="0" smtClean="0">
                <a:latin typeface="Arial" pitchFamily="34" charset="0"/>
                <a:cs typeface="Arial" pitchFamily="34" charset="0"/>
              </a:rPr>
            </a:br>
            <a:r>
              <a:rPr lang="es-AR" sz="2400" dirty="0" smtClean="0">
                <a:latin typeface="Arial" pitchFamily="34" charset="0"/>
                <a:cs typeface="Arial" pitchFamily="34" charset="0"/>
              </a:rPr>
              <a:t> </a:t>
            </a:r>
            <a:br>
              <a:rPr lang="es-AR" sz="2400" dirty="0" smtClean="0">
                <a:latin typeface="Arial" pitchFamily="34" charset="0"/>
                <a:cs typeface="Arial" pitchFamily="34" charset="0"/>
              </a:rPr>
            </a:br>
            <a:r>
              <a:rPr lang="es-AR" sz="2400" dirty="0" smtClean="0">
                <a:latin typeface="Arial" pitchFamily="34" charset="0"/>
                <a:cs typeface="Arial" pitchFamily="34" charset="0"/>
              </a:rPr>
              <a:t>La tecnología blanda tiene relación con el conocimiento, talento y aprendizaje aplicado en el proceso de obtener la modificación al medio, ya sea obteniendo y producto o servicio como resultado. Vendría a ser un equivalente en el ámbito productivo del "software". Se incluye en este ámbito la capacitación, administración de recursos humanos, etc.</a:t>
            </a:r>
            <a:r>
              <a:rPr lang="es-AR" sz="1800" dirty="0" smtClean="0"/>
              <a:t/>
            </a:r>
            <a:br>
              <a:rPr lang="es-AR" sz="1800" dirty="0" smtClean="0"/>
            </a:br>
            <a:r>
              <a:rPr lang="es-AR" sz="1800" dirty="0" smtClean="0"/>
              <a:t> </a:t>
            </a:r>
            <a:br>
              <a:rPr lang="es-AR" sz="1800" dirty="0" smtClean="0"/>
            </a:br>
            <a:endParaRPr lang="es-AR" sz="1800" dirty="0"/>
          </a:p>
        </p:txBody>
      </p:sp>
    </p:spTree>
  </p:cSld>
  <p:clrMapOvr>
    <a:masterClrMapping/>
  </p:clrMapOvr>
  <p:transition spd="slow" advClick="0" advTm="4000">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xit" presetSubtype="0" fill="hold" grpId="0" nodeType="clickEffect">
                                  <p:stCondLst>
                                    <p:cond delay="15500"/>
                                  </p:stCondLst>
                                  <p:childTnLst>
                                    <p:animEffect transition="out" filter="fade">
                                      <p:cBhvr>
                                        <p:cTn id="6" dur="3000" accel="50000">
                                          <p:stCondLst>
                                            <p:cond delay="0"/>
                                          </p:stCondLst>
                                        </p:cTn>
                                        <p:tgtEl>
                                          <p:spTgt spid="2"/>
                                        </p:tgtEl>
                                      </p:cBhvr>
                                    </p:animEffect>
                                    <p:anim calcmode="lin" valueType="num">
                                      <p:cBhvr>
                                        <p:cTn id="7" dur="1500" accel="50000">
                                          <p:stCondLst>
                                            <p:cond delay="0"/>
                                          </p:stCondLst>
                                        </p:cTn>
                                        <p:tgtEl>
                                          <p:spTgt spid="2"/>
                                        </p:tgtEl>
                                        <p:attrNameLst>
                                          <p:attrName>ppt_y</p:attrName>
                                        </p:attrNameLst>
                                      </p:cBhvr>
                                      <p:tavLst>
                                        <p:tav tm="0">
                                          <p:val>
                                            <p:strVal val="ppt_y"/>
                                          </p:val>
                                        </p:tav>
                                        <p:tav tm="100000">
                                          <p:val>
                                            <p:strVal val="ppt_y+.1"/>
                                          </p:val>
                                        </p:tav>
                                      </p:tavLst>
                                    </p:anim>
                                    <p:anim calcmode="lin" valueType="num">
                                      <p:cBhvr>
                                        <p:cTn id="8" dur="1500" decel="50000">
                                          <p:stCondLst>
                                            <p:cond delay="1500"/>
                                          </p:stCondLst>
                                        </p:cTn>
                                        <p:tgtEl>
                                          <p:spTgt spid="2"/>
                                        </p:tgtEl>
                                        <p:attrNameLst>
                                          <p:attrName>ppt_y</p:attrName>
                                        </p:attrNameLst>
                                      </p:cBhvr>
                                      <p:tavLst>
                                        <p:tav tm="0">
                                          <p:val>
                                            <p:strVal val="ppt_y"/>
                                          </p:val>
                                        </p:tav>
                                        <p:tav tm="100000">
                                          <p:val>
                                            <p:strVal val="ppt_y-.1"/>
                                          </p:val>
                                        </p:tav>
                                      </p:tavLst>
                                    </p:anim>
                                    <p:anim calcmode="lin" valueType="num">
                                      <p:cBhvr>
                                        <p:cTn id="9" dur="1500" accel="50000">
                                          <p:stCondLst>
                                            <p:cond delay="1500"/>
                                          </p:stCondLst>
                                        </p:cTn>
                                        <p:tgtEl>
                                          <p:spTgt spid="2"/>
                                        </p:tgtEl>
                                        <p:attrNameLst>
                                          <p:attrName>ppt_x</p:attrName>
                                        </p:attrNameLst>
                                      </p:cBhvr>
                                      <p:tavLst>
                                        <p:tav tm="0">
                                          <p:val>
                                            <p:strVal val="ppt_x"/>
                                          </p:val>
                                        </p:tav>
                                        <p:tav tm="100000">
                                          <p:val>
                                            <p:strVal val="ppt_x+.4"/>
                                          </p:val>
                                        </p:tav>
                                      </p:tavLst>
                                    </p:anim>
                                    <p:anim calcmode="lin" valueType="num">
                                      <p:cBhvr>
                                        <p:cTn id="10" dur="3000"/>
                                        <p:tgtEl>
                                          <p:spTgt spid="2"/>
                                        </p:tgtEl>
                                        <p:attrNameLst>
                                          <p:attrName>ppt_h</p:attrName>
                                        </p:attrNameLst>
                                      </p:cBhvr>
                                      <p:tavLst>
                                        <p:tav tm="0">
                                          <p:val>
                                            <p:strVal val="ppt_h"/>
                                          </p:val>
                                        </p:tav>
                                        <p:tav tm="100000">
                                          <p:val>
                                            <p:strVal val="ppt_h"/>
                                          </p:val>
                                        </p:tav>
                                      </p:tavLst>
                                    </p:anim>
                                    <p:anim calcmode="lin" valueType="num">
                                      <p:cBhvr>
                                        <p:cTn id="11" dur="1500" accel="50000">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2" dur="1500" decel="50000">
                                          <p:stCondLst>
                                            <p:cond delay="1500"/>
                                          </p:stCondLst>
                                        </p:cTn>
                                        <p:tgtEl>
                                          <p:spTgt spid="2"/>
                                        </p:tgtEl>
                                        <p:attrNameLst>
                                          <p:attrName>ppt_w</p:attrName>
                                        </p:attrNameLst>
                                      </p:cBhvr>
                                      <p:tavLst>
                                        <p:tav tm="0">
                                          <p:val>
                                            <p:strVal val="ppt_w"/>
                                          </p:val>
                                        </p:tav>
                                        <p:tav tm="100000">
                                          <p:val>
                                            <p:strVal val="ppt_w/.05"/>
                                          </p:val>
                                        </p:tav>
                                      </p:tavLst>
                                    </p:anim>
                                    <p:anim calcmode="lin" valueType="num">
                                      <p:cBhvr>
                                        <p:cTn id="13" dur="1500" accel="50000">
                                          <p:stCondLst>
                                            <p:cond delay="1500"/>
                                          </p:stCondLst>
                                        </p:cTn>
                                        <p:tgtEl>
                                          <p:spTgt spid="2"/>
                                        </p:tgtEl>
                                        <p:attrNameLst>
                                          <p:attrName>style.rotation</p:attrName>
                                        </p:attrNameLst>
                                      </p:cBhvr>
                                      <p:tavLst>
                                        <p:tav tm="0">
                                          <p:val>
                                            <p:fltVal val="0"/>
                                          </p:val>
                                        </p:tav>
                                        <p:tav tm="100000">
                                          <p:val>
                                            <p:fltVal val="-90"/>
                                          </p:val>
                                        </p:tav>
                                      </p:tavLst>
                                    </p:anim>
                                    <p:set>
                                      <p:cBhvr>
                                        <p:cTn id="14" dur="1" fill="hold">
                                          <p:stCondLst>
                                            <p:cond delay="2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67494"/>
            <a:ext cx="8258204" cy="5876150"/>
          </a:xfrm>
        </p:spPr>
        <p:txBody>
          <a:bodyPr>
            <a:normAutofit/>
          </a:bodyPr>
          <a:lstStyle/>
          <a:p>
            <a:pPr algn="just"/>
            <a:r>
              <a:rPr lang="es-AR" sz="3600" dirty="0" smtClean="0">
                <a:latin typeface="Arial" pitchFamily="34" charset="0"/>
                <a:cs typeface="Arial" pitchFamily="34" charset="0"/>
              </a:rPr>
              <a:t>Entre las ramas de las tecnologías blandas se destaca la educación (en el proceso de enseñanza), la organización, la administración, la contabilidad y las operaciones, la logística de producción, el marketing y la estadística, la psicología de las relaciones humanas y del trabajo y el desarrollo de software.</a:t>
            </a:r>
            <a:br>
              <a:rPr lang="es-AR" sz="3600" dirty="0" smtClean="0">
                <a:latin typeface="Arial" pitchFamily="34" charset="0"/>
                <a:cs typeface="Arial" pitchFamily="34" charset="0"/>
              </a:rPr>
            </a:br>
            <a:endParaRPr lang="es-AR" sz="3600" dirty="0">
              <a:latin typeface="Arial" pitchFamily="34" charset="0"/>
              <a:cs typeface="Arial" pitchFamily="34" charset="0"/>
            </a:endParaRPr>
          </a:p>
        </p:txBody>
      </p:sp>
    </p:spTree>
  </p:cSld>
  <p:clrMapOvr>
    <a:masterClrMapping/>
  </p:clrMapOvr>
  <p:transition spd="slow" advClick="0" advTm="15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lumno\Pictures\images (8).jpg"/>
          <p:cNvPicPr>
            <a:picLocks noChangeAspect="1" noChangeArrowheads="1"/>
          </p:cNvPicPr>
          <p:nvPr/>
        </p:nvPicPr>
        <p:blipFill>
          <a:blip r:embed="rId2"/>
          <a:srcRect/>
          <a:stretch>
            <a:fillRect/>
          </a:stretch>
        </p:blipFill>
        <p:spPr bwMode="auto">
          <a:xfrm>
            <a:off x="1000100" y="1785926"/>
            <a:ext cx="7552406" cy="3286148"/>
          </a:xfrm>
          <a:prstGeom prst="rect">
            <a:avLst/>
          </a:prstGeom>
          <a:ln>
            <a:noFill/>
          </a:ln>
          <a:effectLst>
            <a:outerShdw blurRad="190500" algn="tl" rotWithShape="0">
              <a:srgbClr val="000000">
                <a:alpha val="70000"/>
              </a:srgbClr>
            </a:outerShdw>
          </a:effectLst>
        </p:spPr>
      </p:pic>
      <p:sp>
        <p:nvSpPr>
          <p:cNvPr id="2" name="1 Título"/>
          <p:cNvSpPr>
            <a:spLocks noGrp="1"/>
          </p:cNvSpPr>
          <p:nvPr>
            <p:ph type="title"/>
          </p:nvPr>
        </p:nvSpPr>
        <p:spPr>
          <a:xfrm>
            <a:off x="457200" y="1142984"/>
            <a:ext cx="8229600" cy="3500462"/>
          </a:xfrm>
        </p:spPr>
        <p:txBody>
          <a:bodyPr vert="horz" anchor="ctr" anchorCtr="1">
            <a:normAutofit/>
          </a:bodyPr>
          <a:lstStyle/>
          <a:p>
            <a:r>
              <a:rPr lang="es-AR" sz="8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TÉCNICA</a:t>
            </a:r>
            <a:endParaRPr lang="es-AR" sz="8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endParaRPr>
          </a:p>
        </p:txBody>
      </p:sp>
      <p:pic>
        <p:nvPicPr>
          <p:cNvPr id="1026" name="Picture 2" descr="C:\Users\Alumno\Pictures\descarga.jpg"/>
          <p:cNvPicPr>
            <a:picLocks noChangeAspect="1" noChangeArrowheads="1"/>
          </p:cNvPicPr>
          <p:nvPr/>
        </p:nvPicPr>
        <p:blipFill>
          <a:blip r:embed="rId3"/>
          <a:srcRect/>
          <a:stretch>
            <a:fillRect/>
          </a:stretch>
        </p:blipFill>
        <p:spPr bwMode="auto">
          <a:xfrm>
            <a:off x="6858016" y="5214950"/>
            <a:ext cx="1928811" cy="13573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2" descr="C:\Users\Alumno\Pictures\descarga.jpg"/>
          <p:cNvPicPr>
            <a:picLocks noChangeAspect="1" noChangeArrowheads="1"/>
          </p:cNvPicPr>
          <p:nvPr/>
        </p:nvPicPr>
        <p:blipFill>
          <a:blip r:embed="rId3"/>
          <a:srcRect/>
          <a:stretch>
            <a:fillRect/>
          </a:stretch>
        </p:blipFill>
        <p:spPr bwMode="auto">
          <a:xfrm>
            <a:off x="500034" y="285728"/>
            <a:ext cx="1928811" cy="13573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slow" advClick="0" advTm="1000">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xit" presetSubtype="0" accel="50000" fill="hold" grpId="0" nodeType="clickEffect">
                                  <p:stCondLst>
                                    <p:cond delay="0"/>
                                  </p:stCondLst>
                                  <p:iterate type="lt">
                                    <p:tmPct val="50000"/>
                                  </p:iterate>
                                  <p:childTnLst>
                                    <p:anim calcmode="lin" valueType="num">
                                      <p:cBhvr>
                                        <p:cTn id="6" dur="2000">
                                          <p:stCondLst>
                                            <p:cond delay="0"/>
                                          </p:stCondLst>
                                        </p:cTn>
                                        <p:tgtEl>
                                          <p:spTgt spid="2"/>
                                        </p:tgtEl>
                                        <p:attrNameLst>
                                          <p:attrName>style.rotation</p:attrName>
                                        </p:attrNameLst>
                                      </p:cBhvr>
                                      <p:tavLst>
                                        <p:tav tm="0">
                                          <p:val>
                                            <p:fltVal val="0"/>
                                          </p:val>
                                        </p:tav>
                                        <p:tav tm="100000">
                                          <p:val>
                                            <p:fltVal val="45"/>
                                          </p:val>
                                        </p:tav>
                                      </p:tavLst>
                                    </p:anim>
                                    <p:anim calcmode="lin" valueType="num">
                                      <p:cBhvr>
                                        <p:cTn id="7" dur="2000">
                                          <p:stCondLst>
                                            <p:cond delay="0"/>
                                          </p:stCondLst>
                                        </p:cTn>
                                        <p:tgtEl>
                                          <p:spTgt spid="2"/>
                                        </p:tgtEl>
                                        <p:attrNameLst>
                                          <p:attrName>ppt_y</p:attrName>
                                        </p:attrNameLst>
                                      </p:cBhvr>
                                      <p:tavLst>
                                        <p:tav tm="0">
                                          <p:val>
                                            <p:strVal val="ppt_y"/>
                                          </p:val>
                                        </p:tav>
                                        <p:tav tm="100000">
                                          <p:val>
                                            <p:strVal val="ppt_y+1"/>
                                          </p:val>
                                        </p:tav>
                                      </p:tavLst>
                                    </p:anim>
                                    <p:set>
                                      <p:cBhvr>
                                        <p:cTn id="8" dur="1" fill="hold">
                                          <p:stCondLst>
                                            <p:cond delay="19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9" presetClass="exit" presetSubtype="10" fill="hold" nodeType="clickEffect">
                                  <p:stCondLst>
                                    <p:cond delay="0"/>
                                  </p:stCondLst>
                                  <p:childTnLst>
                                    <p:anim calcmode="lin" valueType="num">
                                      <p:cBhvr>
                                        <p:cTn id="12" dur="5000"/>
                                        <p:tgtEl>
                                          <p:spTgt spid="1027"/>
                                        </p:tgtEl>
                                        <p:attrNameLst>
                                          <p:attrName>ppt_h</p:attrName>
                                        </p:attrNameLst>
                                      </p:cBhvr>
                                      <p:tavLst>
                                        <p:tav tm="0">
                                          <p:val>
                                            <p:strVal val="ppt_h"/>
                                          </p:val>
                                        </p:tav>
                                        <p:tav tm="100000">
                                          <p:val>
                                            <p:strVal val="ppt_h"/>
                                          </p:val>
                                        </p:tav>
                                      </p:tavLst>
                                    </p:anim>
                                    <p:anim calcmode="lin" valueType="num">
                                      <p:cBhvr>
                                        <p:cTn id="13" dur="5000"/>
                                        <p:tgtEl>
                                          <p:spTgt spid="102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4" dur="1" fill="hold">
                                          <p:stCondLst>
                                            <p:cond delay="4999"/>
                                          </p:stCondLst>
                                        </p:cTn>
                                        <p:tgtEl>
                                          <p:spTgt spid="102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6" presetClass="exit" presetSubtype="0" fill="hold" nodeType="clickEffect">
                                  <p:stCondLst>
                                    <p:cond delay="0"/>
                                  </p:stCondLst>
                                  <p:childTnLst>
                                    <p:animEffect transition="out" filter="wipe(down)">
                                      <p:cBhvr>
                                        <p:cTn id="18" dur="270" accel="50000">
                                          <p:stCondLst>
                                            <p:cond delay="2730"/>
                                          </p:stCondLst>
                                        </p:cTn>
                                        <p:tgtEl>
                                          <p:spTgt spid="1026"/>
                                        </p:tgtEl>
                                      </p:cBhvr>
                                    </p:animEffect>
                                    <p:anim calcmode="lin" valueType="num">
                                      <p:cBhvr>
                                        <p:cTn id="19" dur="2733" tmFilter="0,0; 0.14,0.31; 0.43,0.73; 0.71,0.91; 1.0,1.0">
                                          <p:stCondLst>
                                            <p:cond delay="0"/>
                                          </p:stCondLst>
                                        </p:cTn>
                                        <p:tgtEl>
                                          <p:spTgt spid="1026"/>
                                        </p:tgtEl>
                                        <p:attrNameLst>
                                          <p:attrName>ppt_x</p:attrName>
                                        </p:attrNameLst>
                                      </p:cBhvr>
                                      <p:tavLst>
                                        <p:tav tm="0">
                                          <p:val>
                                            <p:strVal val="ppt_x"/>
                                          </p:val>
                                        </p:tav>
                                        <p:tav tm="100000">
                                          <p:val>
                                            <p:strVal val="#ppt_x+0.25"/>
                                          </p:val>
                                        </p:tav>
                                      </p:tavLst>
                                    </p:anim>
                                    <p:anim calcmode="lin" valueType="num">
                                      <p:cBhvr>
                                        <p:cTn id="20" dur="267">
                                          <p:stCondLst>
                                            <p:cond delay="2733"/>
                                          </p:stCondLst>
                                        </p:cTn>
                                        <p:tgtEl>
                                          <p:spTgt spid="1026"/>
                                        </p:tgtEl>
                                        <p:attrNameLst>
                                          <p:attrName>ppt_x</p:attrName>
                                        </p:attrNameLst>
                                      </p:cBhvr>
                                      <p:tavLst>
                                        <p:tav tm="0">
                                          <p:val>
                                            <p:strVal val="ppt_x"/>
                                          </p:val>
                                        </p:tav>
                                        <p:tav tm="100000">
                                          <p:val>
                                            <p:strVal val="ppt_x"/>
                                          </p:val>
                                        </p:tav>
                                      </p:tavLst>
                                    </p:anim>
                                    <p:anim calcmode="lin" valueType="num">
                                      <p:cBhvr>
                                        <p:cTn id="21" dur="996" tmFilter="0.0,0.0;0.25,0.07;0.50,0.2;0.75,0.467;1.0,1.0">
                                          <p:stCondLst>
                                            <p:cond delay="0"/>
                                          </p:stCondLst>
                                        </p:cTn>
                                        <p:tgtEl>
                                          <p:spTgt spid="102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2" dur="996" tmFilter="0, 0; 0.125,0.2665; 0.25,0.4; 0.375,0.465; 0.5,0.5;  0.625,0.535; 0.75,0.6; 0.875,0.7335; 1,1">
                                          <p:stCondLst>
                                            <p:cond delay="996"/>
                                          </p:stCondLst>
                                        </p:cTn>
                                        <p:tgtEl>
                                          <p:spTgt spid="102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3" dur="498" tmFilter="0, 0; 0.125,0.2665; 0.25,0.4; 0.375,0.465; 0.5,0.5;  0.625,0.535; 0.75,0.6; 0.875,0.7335; 1,1">
                                          <p:stCondLst>
                                            <p:cond delay="1986"/>
                                          </p:stCondLst>
                                        </p:cTn>
                                        <p:tgtEl>
                                          <p:spTgt spid="102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4" dur="246" tmFilter="0, 0; 0.125,0.2665; 0.25,0.4; 0.375,0.465; 0.5,0.5;  0.625,0.535; 0.75,0.6; 0.875,0.7335; 1,1">
                                          <p:stCondLst>
                                            <p:cond delay="2484"/>
                                          </p:stCondLst>
                                        </p:cTn>
                                        <p:tgtEl>
                                          <p:spTgt spid="102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5" dur="270" accel="50000">
                                          <p:stCondLst>
                                            <p:cond delay="2730"/>
                                          </p:stCondLst>
                                        </p:cTn>
                                        <p:tgtEl>
                                          <p:spTgt spid="1026"/>
                                        </p:tgtEl>
                                        <p:attrNameLst>
                                          <p:attrName>ppt_y</p:attrName>
                                        </p:attrNameLst>
                                      </p:cBhvr>
                                      <p:tavLst>
                                        <p:tav tm="0">
                                          <p:val>
                                            <p:strVal val="ppt_y"/>
                                          </p:val>
                                        </p:tav>
                                        <p:tav tm="100000">
                                          <p:val>
                                            <p:strVal val="ppt_y+ppt_h"/>
                                          </p:val>
                                        </p:tav>
                                      </p:tavLst>
                                    </p:anim>
                                    <p:animScale>
                                      <p:cBhvr>
                                        <p:cTn id="26" dur="39">
                                          <p:stCondLst>
                                            <p:cond delay="930"/>
                                          </p:stCondLst>
                                        </p:cTn>
                                        <p:tgtEl>
                                          <p:spTgt spid="1026"/>
                                        </p:tgtEl>
                                      </p:cBhvr>
                                      <p:to x="100000" y="60000"/>
                                    </p:animScale>
                                    <p:animScale>
                                      <p:cBhvr>
                                        <p:cTn id="27" dur="249" decel="50000">
                                          <p:stCondLst>
                                            <p:cond delay="969"/>
                                          </p:stCondLst>
                                        </p:cTn>
                                        <p:tgtEl>
                                          <p:spTgt spid="1026"/>
                                        </p:tgtEl>
                                      </p:cBhvr>
                                      <p:to x="100000" y="100000"/>
                                    </p:animScale>
                                    <p:animScale>
                                      <p:cBhvr>
                                        <p:cTn id="28" dur="39">
                                          <p:stCondLst>
                                            <p:cond delay="1968"/>
                                          </p:stCondLst>
                                        </p:cTn>
                                        <p:tgtEl>
                                          <p:spTgt spid="1026"/>
                                        </p:tgtEl>
                                      </p:cBhvr>
                                      <p:to x="100000" y="80000"/>
                                    </p:animScale>
                                    <p:animScale>
                                      <p:cBhvr>
                                        <p:cTn id="29" dur="249" decel="50000">
                                          <p:stCondLst>
                                            <p:cond delay="2007"/>
                                          </p:stCondLst>
                                        </p:cTn>
                                        <p:tgtEl>
                                          <p:spTgt spid="1026"/>
                                        </p:tgtEl>
                                      </p:cBhvr>
                                      <p:to x="100000" y="100000"/>
                                    </p:animScale>
                                    <p:animScale>
                                      <p:cBhvr>
                                        <p:cTn id="30" dur="39">
                                          <p:stCondLst>
                                            <p:cond delay="2463"/>
                                          </p:stCondLst>
                                        </p:cTn>
                                        <p:tgtEl>
                                          <p:spTgt spid="1026"/>
                                        </p:tgtEl>
                                      </p:cBhvr>
                                      <p:to x="100000" y="90000"/>
                                    </p:animScale>
                                    <p:animScale>
                                      <p:cBhvr>
                                        <p:cTn id="31" dur="249" decel="50000">
                                          <p:stCondLst>
                                            <p:cond delay="2502"/>
                                          </p:stCondLst>
                                        </p:cTn>
                                        <p:tgtEl>
                                          <p:spTgt spid="1026"/>
                                        </p:tgtEl>
                                      </p:cBhvr>
                                      <p:to x="100000" y="100000"/>
                                    </p:animScale>
                                    <p:animScale>
                                      <p:cBhvr>
                                        <p:cTn id="32" dur="39">
                                          <p:stCondLst>
                                            <p:cond delay="2712"/>
                                          </p:stCondLst>
                                        </p:cTn>
                                        <p:tgtEl>
                                          <p:spTgt spid="1026"/>
                                        </p:tgtEl>
                                      </p:cBhvr>
                                      <p:to x="100000" y="95000"/>
                                    </p:animScale>
                                    <p:animScale>
                                      <p:cBhvr>
                                        <p:cTn id="33" dur="249" decel="50000">
                                          <p:stCondLst>
                                            <p:cond delay="2751"/>
                                          </p:stCondLst>
                                        </p:cTn>
                                        <p:tgtEl>
                                          <p:spTgt spid="1026"/>
                                        </p:tgtEl>
                                      </p:cBhvr>
                                      <p:to x="100000" y="100000"/>
                                    </p:animScale>
                                    <p:set>
                                      <p:cBhvr>
                                        <p:cTn id="34" dur="1" fill="hold">
                                          <p:stCondLst>
                                            <p:cond delay="2999"/>
                                          </p:stCondLst>
                                        </p:cTn>
                                        <p:tgtEl>
                                          <p:spTgt spid="102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6" presetClass="exit" presetSubtype="0" fill="hold" nodeType="clickEffect">
                                  <p:stCondLst>
                                    <p:cond delay="0"/>
                                  </p:stCondLst>
                                  <p:childTnLst>
                                    <p:animEffect transition="out" filter="wipe(down)">
                                      <p:cBhvr>
                                        <p:cTn id="38" dur="270" accel="50000">
                                          <p:stCondLst>
                                            <p:cond delay="2730"/>
                                          </p:stCondLst>
                                        </p:cTn>
                                        <p:tgtEl>
                                          <p:spTgt spid="5"/>
                                        </p:tgtEl>
                                      </p:cBhvr>
                                    </p:animEffect>
                                    <p:anim calcmode="lin" valueType="num">
                                      <p:cBhvr>
                                        <p:cTn id="39" dur="2733"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40" dur="267">
                                          <p:stCondLst>
                                            <p:cond delay="2733"/>
                                          </p:stCondLst>
                                        </p:cTn>
                                        <p:tgtEl>
                                          <p:spTgt spid="5"/>
                                        </p:tgtEl>
                                        <p:attrNameLst>
                                          <p:attrName>ppt_x</p:attrName>
                                        </p:attrNameLst>
                                      </p:cBhvr>
                                      <p:tavLst>
                                        <p:tav tm="0">
                                          <p:val>
                                            <p:strVal val="ppt_x"/>
                                          </p:val>
                                        </p:tav>
                                        <p:tav tm="100000">
                                          <p:val>
                                            <p:strVal val="ppt_x"/>
                                          </p:val>
                                        </p:tav>
                                      </p:tavLst>
                                    </p:anim>
                                    <p:anim calcmode="lin" valueType="num">
                                      <p:cBhvr>
                                        <p:cTn id="41" dur="996"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2" dur="996" tmFilter="0, 0; 0.125,0.2665; 0.25,0.4; 0.375,0.465; 0.5,0.5;  0.625,0.535; 0.75,0.6; 0.875,0.7335; 1,1">
                                          <p:stCondLst>
                                            <p:cond delay="996"/>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3" dur="498" tmFilter="0, 0; 0.125,0.2665; 0.25,0.4; 0.375,0.465; 0.5,0.5;  0.625,0.535; 0.75,0.6; 0.875,0.7335; 1,1">
                                          <p:stCondLst>
                                            <p:cond delay="1986"/>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4" dur="246" tmFilter="0, 0; 0.125,0.2665; 0.25,0.4; 0.375,0.465; 0.5,0.5;  0.625,0.535; 0.75,0.6; 0.875,0.7335; 1,1">
                                          <p:stCondLst>
                                            <p:cond delay="2484"/>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5" dur="270" accel="50000">
                                          <p:stCondLst>
                                            <p:cond delay="2730"/>
                                          </p:stCondLst>
                                        </p:cTn>
                                        <p:tgtEl>
                                          <p:spTgt spid="5"/>
                                        </p:tgtEl>
                                        <p:attrNameLst>
                                          <p:attrName>ppt_y</p:attrName>
                                        </p:attrNameLst>
                                      </p:cBhvr>
                                      <p:tavLst>
                                        <p:tav tm="0">
                                          <p:val>
                                            <p:strVal val="ppt_y"/>
                                          </p:val>
                                        </p:tav>
                                        <p:tav tm="100000">
                                          <p:val>
                                            <p:strVal val="ppt_y+ppt_h"/>
                                          </p:val>
                                        </p:tav>
                                      </p:tavLst>
                                    </p:anim>
                                    <p:animScale>
                                      <p:cBhvr>
                                        <p:cTn id="46" dur="39">
                                          <p:stCondLst>
                                            <p:cond delay="930"/>
                                          </p:stCondLst>
                                        </p:cTn>
                                        <p:tgtEl>
                                          <p:spTgt spid="5"/>
                                        </p:tgtEl>
                                      </p:cBhvr>
                                      <p:to x="100000" y="60000"/>
                                    </p:animScale>
                                    <p:animScale>
                                      <p:cBhvr>
                                        <p:cTn id="47" dur="249" decel="50000">
                                          <p:stCondLst>
                                            <p:cond delay="969"/>
                                          </p:stCondLst>
                                        </p:cTn>
                                        <p:tgtEl>
                                          <p:spTgt spid="5"/>
                                        </p:tgtEl>
                                      </p:cBhvr>
                                      <p:to x="100000" y="100000"/>
                                    </p:animScale>
                                    <p:animScale>
                                      <p:cBhvr>
                                        <p:cTn id="48" dur="39">
                                          <p:stCondLst>
                                            <p:cond delay="1968"/>
                                          </p:stCondLst>
                                        </p:cTn>
                                        <p:tgtEl>
                                          <p:spTgt spid="5"/>
                                        </p:tgtEl>
                                      </p:cBhvr>
                                      <p:to x="100000" y="80000"/>
                                    </p:animScale>
                                    <p:animScale>
                                      <p:cBhvr>
                                        <p:cTn id="49" dur="249" decel="50000">
                                          <p:stCondLst>
                                            <p:cond delay="2007"/>
                                          </p:stCondLst>
                                        </p:cTn>
                                        <p:tgtEl>
                                          <p:spTgt spid="5"/>
                                        </p:tgtEl>
                                      </p:cBhvr>
                                      <p:to x="100000" y="100000"/>
                                    </p:animScale>
                                    <p:animScale>
                                      <p:cBhvr>
                                        <p:cTn id="50" dur="39">
                                          <p:stCondLst>
                                            <p:cond delay="2463"/>
                                          </p:stCondLst>
                                        </p:cTn>
                                        <p:tgtEl>
                                          <p:spTgt spid="5"/>
                                        </p:tgtEl>
                                      </p:cBhvr>
                                      <p:to x="100000" y="90000"/>
                                    </p:animScale>
                                    <p:animScale>
                                      <p:cBhvr>
                                        <p:cTn id="51" dur="249" decel="50000">
                                          <p:stCondLst>
                                            <p:cond delay="2502"/>
                                          </p:stCondLst>
                                        </p:cTn>
                                        <p:tgtEl>
                                          <p:spTgt spid="5"/>
                                        </p:tgtEl>
                                      </p:cBhvr>
                                      <p:to x="100000" y="100000"/>
                                    </p:animScale>
                                    <p:animScale>
                                      <p:cBhvr>
                                        <p:cTn id="52" dur="39">
                                          <p:stCondLst>
                                            <p:cond delay="2712"/>
                                          </p:stCondLst>
                                        </p:cTn>
                                        <p:tgtEl>
                                          <p:spTgt spid="5"/>
                                        </p:tgtEl>
                                      </p:cBhvr>
                                      <p:to x="100000" y="95000"/>
                                    </p:animScale>
                                    <p:animScale>
                                      <p:cBhvr>
                                        <p:cTn id="53" dur="249" decel="50000">
                                          <p:stCondLst>
                                            <p:cond delay="2751"/>
                                          </p:stCondLst>
                                        </p:cTn>
                                        <p:tgtEl>
                                          <p:spTgt spid="5"/>
                                        </p:tgtEl>
                                      </p:cBhvr>
                                      <p:to x="100000" y="100000"/>
                                    </p:animScale>
                                    <p:set>
                                      <p:cBhvr>
                                        <p:cTn id="54" dur="1" fill="hold">
                                          <p:stCondLst>
                                            <p:cond delay="2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67494"/>
            <a:ext cx="8186766" cy="6019026"/>
          </a:xfrm>
        </p:spPr>
        <p:txBody>
          <a:bodyPr>
            <a:noAutofit/>
          </a:bodyPr>
          <a:lstStyle/>
          <a:p>
            <a:pPr algn="just" fontAlgn="base"/>
            <a:r>
              <a:rPr lang="es-AR" sz="2400" dirty="0" smtClean="0">
                <a:latin typeface="Arial" pitchFamily="34" charset="0"/>
                <a:cs typeface="Arial" pitchFamily="34" charset="0"/>
              </a:rPr>
              <a:t>Se designa con la palabra técnica</a:t>
            </a:r>
            <a:r>
              <a:rPr lang="es-AR" sz="2400" b="1" dirty="0" smtClean="0">
                <a:latin typeface="Arial" pitchFamily="34" charset="0"/>
                <a:cs typeface="Arial" pitchFamily="34" charset="0"/>
              </a:rPr>
              <a:t> </a:t>
            </a:r>
            <a:r>
              <a:rPr lang="es-AR" sz="2400" dirty="0" smtClean="0">
                <a:latin typeface="Arial" pitchFamily="34" charset="0"/>
                <a:cs typeface="Arial" pitchFamily="34" charset="0"/>
              </a:rPr>
              <a:t>a aquel procedimiento que normalmente está compuesto por una serie de reglas o protocolos y que tiene como misión última lograr un determinado resultado en una tarea o actividad que puede estar asociada a diversos ámbitos como ser: la ciencia, el arte, la tecnología, algún deporte, entre otros.</a:t>
            </a:r>
            <a:br>
              <a:rPr lang="es-AR" sz="2400" dirty="0" smtClean="0">
                <a:latin typeface="Arial" pitchFamily="34" charset="0"/>
                <a:cs typeface="Arial" pitchFamily="34" charset="0"/>
              </a:rPr>
            </a:br>
            <a:r>
              <a:rPr lang="es-AR" sz="2400" dirty="0" smtClean="0">
                <a:latin typeface="Arial" pitchFamily="34" charset="0"/>
                <a:cs typeface="Arial" pitchFamily="34" charset="0"/>
              </a:rPr>
              <a:t>Cabe destacarse que el despliegue satisfactorio de una técnica requerirá de habilidades intelectuales y manuales</a:t>
            </a:r>
            <a:r>
              <a:rPr lang="es-AR" sz="2400" b="1" dirty="0" smtClean="0">
                <a:latin typeface="Arial" pitchFamily="34" charset="0"/>
                <a:cs typeface="Arial" pitchFamily="34" charset="0"/>
              </a:rPr>
              <a:t> </a:t>
            </a:r>
            <a:r>
              <a:rPr lang="es-AR" sz="2400" dirty="0" smtClean="0">
                <a:latin typeface="Arial" pitchFamily="34" charset="0"/>
                <a:cs typeface="Arial" pitchFamily="34" charset="0"/>
              </a:rPr>
              <a:t>por parte de quien la realiza y asimismo la manipulación de herramientas.</a:t>
            </a:r>
            <a:r>
              <a:rPr lang="es-AR" sz="2400" b="1" dirty="0" smtClean="0">
                <a:latin typeface="Arial" pitchFamily="34" charset="0"/>
                <a:cs typeface="Arial" pitchFamily="34" charset="0"/>
              </a:rPr>
              <a:t> </a:t>
            </a:r>
            <a:r>
              <a:rPr lang="es-AR" sz="2400" dirty="0" smtClean="0">
                <a:latin typeface="Arial" pitchFamily="34" charset="0"/>
                <a:cs typeface="Arial" pitchFamily="34" charset="0"/>
              </a:rPr>
              <a:t> Entonces, la técnica supone tanto la modalidad como los instrumentos que se emplean para lograr el fin proyectado. </a:t>
            </a:r>
            <a:r>
              <a:rPr lang="es-AR" sz="2800" dirty="0" smtClean="0">
                <a:latin typeface="Arial" pitchFamily="34" charset="0"/>
                <a:cs typeface="Arial" pitchFamily="34" charset="0"/>
              </a:rPr>
              <a:t/>
            </a:r>
            <a:br>
              <a:rPr lang="es-AR" sz="2800" dirty="0" smtClean="0">
                <a:latin typeface="Arial" pitchFamily="34" charset="0"/>
                <a:cs typeface="Arial" pitchFamily="34" charset="0"/>
              </a:rPr>
            </a:br>
            <a:endParaRPr lang="es-AR" sz="2800" dirty="0">
              <a:latin typeface="Arial" pitchFamily="34" charset="0"/>
              <a:cs typeface="Arial" pitchFamily="34" charset="0"/>
            </a:endParaRPr>
          </a:p>
        </p:txBody>
      </p:sp>
    </p:spTree>
  </p:cSld>
  <p:clrMapOvr>
    <a:masterClrMapping/>
  </p:clrMapOvr>
  <p:transition spd="slow" advClick="0" advTm="28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1753</TotalTime>
  <Words>444</Words>
  <Application>Microsoft Office PowerPoint</Application>
  <PresentationFormat>Presentación en pantalla (4:3)</PresentationFormat>
  <Paragraphs>29</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Brío</vt:lpstr>
      <vt:lpstr>TECNOLOGÍA</vt:lpstr>
      <vt:lpstr>Diapositiva 2</vt:lpstr>
      <vt:lpstr>Diapositiva 3</vt:lpstr>
      <vt:lpstr>TECNOLOGÍAS DURAS  </vt:lpstr>
      <vt:lpstr>Tecnologías duras: son las que se ocupan de transformar los materiales, para producir o construir objetos o artefactos. Entre ellas se encuentran: La mecánica, la tecnología eléctrica, industrial y electrónica que en base a acciones físicas sobre la materia producen los objetos. La tecnología de alimentos, medicamentos, agropecuaria y biotecnología, que en base a procesos o acciones químicas o biológicas producen los objetos. Por tecnología dura, entendemos, la maquinaria, las herramientas, hardware, redes de telecomunicación, que hacen el trabajo más eficaz y propicia la generación de productos y servicios con mejor calidad, novedad e integridad. </vt:lpstr>
      <vt:lpstr>Tecnologías blandas: Son aquellas en las que su producto no es un objeto tangible, pretenden mejorar el funcionamiento de las instituciones u organizaciones para el cumplimiento de sus objetivos. Dichas organizaciones pueden ser empresas industriales, comerciales o de servicios o instituciones, con o sin fines de lucro.   La tecnología blanda tiene relación con el conocimiento, talento y aprendizaje aplicado en el proceso de obtener la modificación al medio, ya sea obteniendo y producto o servicio como resultado. Vendría a ser un equivalente en el ámbito productivo del "software". Se incluye en este ámbito la capacitación, administración de recursos humanos, etc.   </vt:lpstr>
      <vt:lpstr>Entre las ramas de las tecnologías blandas se destaca la educación (en el proceso de enseñanza), la organización, la administración, la contabilidad y las operaciones, la logística de producción, el marketing y la estadística, la psicología de las relaciones humanas y del trabajo y el desarrollo de software. </vt:lpstr>
      <vt:lpstr>TÉCNICA</vt:lpstr>
      <vt:lpstr>Se designa con la palabra técnica a aquel procedimiento que normalmente está compuesto por una serie de reglas o protocolos y que tiene como misión última lograr un determinado resultado en una tarea o actividad que puede estar asociada a diversos ámbitos como ser: la ciencia, el arte, la tecnología, algún deporte, entre otros. Cabe destacarse que el despliegue satisfactorio de una técnica requerirá de habilidades intelectuales y manuales por parte de quien la realiza y asimismo la manipulación de herramientas.  Entonces, la técnica supone tanto la modalidad como los instrumentos que se emplean para lograr el fin proyectado.  </vt:lpstr>
      <vt:lpstr>Es importante aclarar que una técnica no implica ciencia, porque su tema está dedicado a casos particulares y no a universales, es decir, se aplica a la solución de un conflicto específico o la realización de una actividad o tarea.  Los hombres desarrollan la técnica con la intención de modificar un medio o de aportarle características específicas para así adaptarlo a sus necesidades. La imaginación y la creatividad son dos de las facultades que el individuo utiliza para desarrollar la técnica que mejor se adapte a sus demandas. </vt:lpstr>
      <vt:lpstr>Técnica y tecnología: ambas coexisten entre sí, pero no significan lo mismo, la Tecnología es la aplicación de conocimientos científicos en una determinada área de producción, la Técnica es el conocimiento adquirido para producir un determinado producto. Necesariamente se corresponde a la innovación técnica ya que se puede obtener experiencia logrando nuevas técnicas aplicables que son necesarias dentro del campo de la tecnología.  </vt:lpstr>
      <vt:lpstr>ciencia</vt:lpstr>
      <vt:lpstr>La ciencia  es el conjunto de conocimientos estructurados sistemáticamente. La ciencia es el conocimiento obtenido mediante la observación de patrones regulares, de razonamientos y de experimentación en ámbitos específicos, a partir de los cuales se generan preguntas, se construyen hipótesis, se deducen principios y se elaboran leyes generales y sistemas organizados por medio de un método científico. </vt:lpstr>
      <vt:lpstr>La ciencia considera distintos hechos, que deben ser objetivos y observables. Estos hechos observados se organizan por medio de diferentes métodos y técnicas, (modelos y teorías) con el fin de generar nuevos conocimientos. Para ello hay que establecer previamente unos criterios de verdad y asegurar la corrección permanente de las observaciones y resultados, estableciendo un método de investigación. La aplicación de esos métodos y conocimientos conduce a la generación de nuevos conocimientos objetivos en forma de predicciones concretas, cuantitativas y comprobables referidas a hechos observables pasados, presentes y futuros. Con frecuencia esas predicciones pueden formularse mediante razonamientos y estructurarse como reglas o leyes generales, que dan cuenta del comportamiento de un sistema y predicen cómo actuará dicho sistema en determinadas circunstancias</vt:lpstr>
      <vt:lpstr>ARTE </vt:lpstr>
      <vt:lpstr>El arte es entendido generalmente como cualquier actividad o producto realizado por el ser humano con una finalidad estética o comunicativa, mediante la cual se expresan ideas, emociones o, en general, una visión del mundo, mediante diversos recursos, como los plásticos, lingüísticos, sonoros o mixtos. El arte es un componente de la cultura, reflejando en su concepción los sustratos económicos y sociales, y la transmisión de ideas y valores, inherentes a cualquier cultura humana a lo largo del espacio y el tiempo. Se suele considerar que con la aparición del Homo sapiens el arte tuvo en principio una función ritual, mágica o religiosa (arte paleolítico), pero esa función cambió con la evolución del ser humano, adquiriendo un componente estético y una función social, pedagógica, mercantil o simplemente ornamental. </vt:lpstr>
      <vt:lpstr>La noción de arte continúa sujeta a profundas disputas, dado que su definición está abierta a múltiples interpretaciones, que varían según la cultura, la época, el movimiento, o la sociedad para la cual el término tiene un determinado sentido. El vocablo ‘arte’ tiene una extensa acepción, pudiendo designar cualquier actividad humana hecha con esmero y dedicación, o cualquier conjunto de reglas necesarias para desarrollar de forma óptima una actividad: se habla así de “arte culinario”, “arte médico”, etc. En ese sentido, arte es sinónimo de capacidad, habilidad, talento, experiencia. Sin embargo, más comúnmente se suele considerar al arte como una actividad creadora del ser humano, por la cual produce una serie de objetos (obras de arte) que son singulares, y cuya finalidad es principalmente estética. En ese contexto, arte sería la generalización de un concepto expresado desde antaño como “bellas artes”, actualmente algo en desuso y reducido a ámbitos académicos y administrativos. De igual forma, el empleo de la palabra arte para designar la realización de otras actividades ha venido siendo sustituido por términos como ‘técnica’ u ‘oficio’. En este artículo se trata de arte entendido como un medio de expresión humano de carácter creativo. </vt:lpstr>
      <vt:lpstr>La definición de arte es abierta, subjetiva, discutible. No existe un acuerdo unánime entre historiadores, filósofos o artistas. A lo largo del tiempo se han dado numerosas definiciones de arte, entre ellas: «el arte es el recto ordenamiento de la razón» (Tomás de Aquino); «el arte es aquello que establece su propia regla» (Schiller), etc. El concepto ha ido variando con el paso del tiempo: hasta el Renacimiento, arte sólo se consideraban las artes liberales; la arquitectura, la escultura y la pintura eran “manualidades”. El arte ha sido desde siempre uno de los principales medios de expresión del ser humano, a través del cual manifiesta sus ideas y sentimientos, la forma como se relaciona con el mundo. Su función puede variar desde la más práctica hasta la ornamental, puede tener un contenido religioso o simplemente estético, puede ser duradero o efímero. En el siglo XX se pierde incluso el sustrato material: decía Beuys que la vida es un medio de expresión artística, destacando el aspecto vital, la acción. Así, todo el mundo es capaz de ser artista. </vt:lpstr>
      <vt:lpstr>Arte y Técnica: El término arte procede del latín ars, y es el equivalente al término griego τέχνη (téchne, de donde proviene ‘técnica’). Originalmente se aplicaba a toda la producción realizada por el hombre y a las disciplinas del saber hacer. Así, artistas eran tanto el jardinero o el constructor, como el pintor o el poeta. Con el tiempo la derivación latina (ars -&gt; arte) se utilizó para designar a las disciplinas relacionadas con las artes de lo estético y lo emotivo; y la derivación griega (téchne -&gt; técnica), para aquellas disciplinas que tienen que ver con las producciones intelectuales y de artículos de uso. En la actualidad, es difícil encontrar que ambos términos (arte y técnica) se confundan o utilicen como sinónimos. </vt:lpstr>
      <vt:lpstr>ARTESANÍA </vt:lpstr>
      <vt:lpstr>Artesanía se refiere tanto al trabajo del artesano (normalmente realizado de forma manual por una persona sin el auxilio de maquinaria o automatizaciones), como al objeto o producto obtenido en el que cada pieza es distinta a las demás. La artesanía como actividad material se suele diferenciar del trabajo en serie o industrial.  Es importante señalar que la artesanía puede tener un fin estético (por ejemplo, un cuadro decorativo), ritual (una máscara) o funcional  (una vasija para poner agua). En este punto se diferencia rotundamente del trabajo industrial ya que en la creación de cada objeto se persigue la combinación del diseño y el arte. </vt:lpstr>
      <vt:lpstr>En oposición a las producciones industriales o en serie, una artesanía se define como un trabajo minucioso y detallista donde cada objeto es único y debe recibir una atención especial. Para llevar a cabo este trabajo los artesanos ponen en práctica diversas técnicas  manuales aprendidas y desarrolladas a lo largo del tiempo. La comercialización de las artesanías suele realizarse de manera directa (del artesano al comprador) o a través de pequeños mercados o cooperativas.  </vt:lpstr>
      <vt:lpstr>Web 2.0</vt:lpstr>
      <vt:lpstr>El término Web 2.0 comprende aquellos sitios web que facilitan el compartir información, la responsabilidad ,el diseño centrado en el usuario y la colaboración en la World Wide Web. Un sitio Web 2.0 permite a los usuarios interactuar y colaborar entre sí como creadores de contenido generado por usuarios en una comunidad virtual, a diferencia de sitios web estáticos donde los usuarios se limitan a la observación pasiva de los contenidos que se han creado para ellos.  </vt:lpstr>
      <vt:lpstr>Ejemplos de la Web 2.0 son las comunidades web, los servicios web, las aplicaciones Web, los servicios de red social, los servicios de alojamiento de videos, las wikis, blogs, mashups y folcsonomías. Es la Evolución de las aplicaciones estáticas a dinámicas donde la colaboración del usuario es necesaria. El término Web 2.0 está asociado estrechamente con Tim O'Reilly, debido a la conferencia sobre la Web 2.0 de O'Reilly Media en 2004.  Aunque el término sugiere una nueva versión de la World Wide Web, no se refiere a una actualización de las especificaciones técnicas de la web, sino más bien a cambios acumulativos en la forma en la que desarrolladores de software y usuarios finales utilizan la Web.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Alumno</dc:creator>
  <cp:lastModifiedBy>Alumno</cp:lastModifiedBy>
  <cp:revision>148</cp:revision>
  <dcterms:created xsi:type="dcterms:W3CDTF">2014-06-01T21:15:44Z</dcterms:created>
  <dcterms:modified xsi:type="dcterms:W3CDTF">2014-06-07T00:16:23Z</dcterms:modified>
</cp:coreProperties>
</file>