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54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36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050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6410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7761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8427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5797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627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664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060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89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61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846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406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2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482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3AC8-792A-4455-88BD-D2F0F0502577}" type="datetimeFigureOut">
              <a:rPr lang="es-CO" smtClean="0"/>
              <a:t>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F9AB8E-2052-411C-A803-FF453E496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018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475" y="3264408"/>
            <a:ext cx="9482328" cy="859577"/>
          </a:xfrm>
        </p:spPr>
        <p:txBody>
          <a:bodyPr/>
          <a:lstStyle/>
          <a:p>
            <a:r>
              <a:rPr lang="es-ES" dirty="0" smtClean="0"/>
              <a:t>El sujeto en la Oración Simple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69911" y="4599473"/>
            <a:ext cx="3694175" cy="1096899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rgbClr val="002060"/>
                </a:solidFill>
              </a:rPr>
              <a:t>Elaborado por: </a:t>
            </a:r>
          </a:p>
          <a:p>
            <a:r>
              <a:rPr lang="es-ES" sz="2400" dirty="0" smtClean="0">
                <a:solidFill>
                  <a:srgbClr val="002060"/>
                </a:solidFill>
              </a:rPr>
              <a:t>Esp. Hernán Mallama R.</a:t>
            </a:r>
            <a:endParaRPr lang="es-CO" sz="2400" dirty="0">
              <a:solidFill>
                <a:srgbClr val="00206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45" y="5696372"/>
            <a:ext cx="2195316" cy="103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8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sujeto: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7374" y="2416621"/>
            <a:ext cx="8596668" cy="237483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400" dirty="0" smtClean="0">
                <a:solidFill>
                  <a:schemeClr val="accent4">
                    <a:lumMod val="75000"/>
                  </a:schemeClr>
                </a:solidFill>
                <a:latin typeface="Bodoni MT Poster Compressed" panose="02070706080601050204" pitchFamily="18" charset="0"/>
              </a:rPr>
              <a:t>Es la palabra o conjunto de palabras que concuerdan con el verbo en número y persona.</a:t>
            </a:r>
          </a:p>
          <a:p>
            <a:pPr marL="0" indent="0" algn="ctr">
              <a:buNone/>
            </a:pPr>
            <a:r>
              <a:rPr lang="es-ES" sz="4400" dirty="0" smtClean="0">
                <a:solidFill>
                  <a:schemeClr val="accent4">
                    <a:lumMod val="75000"/>
                  </a:schemeClr>
                </a:solidFill>
                <a:latin typeface="Bodoni MT Poster Compressed" panose="02070706080601050204" pitchFamily="18" charset="0"/>
              </a:rPr>
              <a:t>Comúnmente se reconoce como quién realiza, causa o padece la acción del verbo.</a:t>
            </a:r>
            <a:endParaRPr lang="es-CO" sz="4400" dirty="0">
              <a:solidFill>
                <a:schemeClr val="accent4">
                  <a:lumMod val="75000"/>
                </a:schemeClr>
              </a:solidFill>
              <a:latin typeface="Bodoni MT Poster Compressed" panose="0207070608060105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45" y="5696372"/>
            <a:ext cx="2195316" cy="103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4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Cómo identificarlo: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24038" y="2096581"/>
            <a:ext cx="4242138" cy="3106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 smtClean="0">
                <a:solidFill>
                  <a:srgbClr val="0070C0"/>
                </a:solidFill>
                <a:latin typeface="Bodoni MT Poster Compressed" panose="02070706080601050204" pitchFamily="18" charset="0"/>
              </a:rPr>
              <a:t>Sólo debes preguntar: ¿Quién?</a:t>
            </a:r>
          </a:p>
          <a:p>
            <a:pPr marL="0" indent="0">
              <a:buNone/>
            </a:pPr>
            <a:r>
              <a:rPr lang="es-ES" sz="4000" dirty="0" smtClean="0">
                <a:solidFill>
                  <a:srgbClr val="0070C0"/>
                </a:solidFill>
                <a:latin typeface="Bodoni MT Poster Compressed" panose="02070706080601050204" pitchFamily="18" charset="0"/>
              </a:rPr>
              <a:t>Ejemplo: Juan va a la escuela.</a:t>
            </a:r>
          </a:p>
          <a:p>
            <a:pPr marL="0" indent="0">
              <a:buNone/>
            </a:pPr>
            <a:r>
              <a:rPr lang="es-ES" sz="4000" dirty="0" smtClean="0">
                <a:solidFill>
                  <a:srgbClr val="0070C0"/>
                </a:solidFill>
                <a:latin typeface="Bodoni MT Poster Compressed" panose="02070706080601050204" pitchFamily="18" charset="0"/>
              </a:rPr>
              <a:t>¿Quién va a la escuela?</a:t>
            </a:r>
          </a:p>
          <a:p>
            <a:pPr marL="0" indent="0">
              <a:buNone/>
            </a:pPr>
            <a:r>
              <a:rPr lang="es-ES" sz="4000" dirty="0" smtClean="0">
                <a:solidFill>
                  <a:srgbClr val="0070C0"/>
                </a:solidFill>
                <a:latin typeface="Bodoni MT Poster Compressed" panose="02070706080601050204" pitchFamily="18" charset="0"/>
              </a:rPr>
              <a:t>Juan = Sujeto</a:t>
            </a:r>
            <a:endParaRPr lang="es-CO" sz="4000" dirty="0">
              <a:solidFill>
                <a:srgbClr val="0070C0"/>
              </a:solidFill>
              <a:latin typeface="Bodoni MT Poster Compressed" panose="0207070608060105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45" y="5696372"/>
            <a:ext cx="2195316" cy="103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5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SUJETO: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3726" y="1930400"/>
            <a:ext cx="4946226" cy="3880773"/>
          </a:xfrm>
        </p:spPr>
        <p:txBody>
          <a:bodyPr/>
          <a:lstStyle/>
          <a:p>
            <a:r>
              <a:rPr lang="es-ES" sz="4000" dirty="0" smtClean="0"/>
              <a:t>Sujeto Expreso</a:t>
            </a:r>
          </a:p>
          <a:p>
            <a:r>
              <a:rPr lang="es-ES" sz="4000" dirty="0" smtClean="0"/>
              <a:t>Sujeto Tácito</a:t>
            </a:r>
          </a:p>
          <a:p>
            <a:r>
              <a:rPr lang="es-ES" sz="4000" dirty="0" smtClean="0"/>
              <a:t>Sujeto Compuesto</a:t>
            </a:r>
          </a:p>
          <a:p>
            <a:r>
              <a:rPr lang="es-ES" sz="4000" dirty="0" smtClean="0"/>
              <a:t>Sujeto Paciente</a:t>
            </a:r>
          </a:p>
          <a:p>
            <a:r>
              <a:rPr lang="es-ES" sz="4000" dirty="0" smtClean="0"/>
              <a:t>Sujeto Agente</a:t>
            </a:r>
          </a:p>
          <a:p>
            <a:endParaRPr lang="es-ES" dirty="0" smtClean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45" y="5696372"/>
            <a:ext cx="2195316" cy="103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3041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92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Bodoni MT Poster Compressed</vt:lpstr>
      <vt:lpstr>Trebuchet MS</vt:lpstr>
      <vt:lpstr>Wingdings 3</vt:lpstr>
      <vt:lpstr>Faceta</vt:lpstr>
      <vt:lpstr>El sujeto en la Oración Simple</vt:lpstr>
      <vt:lpstr>El sujeto:</vt:lpstr>
      <vt:lpstr>Cómo identificarlo:</vt:lpstr>
      <vt:lpstr>TIPOS DE SUJETO: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sujeto en la Oración Simple</dc:title>
  <dc:creator>Hernán Mallama Roux</dc:creator>
  <cp:lastModifiedBy>Hernán Mallama Roux</cp:lastModifiedBy>
  <cp:revision>4</cp:revision>
  <dcterms:created xsi:type="dcterms:W3CDTF">2016-07-05T02:40:34Z</dcterms:created>
  <dcterms:modified xsi:type="dcterms:W3CDTF">2016-07-05T02:53:08Z</dcterms:modified>
</cp:coreProperties>
</file>