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1" r:id="rId3"/>
    <p:sldId id="292" r:id="rId4"/>
    <p:sldId id="293" r:id="rId5"/>
    <p:sldId id="294" r:id="rId6"/>
    <p:sldId id="258" r:id="rId7"/>
    <p:sldId id="261" r:id="rId8"/>
    <p:sldId id="262" r:id="rId9"/>
    <p:sldId id="26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0" d="100"/>
          <a:sy n="50" d="100"/>
        </p:scale>
        <p:origin x="1207" y="1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90C768-8E64-FF46-A744-97BEE760F5C0}"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C02EB-078E-934E-803E-334AAD8E907A}" type="slidenum">
              <a:rPr lang="en-US" smtClean="0"/>
              <a:t>‹#›</a:t>
            </a:fld>
            <a:endParaRPr lang="en-US"/>
          </a:p>
        </p:txBody>
      </p:sp>
    </p:spTree>
    <p:extLst>
      <p:ext uri="{BB962C8B-B14F-4D97-AF65-F5344CB8AC3E}">
        <p14:creationId xmlns:p14="http://schemas.microsoft.com/office/powerpoint/2010/main" val="2376256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90C768-8E64-FF46-A744-97BEE760F5C0}"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C02EB-078E-934E-803E-334AAD8E907A}" type="slidenum">
              <a:rPr lang="en-US" smtClean="0"/>
              <a:t>‹#›</a:t>
            </a:fld>
            <a:endParaRPr lang="en-US"/>
          </a:p>
        </p:txBody>
      </p:sp>
    </p:spTree>
    <p:extLst>
      <p:ext uri="{BB962C8B-B14F-4D97-AF65-F5344CB8AC3E}">
        <p14:creationId xmlns:p14="http://schemas.microsoft.com/office/powerpoint/2010/main" val="2089696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90C768-8E64-FF46-A744-97BEE760F5C0}"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C02EB-078E-934E-803E-334AAD8E907A}" type="slidenum">
              <a:rPr lang="en-US" smtClean="0"/>
              <a:t>‹#›</a:t>
            </a:fld>
            <a:endParaRPr lang="en-US"/>
          </a:p>
        </p:txBody>
      </p:sp>
    </p:spTree>
    <p:extLst>
      <p:ext uri="{BB962C8B-B14F-4D97-AF65-F5344CB8AC3E}">
        <p14:creationId xmlns:p14="http://schemas.microsoft.com/office/powerpoint/2010/main" val="2232745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90C768-8E64-FF46-A744-97BEE760F5C0}"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C02EB-078E-934E-803E-334AAD8E907A}" type="slidenum">
              <a:rPr lang="en-US" smtClean="0"/>
              <a:t>‹#›</a:t>
            </a:fld>
            <a:endParaRPr lang="en-US"/>
          </a:p>
        </p:txBody>
      </p:sp>
    </p:spTree>
    <p:extLst>
      <p:ext uri="{BB962C8B-B14F-4D97-AF65-F5344CB8AC3E}">
        <p14:creationId xmlns:p14="http://schemas.microsoft.com/office/powerpoint/2010/main" val="2071583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90C768-8E64-FF46-A744-97BEE760F5C0}" type="datetimeFigureOut">
              <a:rPr lang="en-US" smtClean="0"/>
              <a:t>6/24/2016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C02EB-078E-934E-803E-334AAD8E907A}" type="slidenum">
              <a:rPr lang="en-US" smtClean="0"/>
              <a:t>‹#›</a:t>
            </a:fld>
            <a:endParaRPr lang="en-US"/>
          </a:p>
        </p:txBody>
      </p:sp>
    </p:spTree>
    <p:extLst>
      <p:ext uri="{BB962C8B-B14F-4D97-AF65-F5344CB8AC3E}">
        <p14:creationId xmlns:p14="http://schemas.microsoft.com/office/powerpoint/2010/main" val="3623864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90C768-8E64-FF46-A744-97BEE760F5C0}"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C02EB-078E-934E-803E-334AAD8E907A}" type="slidenum">
              <a:rPr lang="en-US" smtClean="0"/>
              <a:t>‹#›</a:t>
            </a:fld>
            <a:endParaRPr lang="en-US"/>
          </a:p>
        </p:txBody>
      </p:sp>
    </p:spTree>
    <p:extLst>
      <p:ext uri="{BB962C8B-B14F-4D97-AF65-F5344CB8AC3E}">
        <p14:creationId xmlns:p14="http://schemas.microsoft.com/office/powerpoint/2010/main" val="3373312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90C768-8E64-FF46-A744-97BEE760F5C0}" type="datetimeFigureOut">
              <a:rPr lang="en-US" smtClean="0"/>
              <a:t>6/24/2016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1C02EB-078E-934E-803E-334AAD8E907A}" type="slidenum">
              <a:rPr lang="en-US" smtClean="0"/>
              <a:t>‹#›</a:t>
            </a:fld>
            <a:endParaRPr lang="en-US"/>
          </a:p>
        </p:txBody>
      </p:sp>
    </p:spTree>
    <p:extLst>
      <p:ext uri="{BB962C8B-B14F-4D97-AF65-F5344CB8AC3E}">
        <p14:creationId xmlns:p14="http://schemas.microsoft.com/office/powerpoint/2010/main" val="3519866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90C768-8E64-FF46-A744-97BEE760F5C0}" type="datetimeFigureOut">
              <a:rPr lang="en-US" smtClean="0"/>
              <a:t>6/24/2016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1C02EB-078E-934E-803E-334AAD8E907A}" type="slidenum">
              <a:rPr lang="en-US" smtClean="0"/>
              <a:t>‹#›</a:t>
            </a:fld>
            <a:endParaRPr lang="en-US"/>
          </a:p>
        </p:txBody>
      </p:sp>
    </p:spTree>
    <p:extLst>
      <p:ext uri="{BB962C8B-B14F-4D97-AF65-F5344CB8AC3E}">
        <p14:creationId xmlns:p14="http://schemas.microsoft.com/office/powerpoint/2010/main" val="3279340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0C768-8E64-FF46-A744-97BEE760F5C0}" type="datetimeFigureOut">
              <a:rPr lang="en-US" smtClean="0"/>
              <a:t>6/24/2016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1C02EB-078E-934E-803E-334AAD8E907A}" type="slidenum">
              <a:rPr lang="en-US" smtClean="0"/>
              <a:t>‹#›</a:t>
            </a:fld>
            <a:endParaRPr lang="en-US"/>
          </a:p>
        </p:txBody>
      </p:sp>
    </p:spTree>
    <p:extLst>
      <p:ext uri="{BB962C8B-B14F-4D97-AF65-F5344CB8AC3E}">
        <p14:creationId xmlns:p14="http://schemas.microsoft.com/office/powerpoint/2010/main" val="3827044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0C768-8E64-FF46-A744-97BEE760F5C0}"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C02EB-078E-934E-803E-334AAD8E907A}" type="slidenum">
              <a:rPr lang="en-US" smtClean="0"/>
              <a:t>‹#›</a:t>
            </a:fld>
            <a:endParaRPr lang="en-US"/>
          </a:p>
        </p:txBody>
      </p:sp>
    </p:spTree>
    <p:extLst>
      <p:ext uri="{BB962C8B-B14F-4D97-AF65-F5344CB8AC3E}">
        <p14:creationId xmlns:p14="http://schemas.microsoft.com/office/powerpoint/2010/main" val="2831308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0C768-8E64-FF46-A744-97BEE760F5C0}" type="datetimeFigureOut">
              <a:rPr lang="en-US" smtClean="0"/>
              <a:t>6/24/2016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C02EB-078E-934E-803E-334AAD8E907A}" type="slidenum">
              <a:rPr lang="en-US" smtClean="0"/>
              <a:t>‹#›</a:t>
            </a:fld>
            <a:endParaRPr lang="en-US"/>
          </a:p>
        </p:txBody>
      </p:sp>
    </p:spTree>
    <p:extLst>
      <p:ext uri="{BB962C8B-B14F-4D97-AF65-F5344CB8AC3E}">
        <p14:creationId xmlns:p14="http://schemas.microsoft.com/office/powerpoint/2010/main" val="3651581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0C768-8E64-FF46-A744-97BEE760F5C0}" type="datetimeFigureOut">
              <a:rPr lang="en-US" smtClean="0"/>
              <a:t>6/24/2016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1C02EB-078E-934E-803E-334AAD8E907A}" type="slidenum">
              <a:rPr lang="en-US" smtClean="0"/>
              <a:t>‹#›</a:t>
            </a:fld>
            <a:endParaRPr lang="en-US"/>
          </a:p>
        </p:txBody>
      </p:sp>
    </p:spTree>
    <p:extLst>
      <p:ext uri="{BB962C8B-B14F-4D97-AF65-F5344CB8AC3E}">
        <p14:creationId xmlns:p14="http://schemas.microsoft.com/office/powerpoint/2010/main" val="1209995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Scripps College Core I</a:t>
            </a:r>
            <a:endParaRPr lang="en-US" dirty="0"/>
          </a:p>
        </p:txBody>
      </p:sp>
      <p:sp>
        <p:nvSpPr>
          <p:cNvPr id="3" name="Subtitle 2"/>
          <p:cNvSpPr>
            <a:spLocks noGrp="1"/>
          </p:cNvSpPr>
          <p:nvPr>
            <p:ph type="subTitle" idx="1"/>
          </p:nvPr>
        </p:nvSpPr>
        <p:spPr/>
        <p:txBody>
          <a:bodyPr/>
          <a:lstStyle/>
          <a:p>
            <a:r>
              <a:rPr lang="en-US" dirty="0" smtClean="0"/>
              <a:t>AAC&amp;U Presentation</a:t>
            </a:r>
          </a:p>
          <a:p>
            <a:r>
              <a:rPr lang="en-US" dirty="0" smtClean="0"/>
              <a:t>June 24, 2016</a:t>
            </a:r>
            <a:endParaRPr lang="en-US" dirty="0"/>
          </a:p>
        </p:txBody>
      </p:sp>
    </p:spTree>
    <p:extLst>
      <p:ext uri="{BB962C8B-B14F-4D97-AF65-F5344CB8AC3E}">
        <p14:creationId xmlns:p14="http://schemas.microsoft.com/office/powerpoint/2010/main" val="3405600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41526" y="657898"/>
            <a:ext cx="7466675" cy="5355313"/>
          </a:xfrm>
          <a:prstGeom prst="rect">
            <a:avLst/>
          </a:prstGeom>
          <a:noFill/>
        </p:spPr>
        <p:txBody>
          <a:bodyPr wrap="square" rtlCol="0">
            <a:spAutoFit/>
          </a:bodyPr>
          <a:lstStyle/>
          <a:p>
            <a:pPr algn="ctr"/>
            <a:r>
              <a:rPr lang="en-US" b="1" dirty="0" smtClean="0"/>
              <a:t>Scripps</a:t>
            </a:r>
            <a:r>
              <a:rPr lang="en-US" b="1" dirty="0"/>
              <a:t> </a:t>
            </a:r>
            <a:r>
              <a:rPr lang="en-US" b="1" dirty="0" smtClean="0"/>
              <a:t>Interdisciplinary Humanities Core Curriculum</a:t>
            </a:r>
          </a:p>
          <a:p>
            <a:endParaRPr lang="en-US" dirty="0"/>
          </a:p>
          <a:p>
            <a:r>
              <a:rPr lang="en-US" b="1" dirty="0" smtClean="0"/>
              <a:t>Core I</a:t>
            </a:r>
            <a:r>
              <a:rPr lang="en-US" dirty="0"/>
              <a:t> </a:t>
            </a:r>
            <a:r>
              <a:rPr lang="en-US" dirty="0" smtClean="0"/>
              <a:t>(Fall Semester First Year)</a:t>
            </a:r>
            <a:endParaRPr lang="en-US" dirty="0"/>
          </a:p>
          <a:p>
            <a:r>
              <a:rPr lang="en-US" b="1" dirty="0"/>
              <a:t>“Histories of the Present: Community” (2016–2018)</a:t>
            </a:r>
          </a:p>
          <a:p>
            <a:r>
              <a:rPr lang="en-US"/>
              <a:t>Common </a:t>
            </a:r>
            <a:r>
              <a:rPr lang="en-US" smtClean="0"/>
              <a:t>academic experience </a:t>
            </a:r>
            <a:r>
              <a:rPr lang="en-US" dirty="0"/>
              <a:t>for first-year students</a:t>
            </a:r>
          </a:p>
          <a:p>
            <a:r>
              <a:rPr lang="en-US" dirty="0"/>
              <a:t>Alternating lecture/presentations and small discussion sections</a:t>
            </a:r>
          </a:p>
          <a:p>
            <a:r>
              <a:rPr lang="en-US" dirty="0"/>
              <a:t>Team-taught by 16–18 professors from different disciplines representing the college's academic divisions (arts, letters, natural sciences, and social sciences</a:t>
            </a:r>
            <a:r>
              <a:rPr lang="en-US" dirty="0" smtClean="0"/>
              <a:t>)</a:t>
            </a:r>
          </a:p>
          <a:p>
            <a:endParaRPr lang="en-US" dirty="0"/>
          </a:p>
          <a:p>
            <a:r>
              <a:rPr lang="en-US" b="1" dirty="0"/>
              <a:t>Core </a:t>
            </a:r>
            <a:r>
              <a:rPr lang="en-US" b="1" dirty="0" smtClean="0"/>
              <a:t>II</a:t>
            </a:r>
            <a:r>
              <a:rPr lang="en-US" dirty="0"/>
              <a:t> </a:t>
            </a:r>
            <a:r>
              <a:rPr lang="en-US" dirty="0" smtClean="0"/>
              <a:t>(Spring Semester</a:t>
            </a:r>
            <a:r>
              <a:rPr lang="en-US" dirty="0"/>
              <a:t> </a:t>
            </a:r>
            <a:r>
              <a:rPr lang="en-US" dirty="0" smtClean="0"/>
              <a:t>First Year)</a:t>
            </a:r>
            <a:endParaRPr lang="en-US" dirty="0"/>
          </a:p>
          <a:p>
            <a:r>
              <a:rPr lang="en-US" dirty="0"/>
              <a:t>Interdisciplinary seminars taught by one or two professors </a:t>
            </a:r>
          </a:p>
          <a:p>
            <a:r>
              <a:rPr lang="en-US" dirty="0"/>
              <a:t>16–24 students per course (depending on number of professors)</a:t>
            </a:r>
          </a:p>
          <a:p>
            <a:r>
              <a:rPr lang="en-US" dirty="0"/>
              <a:t>Focused, interdisciplinary investigation of various </a:t>
            </a:r>
            <a:r>
              <a:rPr lang="en-US" dirty="0" smtClean="0"/>
              <a:t>topics</a:t>
            </a:r>
          </a:p>
          <a:p>
            <a:endParaRPr lang="en-US" dirty="0"/>
          </a:p>
          <a:p>
            <a:r>
              <a:rPr lang="en-US" b="1" dirty="0"/>
              <a:t>Core </a:t>
            </a:r>
            <a:r>
              <a:rPr lang="en-US" b="1" dirty="0" smtClean="0"/>
              <a:t>III</a:t>
            </a:r>
            <a:r>
              <a:rPr lang="en-US" dirty="0"/>
              <a:t> </a:t>
            </a:r>
            <a:r>
              <a:rPr lang="en-US" dirty="0" smtClean="0"/>
              <a:t>(Fall Semester Second Year)</a:t>
            </a:r>
            <a:endParaRPr lang="en-US" dirty="0"/>
          </a:p>
          <a:p>
            <a:r>
              <a:rPr lang="en-US" dirty="0"/>
              <a:t>Focused topics seminars, each taught by a single professor</a:t>
            </a:r>
          </a:p>
          <a:p>
            <a:r>
              <a:rPr lang="en-US" dirty="0"/>
              <a:t>Small classes of 15–16 students</a:t>
            </a:r>
          </a:p>
          <a:p>
            <a:r>
              <a:rPr lang="en-US" dirty="0"/>
              <a:t>Culminates in a self-designed final research and/or creative project</a:t>
            </a:r>
          </a:p>
          <a:p>
            <a:endParaRPr lang="en-US" dirty="0"/>
          </a:p>
        </p:txBody>
      </p:sp>
    </p:spTree>
    <p:extLst>
      <p:ext uri="{BB962C8B-B14F-4D97-AF65-F5344CB8AC3E}">
        <p14:creationId xmlns:p14="http://schemas.microsoft.com/office/powerpoint/2010/main" val="1064380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133" y="1156529"/>
            <a:ext cx="7208383" cy="4525963"/>
          </a:xfrm>
        </p:spPr>
        <p:txBody>
          <a:bodyPr>
            <a:noAutofit/>
          </a:bodyPr>
          <a:lstStyle/>
          <a:p>
            <a:pPr marL="0" indent="0">
              <a:buNone/>
            </a:pPr>
            <a:r>
              <a:rPr lang="en-US" sz="2400" b="1" u="sng" dirty="0"/>
              <a:t>Core I – "Histories of the Present: </a:t>
            </a:r>
            <a:r>
              <a:rPr lang="en-US" sz="2400" b="1" u="sng" dirty="0" smtClean="0"/>
              <a:t>Community”</a:t>
            </a:r>
            <a:endParaRPr lang="en-US" sz="2400" dirty="0"/>
          </a:p>
          <a:p>
            <a:pPr marL="0" indent="0">
              <a:buNone/>
            </a:pPr>
            <a:endParaRPr lang="en-US" sz="2400" dirty="0"/>
          </a:p>
          <a:p>
            <a:pPr marL="0" indent="0">
              <a:buNone/>
            </a:pPr>
            <a:r>
              <a:rPr lang="en-US" sz="2400" dirty="0" smtClean="0"/>
              <a:t>The </a:t>
            </a:r>
            <a:r>
              <a:rPr lang="en-US" sz="2400" dirty="0"/>
              <a:t>first semester of Core is a broad-based foundational course in which students and faculty explore contemporary issues and debates through a historical lens. These investigations seek to explore the ways in which our self-understandings emerge from ways of thinking that are often taken as given—as so “natural” and “obvious” that they prevent us from thinking critically about their complexities and ambiguities, and hinder us from seeing the world in other ways.</a:t>
            </a:r>
          </a:p>
          <a:p>
            <a:endParaRPr lang="en-US" sz="2400" dirty="0"/>
          </a:p>
          <a:p>
            <a:endParaRPr lang="en-US" sz="2400" dirty="0"/>
          </a:p>
        </p:txBody>
      </p:sp>
    </p:spTree>
    <p:extLst>
      <p:ext uri="{BB962C8B-B14F-4D97-AF65-F5344CB8AC3E}">
        <p14:creationId xmlns:p14="http://schemas.microsoft.com/office/powerpoint/2010/main" val="767352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4307" y="1278921"/>
            <a:ext cx="7927506" cy="4525963"/>
          </a:xfrm>
        </p:spPr>
        <p:txBody>
          <a:bodyPr>
            <a:noAutofit/>
          </a:bodyPr>
          <a:lstStyle/>
          <a:p>
            <a:pPr marL="0" indent="0">
              <a:buNone/>
            </a:pPr>
            <a:r>
              <a:rPr lang="en-US" sz="2400" dirty="0" smtClean="0"/>
              <a:t>In </a:t>
            </a:r>
            <a:r>
              <a:rPr lang="en-US" sz="2400" dirty="0"/>
              <a:t>Fall 2016, Core I takes up this task through an examination of communities.  Starting with the question "What is a community?" we look at both large imagined communities such as modern nation-states and religious groups and smaller, more intimate groups that we regularly label as "community."  We ask: How are communities formed and transformed?  What role does historical memory and forgetting play in the creation of community?  How are communities at once inclusive and exclusionary?  What role do performance and memory play in the formation and transformation of communities?  </a:t>
            </a:r>
            <a:r>
              <a:rPr lang="en-US" sz="2400" dirty="0" smtClean="0"/>
              <a:t>And </a:t>
            </a:r>
            <a:r>
              <a:rPr lang="en-US" sz="2400" dirty="0"/>
              <a:t>when are communities beneficial and when are they potentially harmful?</a:t>
            </a:r>
          </a:p>
          <a:p>
            <a:pPr marL="0" indent="0">
              <a:buNone/>
            </a:pPr>
            <a:r>
              <a:rPr lang="en-US" sz="2400" dirty="0"/>
              <a:t> </a:t>
            </a:r>
          </a:p>
          <a:p>
            <a:endParaRPr lang="en-US" sz="2400" dirty="0"/>
          </a:p>
        </p:txBody>
      </p:sp>
    </p:spTree>
    <p:extLst>
      <p:ext uri="{BB962C8B-B14F-4D97-AF65-F5344CB8AC3E}">
        <p14:creationId xmlns:p14="http://schemas.microsoft.com/office/powerpoint/2010/main" val="1911275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5511" y="719076"/>
            <a:ext cx="8004012" cy="5407087"/>
          </a:xfrm>
        </p:spPr>
        <p:txBody>
          <a:bodyPr>
            <a:noAutofit/>
          </a:bodyPr>
          <a:lstStyle/>
          <a:p>
            <a:pPr marL="0" indent="0">
              <a:buNone/>
            </a:pPr>
            <a:r>
              <a:rPr lang="en-US" sz="2400" dirty="0" smtClean="0"/>
              <a:t>In </a:t>
            </a:r>
            <a:r>
              <a:rPr lang="en-US" sz="2400" dirty="0"/>
              <a:t>this course, we examine the ways in which communities are created and transformed through political acts, religious practices, military intervention, cultural performances, social networks, and bonding.  In conjunction with this, we critique the ways in which practices of overt and implicit exclusion along the lines of birth, class, race, gender, sexuality, ability, and religious beliefs limit the possibility of belonging.  We explore the ways in which individuals and communities define and represent themselves in accordance with and in resistance to the dominant powers that often determine a community's boundaries.  We also explore how communities work in resistance to transform their own and others' political, economic, and social condition.</a:t>
            </a:r>
          </a:p>
          <a:p>
            <a:endParaRPr lang="en-US" sz="2400" dirty="0"/>
          </a:p>
        </p:txBody>
      </p:sp>
    </p:spTree>
    <p:extLst>
      <p:ext uri="{BB962C8B-B14F-4D97-AF65-F5344CB8AC3E}">
        <p14:creationId xmlns:p14="http://schemas.microsoft.com/office/powerpoint/2010/main" val="470695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778"/>
            <a:ext cx="8229600" cy="1143000"/>
          </a:xfrm>
        </p:spPr>
        <p:txBody>
          <a:bodyPr>
            <a:normAutofit/>
          </a:bodyPr>
          <a:lstStyle/>
          <a:p>
            <a:r>
              <a:rPr lang="en-US" sz="2800" dirty="0" smtClean="0"/>
              <a:t>Core I Fall 2016</a:t>
            </a:r>
            <a:br>
              <a:rPr lang="en-US" sz="2800" dirty="0" smtClean="0"/>
            </a:br>
            <a:r>
              <a:rPr lang="en-US" sz="2800" dirty="0" smtClean="0"/>
              <a:t>Histories of the Present: Community</a:t>
            </a:r>
            <a:endParaRPr lang="en-US" sz="2800" dirty="0"/>
          </a:p>
        </p:txBody>
      </p:sp>
      <p:sp>
        <p:nvSpPr>
          <p:cNvPr id="3" name="Content Placeholder 2"/>
          <p:cNvSpPr>
            <a:spLocks noGrp="1"/>
          </p:cNvSpPr>
          <p:nvPr>
            <p:ph idx="1"/>
          </p:nvPr>
        </p:nvSpPr>
        <p:spPr>
          <a:xfrm>
            <a:off x="1098651" y="1779793"/>
            <a:ext cx="6983733" cy="4146602"/>
          </a:xfrm>
        </p:spPr>
        <p:txBody>
          <a:bodyPr/>
          <a:lstStyle/>
          <a:p>
            <a:pPr marL="0" indent="0">
              <a:buNone/>
              <a:tabLst>
                <a:tab pos="341313" algn="l"/>
              </a:tabLst>
            </a:pPr>
            <a:r>
              <a:rPr lang="en-US" sz="1800" b="1" dirty="0" smtClean="0"/>
              <a:t>I.	Formation, Negotiation, Transformation</a:t>
            </a:r>
          </a:p>
          <a:p>
            <a:pPr marL="338138" lvl="1" indent="0" defTabSz="454025">
              <a:buNone/>
            </a:pPr>
            <a:r>
              <a:rPr lang="en-US" sz="1800" dirty="0" smtClean="0"/>
              <a:t>Nation Building, Simple/Complex Relationships, Communal Song, Citizenship, Women Writers Negotiating Communities, Class Identity, Autobiography as Community</a:t>
            </a:r>
          </a:p>
          <a:p>
            <a:pPr marL="0" lvl="1" indent="0" defTabSz="454025">
              <a:spcBef>
                <a:spcPts val="1000"/>
              </a:spcBef>
              <a:buNone/>
              <a:tabLst>
                <a:tab pos="341313" algn="l"/>
              </a:tabLst>
            </a:pPr>
            <a:r>
              <a:rPr lang="en-US" sz="1800" b="1" dirty="0" smtClean="0"/>
              <a:t>II.	Exclusion and Resistance</a:t>
            </a:r>
          </a:p>
          <a:p>
            <a:pPr marL="338138" lvl="1" indent="0">
              <a:buNone/>
            </a:pPr>
            <a:r>
              <a:rPr lang="en-US" sz="1800" dirty="0" smtClean="0"/>
              <a:t>Indigenous Women and Struggle, Resisting Religion and Martyrdom, Punishment and Justice, Resisting Institutions of Exclusion, Censorship</a:t>
            </a:r>
          </a:p>
          <a:p>
            <a:pPr marL="0" lvl="1" indent="0">
              <a:spcBef>
                <a:spcPts val="1000"/>
              </a:spcBef>
              <a:buNone/>
              <a:tabLst>
                <a:tab pos="341313" algn="l"/>
              </a:tabLst>
            </a:pPr>
            <a:r>
              <a:rPr lang="en-US" sz="1800" b="1" dirty="0" smtClean="0"/>
              <a:t>III.	Imagining Communal Possibilities</a:t>
            </a:r>
          </a:p>
          <a:p>
            <a:pPr marL="338138" lvl="1" indent="0">
              <a:buNone/>
            </a:pPr>
            <a:r>
              <a:rPr lang="en-US" sz="1800" dirty="0" smtClean="0"/>
              <a:t>Ancient Greek Ritual Women’s Community, Storytelling in African American Communities (early 20</a:t>
            </a:r>
            <a:r>
              <a:rPr lang="en-US" sz="1800" baseline="30000" dirty="0" smtClean="0"/>
              <a:t>th</a:t>
            </a:r>
            <a:r>
              <a:rPr lang="en-US" sz="1800" dirty="0" smtClean="0"/>
              <a:t> century), Building Community Organizations, Public Art, Burning Man</a:t>
            </a:r>
          </a:p>
          <a:p>
            <a:pPr marL="338138" indent="0">
              <a:buNone/>
            </a:pPr>
            <a:endParaRPr lang="en-US" dirty="0"/>
          </a:p>
        </p:txBody>
      </p:sp>
    </p:spTree>
    <p:extLst>
      <p:ext uri="{BB962C8B-B14F-4D97-AF65-F5344CB8AC3E}">
        <p14:creationId xmlns:p14="http://schemas.microsoft.com/office/powerpoint/2010/main" val="1588859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5324"/>
            <a:ext cx="8229600" cy="773722"/>
          </a:xfrm>
        </p:spPr>
        <p:txBody>
          <a:bodyPr>
            <a:normAutofit/>
          </a:bodyPr>
          <a:lstStyle/>
          <a:p>
            <a:r>
              <a:rPr lang="en-US" sz="2800" dirty="0" smtClean="0"/>
              <a:t>I. Formation, Negotiation, Transformation</a:t>
            </a:r>
            <a:endParaRPr lang="en-US" sz="2800" dirty="0"/>
          </a:p>
        </p:txBody>
      </p:sp>
      <p:sp>
        <p:nvSpPr>
          <p:cNvPr id="3" name="Content Placeholder 2"/>
          <p:cNvSpPr>
            <a:spLocks noGrp="1"/>
          </p:cNvSpPr>
          <p:nvPr>
            <p:ph idx="1"/>
          </p:nvPr>
        </p:nvSpPr>
        <p:spPr>
          <a:xfrm>
            <a:off x="457201" y="1060385"/>
            <a:ext cx="8433200" cy="5380701"/>
          </a:xfrm>
        </p:spPr>
        <p:txBody>
          <a:bodyPr>
            <a:normAutofit fontScale="47500" lnSpcReduction="20000"/>
          </a:bodyPr>
          <a:lstStyle/>
          <a:p>
            <a:pPr marL="0" indent="0">
              <a:buNone/>
            </a:pPr>
            <a:r>
              <a:rPr lang="en-US" sz="3800" b="1" dirty="0"/>
              <a:t>State, Capital, and the Rise of Nationalism (Corey </a:t>
            </a:r>
            <a:r>
              <a:rPr lang="en-US" sz="3800" b="1" dirty="0" err="1"/>
              <a:t>Tazzara</a:t>
            </a:r>
            <a:r>
              <a:rPr lang="en-US" sz="3800" b="1" dirty="0"/>
              <a:t>)</a:t>
            </a:r>
            <a:endParaRPr lang="en-US" sz="3800" dirty="0"/>
          </a:p>
          <a:p>
            <a:pPr marL="0" indent="0">
              <a:buNone/>
            </a:pPr>
            <a:r>
              <a:rPr lang="en-US" sz="3400" dirty="0"/>
              <a:t>Benedict Anderson, selections from </a:t>
            </a:r>
            <a:r>
              <a:rPr lang="en-US" sz="3400" i="1" dirty="0"/>
              <a:t>Imagined Communities</a:t>
            </a:r>
            <a:endParaRPr lang="en-US" sz="3400" dirty="0"/>
          </a:p>
          <a:p>
            <a:pPr marL="0" indent="0">
              <a:lnSpc>
                <a:spcPct val="120000"/>
              </a:lnSpc>
              <a:spcBef>
                <a:spcPts val="800"/>
              </a:spcBef>
              <a:buNone/>
            </a:pPr>
            <a:r>
              <a:rPr lang="en-US" sz="3800" b="1" dirty="0"/>
              <a:t>Self-Assembly: Complexity from Simple Relationships (</a:t>
            </a:r>
            <a:r>
              <a:rPr lang="en-US" sz="3800" b="1" dirty="0" err="1"/>
              <a:t>Babak</a:t>
            </a:r>
            <a:r>
              <a:rPr lang="en-US" sz="3800" b="1" dirty="0"/>
              <a:t> </a:t>
            </a:r>
            <a:r>
              <a:rPr lang="en-US" sz="3800" b="1" dirty="0" err="1"/>
              <a:t>Sanii</a:t>
            </a:r>
            <a:r>
              <a:rPr lang="en-US" sz="3800" b="1" dirty="0"/>
              <a:t>)</a:t>
            </a:r>
            <a:endParaRPr lang="en-US" sz="3800" dirty="0"/>
          </a:p>
          <a:p>
            <a:pPr marL="0" indent="0">
              <a:buNone/>
            </a:pPr>
            <a:r>
              <a:rPr lang="en-US" sz="3400" dirty="0"/>
              <a:t>George </a:t>
            </a:r>
            <a:r>
              <a:rPr lang="en-US" sz="3400" dirty="0" err="1"/>
              <a:t>Whitesides</a:t>
            </a:r>
            <a:r>
              <a:rPr lang="en-US" sz="3400" dirty="0"/>
              <a:t> and </a:t>
            </a:r>
            <a:r>
              <a:rPr lang="en-US" sz="3400" dirty="0" err="1"/>
              <a:t>Bartosz</a:t>
            </a:r>
            <a:r>
              <a:rPr lang="en-US" sz="3400" dirty="0"/>
              <a:t> </a:t>
            </a:r>
            <a:r>
              <a:rPr lang="en-US" sz="3400" dirty="0" err="1"/>
              <a:t>Grzybowski</a:t>
            </a:r>
            <a:r>
              <a:rPr lang="en-US" sz="3400" dirty="0"/>
              <a:t>, “Self-Assembly at All Scales”; Primo Levi, “Carbon”</a:t>
            </a:r>
          </a:p>
          <a:p>
            <a:pPr marL="0" indent="0">
              <a:lnSpc>
                <a:spcPct val="120000"/>
              </a:lnSpc>
              <a:spcBef>
                <a:spcPts val="800"/>
              </a:spcBef>
              <a:buNone/>
            </a:pPr>
            <a:r>
              <a:rPr lang="en-US" sz="3800" b="1" dirty="0"/>
              <a:t>Imagining Community Through Song (</a:t>
            </a:r>
            <a:r>
              <a:rPr lang="en-US" sz="3800" b="1" dirty="0" err="1"/>
              <a:t>YouYoung</a:t>
            </a:r>
            <a:r>
              <a:rPr lang="en-US" sz="3800" b="1" dirty="0"/>
              <a:t> Kang)</a:t>
            </a:r>
            <a:endParaRPr lang="en-US" sz="3800" dirty="0"/>
          </a:p>
          <a:p>
            <a:pPr marL="0" indent="0">
              <a:buNone/>
            </a:pPr>
            <a:r>
              <a:rPr lang="en-US" sz="3400" dirty="0"/>
              <a:t>Sheryl </a:t>
            </a:r>
            <a:r>
              <a:rPr lang="en-US" sz="3400" dirty="0" err="1"/>
              <a:t>Kaskowitz</a:t>
            </a:r>
            <a:r>
              <a:rPr lang="en-US" sz="3400" dirty="0"/>
              <a:t>, “My Home Sweet Home” and “My Home Sweet Home (Plate)” from </a:t>
            </a:r>
            <a:r>
              <a:rPr lang="en-US" sz="3400" i="1" dirty="0"/>
              <a:t>God Bless America</a:t>
            </a:r>
            <a:r>
              <a:rPr lang="en-US" sz="3400" dirty="0"/>
              <a:t>; Recording of “God Bless America”</a:t>
            </a:r>
          </a:p>
          <a:p>
            <a:pPr marL="0" indent="0">
              <a:lnSpc>
                <a:spcPct val="120000"/>
              </a:lnSpc>
              <a:spcBef>
                <a:spcPts val="800"/>
              </a:spcBef>
              <a:buNone/>
            </a:pPr>
            <a:r>
              <a:rPr lang="en-US" sz="3800" b="1" dirty="0" smtClean="0"/>
              <a:t>Boundaries and Belonging: Citizens and Others in the Global Community (</a:t>
            </a:r>
            <a:r>
              <a:rPr lang="en-US" sz="3800" b="1" dirty="0" err="1" smtClean="0"/>
              <a:t>Sumita</a:t>
            </a:r>
            <a:r>
              <a:rPr lang="en-US" sz="3800" b="1" dirty="0" smtClean="0"/>
              <a:t> </a:t>
            </a:r>
            <a:r>
              <a:rPr lang="en-US" sz="3800" b="1" dirty="0" err="1"/>
              <a:t>Pahwa</a:t>
            </a:r>
            <a:r>
              <a:rPr lang="en-US" sz="3800" b="1" dirty="0"/>
              <a:t>)</a:t>
            </a:r>
            <a:endParaRPr lang="en-US" sz="3800" dirty="0"/>
          </a:p>
          <a:p>
            <a:pPr marL="0" indent="0">
              <a:buNone/>
            </a:pPr>
            <a:r>
              <a:rPr lang="en-US" sz="3400" dirty="0" err="1"/>
              <a:t>Ayelet</a:t>
            </a:r>
            <a:r>
              <a:rPr lang="en-US" sz="3400" dirty="0"/>
              <a:t> </a:t>
            </a:r>
            <a:r>
              <a:rPr lang="en-US" sz="3400" dirty="0" err="1"/>
              <a:t>Shachar</a:t>
            </a:r>
            <a:r>
              <a:rPr lang="en-US" sz="3400" dirty="0"/>
              <a:t> and Ran </a:t>
            </a:r>
            <a:r>
              <a:rPr lang="en-US" sz="3400" dirty="0" err="1"/>
              <a:t>Hirschl</a:t>
            </a:r>
            <a:r>
              <a:rPr lang="en-US" sz="3400" dirty="0"/>
              <a:t>, “Citizenship as Inherited Property”; Anne Hull, “The Education of </a:t>
            </a:r>
            <a:r>
              <a:rPr lang="en-US" sz="3400" dirty="0" err="1"/>
              <a:t>Maira</a:t>
            </a:r>
            <a:r>
              <a:rPr lang="en-US" sz="3400" dirty="0"/>
              <a:t> </a:t>
            </a:r>
            <a:r>
              <a:rPr lang="en-US" sz="3400" dirty="0" err="1"/>
              <a:t>Salim</a:t>
            </a:r>
            <a:r>
              <a:rPr lang="en-US" sz="3400" dirty="0"/>
              <a:t>”</a:t>
            </a:r>
          </a:p>
          <a:p>
            <a:pPr marL="0" indent="0">
              <a:lnSpc>
                <a:spcPct val="120000"/>
              </a:lnSpc>
              <a:spcBef>
                <a:spcPts val="800"/>
              </a:spcBef>
              <a:buNone/>
            </a:pPr>
            <a:r>
              <a:rPr lang="en-US" sz="3800" b="1" dirty="0"/>
              <a:t>3 Essays: </a:t>
            </a:r>
            <a:r>
              <a:rPr lang="en-US" sz="3800" b="1" dirty="0" err="1"/>
              <a:t>Solnit</a:t>
            </a:r>
            <a:r>
              <a:rPr lang="en-US" sz="3800" b="1" dirty="0"/>
              <a:t>, Woolf, Kincaid &amp; Practices of Women Writing</a:t>
            </a:r>
            <a:r>
              <a:rPr lang="en-US" sz="3800" b="1" i="1" dirty="0"/>
              <a:t> </a:t>
            </a:r>
            <a:r>
              <a:rPr lang="en-US" sz="3800" b="1" dirty="0"/>
              <a:t>(</a:t>
            </a:r>
            <a:r>
              <a:rPr lang="en-US" sz="3800" b="1" dirty="0" err="1"/>
              <a:t>Myriam</a:t>
            </a:r>
            <a:r>
              <a:rPr lang="en-US" sz="3800" b="1" dirty="0"/>
              <a:t> Chancy)</a:t>
            </a:r>
            <a:endParaRPr lang="en-US" sz="3800" dirty="0"/>
          </a:p>
          <a:p>
            <a:pPr marL="0" indent="0">
              <a:buNone/>
            </a:pPr>
            <a:r>
              <a:rPr lang="en-US" sz="3400" dirty="0"/>
              <a:t>Virginia Woolf, Chapters 3 and 5 in </a:t>
            </a:r>
            <a:r>
              <a:rPr lang="en-US" sz="3400" i="1" dirty="0"/>
              <a:t>A Room of One’s Own</a:t>
            </a:r>
            <a:r>
              <a:rPr lang="en-US" sz="3400" dirty="0"/>
              <a:t>; Jamaica Kincaid, Chapters 1 and 2 in </a:t>
            </a:r>
            <a:r>
              <a:rPr lang="en-US" sz="3400" i="1" dirty="0"/>
              <a:t>A Small Place</a:t>
            </a:r>
            <a:r>
              <a:rPr lang="en-US" sz="3400" dirty="0"/>
              <a:t>; Rebecca </a:t>
            </a:r>
            <a:r>
              <a:rPr lang="en-US" sz="3400" dirty="0" err="1"/>
              <a:t>Solnit</a:t>
            </a:r>
            <a:r>
              <a:rPr lang="en-US" sz="3400" dirty="0"/>
              <a:t>, “Men Explain Things to Me”</a:t>
            </a:r>
          </a:p>
          <a:p>
            <a:pPr marL="0" indent="0">
              <a:lnSpc>
                <a:spcPct val="120000"/>
              </a:lnSpc>
              <a:spcBef>
                <a:spcPts val="800"/>
              </a:spcBef>
              <a:buNone/>
            </a:pPr>
            <a:r>
              <a:rPr lang="en-US" sz="3800" b="1" dirty="0"/>
              <a:t>The Class Closet: How Do We Get In and Why Don’t We Come Out? (Nathalie </a:t>
            </a:r>
            <a:r>
              <a:rPr lang="en-US" sz="3800" b="1" dirty="0" err="1"/>
              <a:t>Rachlin</a:t>
            </a:r>
            <a:r>
              <a:rPr lang="en-US" sz="3800" b="1" dirty="0"/>
              <a:t>)</a:t>
            </a:r>
            <a:endParaRPr lang="en-US" sz="3800" dirty="0"/>
          </a:p>
          <a:p>
            <a:pPr marL="0" indent="0">
              <a:buNone/>
            </a:pPr>
            <a:r>
              <a:rPr lang="en-US" sz="3400" dirty="0"/>
              <a:t>Didier </a:t>
            </a:r>
            <a:r>
              <a:rPr lang="en-US" sz="3400" dirty="0" err="1"/>
              <a:t>Eribon</a:t>
            </a:r>
            <a:r>
              <a:rPr lang="en-US" sz="3400" dirty="0"/>
              <a:t>, selections from </a:t>
            </a:r>
            <a:r>
              <a:rPr lang="en-US" sz="3400" i="1" dirty="0"/>
              <a:t>Returning to Reims</a:t>
            </a:r>
            <a:endParaRPr lang="en-US" sz="3400" dirty="0"/>
          </a:p>
          <a:p>
            <a:pPr marL="0" indent="0">
              <a:lnSpc>
                <a:spcPct val="120000"/>
              </a:lnSpc>
              <a:spcBef>
                <a:spcPts val="800"/>
              </a:spcBef>
              <a:buNone/>
            </a:pPr>
            <a:r>
              <a:rPr lang="en-US" sz="3800" b="1" dirty="0"/>
              <a:t>Autobiographical Dance (Kevin Williamson)</a:t>
            </a:r>
            <a:endParaRPr lang="en-US" sz="3800" dirty="0"/>
          </a:p>
          <a:p>
            <a:pPr marL="0" indent="0">
              <a:buNone/>
            </a:pPr>
            <a:r>
              <a:rPr lang="en-US" sz="3400" dirty="0"/>
              <a:t>Ann Cooper Albright, “Dancing Bodies and the Stories They Tell”; Videos of </a:t>
            </a:r>
            <a:r>
              <a:rPr lang="en-US" sz="3400" dirty="0" err="1"/>
              <a:t>Blondell</a:t>
            </a:r>
            <a:r>
              <a:rPr lang="en-US" sz="3400" dirty="0"/>
              <a:t> Cummings and David </a:t>
            </a:r>
            <a:r>
              <a:rPr lang="en-US" sz="3400" dirty="0" err="1"/>
              <a:t>Dorf</a:t>
            </a:r>
            <a:r>
              <a:rPr lang="en-US" sz="3400" dirty="0"/>
              <a:t> dances</a:t>
            </a:r>
          </a:p>
          <a:p>
            <a:endParaRPr lang="en-US" dirty="0"/>
          </a:p>
        </p:txBody>
      </p:sp>
    </p:spTree>
    <p:extLst>
      <p:ext uri="{BB962C8B-B14F-4D97-AF65-F5344CB8AC3E}">
        <p14:creationId xmlns:p14="http://schemas.microsoft.com/office/powerpoint/2010/main" val="4209483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II. Exclusion and Resistance</a:t>
            </a:r>
            <a:endParaRPr lang="en-US" sz="2800" dirty="0"/>
          </a:p>
        </p:txBody>
      </p:sp>
      <p:sp>
        <p:nvSpPr>
          <p:cNvPr id="3" name="Content Placeholder 2"/>
          <p:cNvSpPr>
            <a:spLocks noGrp="1"/>
          </p:cNvSpPr>
          <p:nvPr>
            <p:ph idx="1"/>
          </p:nvPr>
        </p:nvSpPr>
        <p:spPr>
          <a:xfrm>
            <a:off x="775230" y="1280157"/>
            <a:ext cx="7653332" cy="4831903"/>
          </a:xfrm>
        </p:spPr>
        <p:txBody>
          <a:bodyPr>
            <a:normAutofit/>
          </a:bodyPr>
          <a:lstStyle/>
          <a:p>
            <a:pPr marL="0" indent="0">
              <a:spcBef>
                <a:spcPts val="1000"/>
              </a:spcBef>
              <a:buNone/>
            </a:pPr>
            <a:r>
              <a:rPr lang="en-US" sz="1800" b="1" dirty="0"/>
              <a:t>Reproducing Indigenous Community in Times of Struggle: Indigenous Women, Secrets and Cultural Transformation in </a:t>
            </a:r>
            <a:r>
              <a:rPr lang="en-US" sz="1800" b="1" dirty="0" err="1"/>
              <a:t>Rigoberta</a:t>
            </a:r>
            <a:r>
              <a:rPr lang="en-US" sz="1800" b="1" dirty="0"/>
              <a:t> </a:t>
            </a:r>
            <a:r>
              <a:rPr lang="en-US" sz="1800" b="1" dirty="0" err="1"/>
              <a:t>Menchú’s</a:t>
            </a:r>
            <a:r>
              <a:rPr lang="en-US" sz="1800" b="1" dirty="0"/>
              <a:t> Testimony (Claudia </a:t>
            </a:r>
            <a:r>
              <a:rPr lang="en-US" sz="1800" b="1" dirty="0" err="1"/>
              <a:t>Arteaga</a:t>
            </a:r>
            <a:r>
              <a:rPr lang="en-US" sz="1800" b="1" dirty="0" smtClean="0"/>
              <a:t>)</a:t>
            </a:r>
            <a:r>
              <a:rPr lang="en-US" sz="1800" dirty="0"/>
              <a:t/>
            </a:r>
            <a:br>
              <a:rPr lang="en-US" sz="1800" dirty="0"/>
            </a:br>
            <a:r>
              <a:rPr lang="en-US" sz="1600" dirty="0" err="1" smtClean="0"/>
              <a:t>Rigoberta</a:t>
            </a:r>
            <a:r>
              <a:rPr lang="en-US" sz="1600" dirty="0" smtClean="0"/>
              <a:t> </a:t>
            </a:r>
            <a:r>
              <a:rPr lang="en-US" sz="1600" dirty="0" err="1"/>
              <a:t>Menchú</a:t>
            </a:r>
            <a:r>
              <a:rPr lang="en-US" sz="1600" dirty="0"/>
              <a:t>, Elisabeth Burgos-</a:t>
            </a:r>
            <a:r>
              <a:rPr lang="en-US" sz="1600" dirty="0" err="1"/>
              <a:t>Debray</a:t>
            </a:r>
            <a:r>
              <a:rPr lang="en-US" sz="1600" dirty="0"/>
              <a:t>, ed., selections from </a:t>
            </a:r>
            <a:r>
              <a:rPr lang="en-US" sz="1600" i="1" dirty="0"/>
              <a:t>I, </a:t>
            </a:r>
            <a:r>
              <a:rPr lang="en-US" sz="1600" i="1" dirty="0" err="1"/>
              <a:t>Rigoberta</a:t>
            </a:r>
            <a:r>
              <a:rPr lang="en-US" sz="1600" i="1" dirty="0"/>
              <a:t> </a:t>
            </a:r>
            <a:r>
              <a:rPr lang="en-US" sz="1600" i="1" dirty="0" err="1"/>
              <a:t>Menchú</a:t>
            </a:r>
            <a:r>
              <a:rPr lang="en-US" sz="1600" dirty="0"/>
              <a:t> </a:t>
            </a:r>
          </a:p>
          <a:p>
            <a:pPr marL="0" indent="0">
              <a:spcBef>
                <a:spcPts val="1000"/>
              </a:spcBef>
              <a:buNone/>
            </a:pPr>
            <a:r>
              <a:rPr lang="en-US" sz="1800" b="1" dirty="0"/>
              <a:t>Resisting Religion: Martyrdom, Memory, and Community (Andrew Jacobs</a:t>
            </a:r>
            <a:r>
              <a:rPr lang="en-US" sz="1800" b="1" dirty="0" smtClean="0"/>
              <a:t>)</a:t>
            </a:r>
            <a:r>
              <a:rPr lang="en-US" sz="1800" dirty="0"/>
              <a:t/>
            </a:r>
            <a:br>
              <a:rPr lang="en-US" sz="1800" dirty="0"/>
            </a:br>
            <a:r>
              <a:rPr lang="en-US" sz="1600" dirty="0" smtClean="0"/>
              <a:t>Bart </a:t>
            </a:r>
            <a:r>
              <a:rPr lang="en-US" sz="1600" dirty="0"/>
              <a:t>D. </a:t>
            </a:r>
            <a:r>
              <a:rPr lang="en-US" sz="1600" dirty="0" err="1"/>
              <a:t>Ehrman</a:t>
            </a:r>
            <a:r>
              <a:rPr lang="en-US" sz="1600" dirty="0"/>
              <a:t>, ed., “Martyrdom of Perpetua and </a:t>
            </a:r>
            <a:r>
              <a:rPr lang="en-US" sz="1600" dirty="0" err="1"/>
              <a:t>Felicitas</a:t>
            </a:r>
            <a:r>
              <a:rPr lang="en-US" sz="1600" i="1" dirty="0"/>
              <a:t>”</a:t>
            </a:r>
            <a:r>
              <a:rPr lang="en-US" sz="1600" dirty="0"/>
              <a:t> from </a:t>
            </a:r>
            <a:r>
              <a:rPr lang="en-US" sz="1600" i="1" dirty="0"/>
              <a:t>After the </a:t>
            </a:r>
            <a:r>
              <a:rPr lang="en-US" sz="1600" i="1" dirty="0" smtClean="0"/>
              <a:t>New</a:t>
            </a:r>
            <a:br>
              <a:rPr lang="en-US" sz="1600" i="1" dirty="0" smtClean="0"/>
            </a:br>
            <a:r>
              <a:rPr lang="en-US" sz="1600" i="1" dirty="0" smtClean="0"/>
              <a:t>Testament</a:t>
            </a:r>
            <a:r>
              <a:rPr lang="en-US" sz="1600" dirty="0"/>
              <a:t>; Elizabeth </a:t>
            </a:r>
            <a:r>
              <a:rPr lang="en-US" sz="1600" dirty="0" err="1"/>
              <a:t>Castelli</a:t>
            </a:r>
            <a:r>
              <a:rPr lang="en-US" sz="1600" dirty="0"/>
              <a:t>, “Performing Persecution, Theorizing Martyrdom”</a:t>
            </a:r>
          </a:p>
          <a:p>
            <a:pPr marL="0" indent="0">
              <a:spcBef>
                <a:spcPts val="1000"/>
              </a:spcBef>
              <a:buNone/>
            </a:pPr>
            <a:r>
              <a:rPr lang="en-US" sz="1800" b="1" dirty="0"/>
              <a:t>Punishment, Community, and Justice (Dion Scott-</a:t>
            </a:r>
            <a:r>
              <a:rPr lang="en-US" sz="1800" b="1" dirty="0" err="1"/>
              <a:t>Kakures</a:t>
            </a:r>
            <a:r>
              <a:rPr lang="en-US" sz="1800" b="1" dirty="0" smtClean="0"/>
              <a:t>)</a:t>
            </a:r>
            <a:r>
              <a:rPr lang="en-US" sz="1800" dirty="0"/>
              <a:t/>
            </a:r>
            <a:br>
              <a:rPr lang="en-US" sz="1800" dirty="0"/>
            </a:br>
            <a:r>
              <a:rPr lang="en-US" sz="1600" dirty="0" smtClean="0"/>
              <a:t>Angela </a:t>
            </a:r>
            <a:r>
              <a:rPr lang="en-US" sz="1600" dirty="0"/>
              <a:t>Davis, Chapters 1 and 6 from </a:t>
            </a:r>
            <a:r>
              <a:rPr lang="en-US" sz="1600" i="1" dirty="0"/>
              <a:t>Are Prisons Obsolete?</a:t>
            </a:r>
            <a:r>
              <a:rPr lang="en-US" sz="1600" dirty="0"/>
              <a:t>; </a:t>
            </a:r>
            <a:r>
              <a:rPr lang="en-US" sz="1600" dirty="0" err="1" smtClean="0"/>
              <a:t>Jeffrie</a:t>
            </a:r>
            <a:r>
              <a:rPr lang="en-US" sz="1600" dirty="0" smtClean="0"/>
              <a:t> </a:t>
            </a:r>
            <a:r>
              <a:rPr lang="en-US" sz="1600" dirty="0"/>
              <a:t>G. Murphy, “Marxism and Retribution”; Michelle Alexander, “The Rebirth of Caste”</a:t>
            </a:r>
          </a:p>
          <a:p>
            <a:pPr marL="0" indent="0">
              <a:spcBef>
                <a:spcPts val="1000"/>
              </a:spcBef>
              <a:buNone/>
            </a:pPr>
            <a:r>
              <a:rPr lang="en-US" sz="1800" b="1" dirty="0"/>
              <a:t>Resisting Institutions: Representation, Protest, and 'The System' (Kim Drake</a:t>
            </a:r>
            <a:r>
              <a:rPr lang="en-US" sz="1800" b="1" dirty="0" smtClean="0"/>
              <a:t>)</a:t>
            </a:r>
            <a:r>
              <a:rPr lang="en-US" sz="1800" dirty="0"/>
              <a:t/>
            </a:r>
            <a:br>
              <a:rPr lang="en-US" sz="1800" dirty="0"/>
            </a:br>
            <a:r>
              <a:rPr lang="en-US" sz="1600" dirty="0" smtClean="0"/>
              <a:t>Susan </a:t>
            </a:r>
            <a:r>
              <a:rPr lang="en-US" sz="1600" dirty="0"/>
              <a:t>Nussbaum, selections from </a:t>
            </a:r>
            <a:r>
              <a:rPr lang="en-US" sz="1600" i="1" dirty="0"/>
              <a:t>Good Kings, Bad Kings</a:t>
            </a:r>
            <a:endParaRPr lang="en-US" sz="1600" dirty="0"/>
          </a:p>
          <a:p>
            <a:pPr marL="0" indent="0">
              <a:spcBef>
                <a:spcPts val="1000"/>
              </a:spcBef>
              <a:buNone/>
            </a:pPr>
            <a:r>
              <a:rPr lang="en-US" sz="1800" b="1" dirty="0"/>
              <a:t>Disruptive </a:t>
            </a:r>
            <a:r>
              <a:rPr lang="en-US" sz="1800" b="1" dirty="0" err="1"/>
              <a:t>Musics</a:t>
            </a:r>
            <a:r>
              <a:rPr lang="en-US" sz="1800" b="1" dirty="0"/>
              <a:t>: Communities, Music, and Censorship (David </a:t>
            </a:r>
            <a:r>
              <a:rPr lang="en-US" sz="1800" b="1" dirty="0" err="1"/>
              <a:t>Cubek</a:t>
            </a:r>
            <a:r>
              <a:rPr lang="en-US" sz="1800" b="1" dirty="0" smtClean="0"/>
              <a:t>)</a:t>
            </a:r>
            <a:r>
              <a:rPr lang="en-US" sz="1800" dirty="0"/>
              <a:t/>
            </a:r>
            <a:br>
              <a:rPr lang="en-US" sz="1800" dirty="0"/>
            </a:br>
            <a:r>
              <a:rPr lang="en-US" sz="1600" dirty="0" smtClean="0"/>
              <a:t>Martin </a:t>
            </a:r>
            <a:r>
              <a:rPr lang="en-US" sz="1600" dirty="0" err="1"/>
              <a:t>Scherzinger</a:t>
            </a:r>
            <a:r>
              <a:rPr lang="en-US" sz="1600" dirty="0"/>
              <a:t>, “Double Voices of Musical Censorship after 9/11”</a:t>
            </a:r>
          </a:p>
          <a:p>
            <a:endParaRPr lang="en-US" sz="1600" b="1" dirty="0"/>
          </a:p>
        </p:txBody>
      </p:sp>
    </p:spTree>
    <p:extLst>
      <p:ext uri="{BB962C8B-B14F-4D97-AF65-F5344CB8AC3E}">
        <p14:creationId xmlns:p14="http://schemas.microsoft.com/office/powerpoint/2010/main" val="1600675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3608"/>
            <a:ext cx="8229600" cy="1143000"/>
          </a:xfrm>
        </p:spPr>
        <p:txBody>
          <a:bodyPr>
            <a:normAutofit/>
          </a:bodyPr>
          <a:lstStyle/>
          <a:p>
            <a:r>
              <a:rPr lang="en-US" sz="2800" dirty="0" smtClean="0"/>
              <a:t>III. Imagining Communal Possibilities</a:t>
            </a:r>
            <a:endParaRPr lang="en-US" sz="2800" dirty="0"/>
          </a:p>
        </p:txBody>
      </p:sp>
      <p:sp>
        <p:nvSpPr>
          <p:cNvPr id="3" name="Content Placeholder 2"/>
          <p:cNvSpPr>
            <a:spLocks noGrp="1"/>
          </p:cNvSpPr>
          <p:nvPr>
            <p:ph idx="1"/>
          </p:nvPr>
        </p:nvSpPr>
        <p:spPr>
          <a:xfrm>
            <a:off x="556165" y="1445106"/>
            <a:ext cx="8229600" cy="4955144"/>
          </a:xfrm>
        </p:spPr>
        <p:txBody>
          <a:bodyPr>
            <a:noAutofit/>
          </a:bodyPr>
          <a:lstStyle/>
          <a:p>
            <a:pPr marL="0" indent="0">
              <a:spcBef>
                <a:spcPts val="1000"/>
              </a:spcBef>
              <a:buNone/>
            </a:pPr>
            <a:r>
              <a:rPr lang="en-US" sz="1800" b="1" dirty="0"/>
              <a:t>The Goddess Demeter: Her Hymn, Her Rituals, Her Communities (Ellen </a:t>
            </a:r>
            <a:r>
              <a:rPr lang="en-US" sz="1800" b="1" dirty="0" err="1"/>
              <a:t>Finkelpearl</a:t>
            </a:r>
            <a:r>
              <a:rPr lang="en-US" sz="1800" b="1" dirty="0" smtClean="0"/>
              <a:t>)</a:t>
            </a:r>
            <a:r>
              <a:rPr lang="en-US" sz="1800" dirty="0"/>
              <a:t/>
            </a:r>
            <a:br>
              <a:rPr lang="en-US" sz="1800" dirty="0"/>
            </a:br>
            <a:r>
              <a:rPr lang="en-US" sz="1600" dirty="0" smtClean="0"/>
              <a:t>"</a:t>
            </a:r>
            <a:r>
              <a:rPr lang="en-US" sz="1600" dirty="0"/>
              <a:t>Homeric Hymn to Demeter," trans. Helene Foley; Helene Foley, "Background: The Eleusinian Mysteries and Women's Rites for Demeter"</a:t>
            </a:r>
          </a:p>
          <a:p>
            <a:pPr marL="0" indent="0">
              <a:spcBef>
                <a:spcPts val="1000"/>
              </a:spcBef>
              <a:buNone/>
            </a:pPr>
            <a:r>
              <a:rPr lang="en-US" sz="1800" b="1" dirty="0"/>
              <a:t>Storytelling and Community in </a:t>
            </a:r>
            <a:r>
              <a:rPr lang="en-US" sz="1800" b="1" dirty="0" err="1"/>
              <a:t>Zora</a:t>
            </a:r>
            <a:r>
              <a:rPr lang="en-US" sz="1800" b="1" dirty="0"/>
              <a:t> Neale Hurston’s </a:t>
            </a:r>
            <a:r>
              <a:rPr lang="en-US" sz="1800" b="1" i="1" dirty="0"/>
              <a:t>Their Eyes Were Watching God</a:t>
            </a:r>
            <a:r>
              <a:rPr lang="en-US" sz="1800" b="1" dirty="0"/>
              <a:t> (Tom </a:t>
            </a:r>
            <a:r>
              <a:rPr lang="en-US" sz="1800" b="1" dirty="0" err="1"/>
              <a:t>Koenigs</a:t>
            </a:r>
            <a:r>
              <a:rPr lang="en-US" sz="1800" b="1" dirty="0" smtClean="0"/>
              <a:t>)</a:t>
            </a:r>
            <a:r>
              <a:rPr lang="en-US" sz="1800" dirty="0"/>
              <a:t/>
            </a:r>
            <a:br>
              <a:rPr lang="en-US" sz="1800" dirty="0"/>
            </a:br>
            <a:r>
              <a:rPr lang="en-US" sz="1600" dirty="0" err="1" smtClean="0"/>
              <a:t>Zora</a:t>
            </a:r>
            <a:r>
              <a:rPr lang="en-US" sz="1600" dirty="0" smtClean="0"/>
              <a:t> </a:t>
            </a:r>
            <a:r>
              <a:rPr lang="en-US" sz="1600" dirty="0"/>
              <a:t>Neale Hurston, </a:t>
            </a:r>
            <a:r>
              <a:rPr lang="en-US" sz="1600" i="1" dirty="0"/>
              <a:t>Their Eyes Were Watching God</a:t>
            </a:r>
            <a:r>
              <a:rPr lang="en-US" sz="1600" dirty="0"/>
              <a:t>; Richard Wright, “Between Laughter and Tears”</a:t>
            </a:r>
          </a:p>
          <a:p>
            <a:pPr marL="0" indent="0">
              <a:spcBef>
                <a:spcPts val="1000"/>
              </a:spcBef>
              <a:buNone/>
            </a:pPr>
            <a:r>
              <a:rPr lang="en-US" sz="1800" b="1" dirty="0"/>
              <a:t>Screening of </a:t>
            </a:r>
            <a:r>
              <a:rPr lang="en-US" sz="1800" b="1" i="1" dirty="0"/>
              <a:t>In Jackson Heights, </a:t>
            </a:r>
            <a:r>
              <a:rPr lang="en-US" sz="1800" b="1" dirty="0"/>
              <a:t>Dir. Frederick Wiseman (2015) </a:t>
            </a:r>
            <a:endParaRPr lang="en-US" sz="1800" dirty="0"/>
          </a:p>
          <a:p>
            <a:pPr marL="0" indent="0">
              <a:spcBef>
                <a:spcPts val="1000"/>
              </a:spcBef>
              <a:buNone/>
            </a:pPr>
            <a:r>
              <a:rPr lang="en-US" sz="1800" b="1" dirty="0"/>
              <a:t>Visual Art and Social Change (Kasper </a:t>
            </a:r>
            <a:r>
              <a:rPr lang="en-US" sz="1800" b="1" dirty="0" err="1"/>
              <a:t>Kovitz</a:t>
            </a:r>
            <a:r>
              <a:rPr lang="en-US" sz="1800" b="1" dirty="0" smtClean="0"/>
              <a:t>)</a:t>
            </a:r>
            <a:r>
              <a:rPr lang="en-US" sz="1800" dirty="0"/>
              <a:t/>
            </a:r>
            <a:br>
              <a:rPr lang="en-US" sz="1800" dirty="0"/>
            </a:br>
            <a:r>
              <a:rPr lang="en-US" sz="1600" dirty="0" smtClean="0"/>
              <a:t>Suzanne </a:t>
            </a:r>
            <a:r>
              <a:rPr lang="en-US" sz="1600" dirty="0"/>
              <a:t>Lacy, "Cultural Pilgrimages and Metaphoric Journeys"</a:t>
            </a:r>
          </a:p>
          <a:p>
            <a:pPr marL="0" indent="0">
              <a:spcBef>
                <a:spcPts val="1000"/>
              </a:spcBef>
              <a:buNone/>
            </a:pPr>
            <a:r>
              <a:rPr lang="en-US" sz="1800" b="1" dirty="0"/>
              <a:t>C'mon Baby Light My Fire: Structure and Chaos in the Wispy Community of Burning Man (Jen </a:t>
            </a:r>
            <a:r>
              <a:rPr lang="en-US" sz="1800" b="1" dirty="0" err="1"/>
              <a:t>Groscup</a:t>
            </a:r>
            <a:r>
              <a:rPr lang="en-US" sz="1800" b="1" dirty="0" smtClean="0"/>
              <a:t>)</a:t>
            </a:r>
            <a:r>
              <a:rPr lang="en-US" sz="1800" dirty="0"/>
              <a:t/>
            </a:r>
            <a:br>
              <a:rPr lang="en-US" sz="1800" dirty="0"/>
            </a:br>
            <a:r>
              <a:rPr lang="en-US" sz="1600" dirty="0" smtClean="0"/>
              <a:t>Gary </a:t>
            </a:r>
            <a:r>
              <a:rPr lang="en-US" sz="1600" dirty="0"/>
              <a:t>Alan Fine and Lisa-Jo van den Scott, “Wispy Communities: Transient Gatherings and </a:t>
            </a:r>
            <a:r>
              <a:rPr lang="en-US" sz="1600" dirty="0" smtClean="0"/>
              <a:t>Imagined Micro-Communities”; “Burning Man Survival Guide”; Video of Burning Man Festival</a:t>
            </a:r>
            <a:endParaRPr lang="en-US" sz="1600" dirty="0"/>
          </a:p>
        </p:txBody>
      </p:sp>
    </p:spTree>
    <p:extLst>
      <p:ext uri="{BB962C8B-B14F-4D97-AF65-F5344CB8AC3E}">
        <p14:creationId xmlns:p14="http://schemas.microsoft.com/office/powerpoint/2010/main" val="2979744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476</TotalTime>
  <Words>637</Words>
  <Application>Microsoft Office PowerPoint</Application>
  <PresentationFormat>On-screen Show (4:3)</PresentationFormat>
  <Paragraphs>60</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Scripps College Core I</vt:lpstr>
      <vt:lpstr>PowerPoint Presentation</vt:lpstr>
      <vt:lpstr>PowerPoint Presentation</vt:lpstr>
      <vt:lpstr>PowerPoint Presentation</vt:lpstr>
      <vt:lpstr>PowerPoint Presentation</vt:lpstr>
      <vt:lpstr>Core I Fall 2016 Histories of the Present: Community</vt:lpstr>
      <vt:lpstr>I. Formation, Negotiation, Transformation</vt:lpstr>
      <vt:lpstr>II. Exclusion and Resistance</vt:lpstr>
      <vt:lpstr>III. Imagining Communal Possibilities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Faculty Workshop</dc:title>
  <dc:creator>Scripps College</dc:creator>
  <cp:lastModifiedBy>Mary Hatcher-Skeers</cp:lastModifiedBy>
  <cp:revision>82</cp:revision>
  <cp:lastPrinted>2016-05-16T01:30:05Z</cp:lastPrinted>
  <dcterms:created xsi:type="dcterms:W3CDTF">2016-05-14T22:46:00Z</dcterms:created>
  <dcterms:modified xsi:type="dcterms:W3CDTF">2016-06-24T19:11:47Z</dcterms:modified>
</cp:coreProperties>
</file>