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8"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F25018A-72BB-4852-B1A2-030EC3BACAD1}" type="datetimeFigureOut">
              <a:rPr lang="en-SG" smtClean="0"/>
              <a:t>08/06/2016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CE0A5FE-34F6-41B2-BD35-306F312D9D20}" type="slidenum">
              <a:rPr lang="en-SG" smtClean="0"/>
              <a:t>‹#›</a:t>
            </a:fld>
            <a:endParaRPr lang="en-SG"/>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25018A-72BB-4852-B1A2-030EC3BACAD1}" type="datetimeFigureOut">
              <a:rPr lang="en-SG" smtClean="0"/>
              <a:t>08/06/2016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25018A-72BB-4852-B1A2-030EC3BACAD1}" type="datetimeFigureOut">
              <a:rPr lang="en-SG" smtClean="0"/>
              <a:t>08/06/2016</a:t>
            </a:fld>
            <a:endParaRPr lang="en-SG"/>
          </a:p>
        </p:txBody>
      </p:sp>
      <p:sp>
        <p:nvSpPr>
          <p:cNvPr id="5" name="Footer Placeholder 4"/>
          <p:cNvSpPr>
            <a:spLocks noGrp="1"/>
          </p:cNvSpPr>
          <p:nvPr>
            <p:ph type="ftr" sz="quarter" idx="11"/>
          </p:nvPr>
        </p:nvSpPr>
        <p:spPr>
          <a:xfrm>
            <a:off x="2640597" y="6377459"/>
            <a:ext cx="3836404" cy="365125"/>
          </a:xfrm>
        </p:spPr>
        <p:txBody>
          <a:bodyPr/>
          <a:lstStyle/>
          <a:p>
            <a:endParaRPr lang="en-SG"/>
          </a:p>
        </p:txBody>
      </p:sp>
      <p:sp>
        <p:nvSpPr>
          <p:cNvPr id="6" name="Slide Number Placeholder 5"/>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25018A-72BB-4852-B1A2-030EC3BACAD1}" type="datetimeFigureOut">
              <a:rPr lang="en-SG" smtClean="0"/>
              <a:t>08/06/2016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25018A-72BB-4852-B1A2-030EC3BACAD1}" type="datetimeFigureOut">
              <a:rPr lang="en-SG" smtClean="0"/>
              <a:t>08/06/2016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CE0A5FE-34F6-41B2-BD35-306F312D9D20}" type="slidenum">
              <a:rPr lang="en-SG" smtClean="0"/>
              <a:t>‹#›</a:t>
            </a:fld>
            <a:endParaRPr lang="en-S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25018A-72BB-4852-B1A2-030EC3BACAD1}" type="datetimeFigureOut">
              <a:rPr lang="en-SG" smtClean="0"/>
              <a:t>08/06/2016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25018A-72BB-4852-B1A2-030EC3BACAD1}" type="datetimeFigureOut">
              <a:rPr lang="en-SG" smtClean="0"/>
              <a:t>08/06/2016</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25018A-72BB-4852-B1A2-030EC3BACAD1}" type="datetimeFigureOut">
              <a:rPr lang="en-SG" smtClean="0"/>
              <a:t>08/06/2016</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5018A-72BB-4852-B1A2-030EC3BACAD1}" type="datetimeFigureOut">
              <a:rPr lang="en-SG" smtClean="0"/>
              <a:t>08/06/2016</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FCE0A5FE-34F6-41B2-BD35-306F312D9D20}" type="slidenum">
              <a:rPr lang="en-SG" smtClean="0"/>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F25018A-72BB-4852-B1A2-030EC3BACAD1}" type="datetimeFigureOut">
              <a:rPr lang="en-SG" smtClean="0"/>
              <a:t>08/06/2016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CE0A5FE-34F6-41B2-BD35-306F312D9D20}" type="slidenum">
              <a:rPr lang="en-SG" smtClean="0"/>
              <a:t>‹#›</a:t>
            </a:fld>
            <a:endParaRPr lang="en-SG"/>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F25018A-72BB-4852-B1A2-030EC3BACAD1}" type="datetimeFigureOut">
              <a:rPr lang="en-SG" smtClean="0"/>
              <a:t>08/06/2016</a:t>
            </a:fld>
            <a:endParaRPr lang="en-SG"/>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SG"/>
          </a:p>
        </p:txBody>
      </p:sp>
      <p:sp>
        <p:nvSpPr>
          <p:cNvPr id="7" name="Slide Number Placeholder 6"/>
          <p:cNvSpPr>
            <a:spLocks noGrp="1"/>
          </p:cNvSpPr>
          <p:nvPr>
            <p:ph type="sldNum" sz="quarter" idx="12"/>
          </p:nvPr>
        </p:nvSpPr>
        <p:spPr>
          <a:xfrm>
            <a:off x="8339328" y="1170432"/>
            <a:ext cx="733864" cy="201168"/>
          </a:xfrm>
        </p:spPr>
        <p:txBody>
          <a:bodyPr/>
          <a:lstStyle/>
          <a:p>
            <a:fld id="{FCE0A5FE-34F6-41B2-BD35-306F312D9D20}" type="slidenum">
              <a:rPr lang="en-SG" smtClean="0"/>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F25018A-72BB-4852-B1A2-030EC3BACAD1}" type="datetimeFigureOut">
              <a:rPr lang="en-SG" smtClean="0"/>
              <a:t>08/06/2016</a:t>
            </a:fld>
            <a:endParaRPr lang="en-SG"/>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SG"/>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CE0A5FE-34F6-41B2-BD35-306F312D9D20}" type="slidenum">
              <a:rPr lang="en-SG" smtClean="0"/>
              <a:t>‹#›</a:t>
            </a:fld>
            <a:endParaRPr lang="en-SG"/>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Antigonus_I_Monophthalmus" TargetMode="External"/><Relationship Id="rId3" Type="http://schemas.openxmlformats.org/officeDocument/2006/relationships/hyperlink" Target="https://en.wikipedia.org/wiki/Statue" TargetMode="External"/><Relationship Id="rId7" Type="http://schemas.openxmlformats.org/officeDocument/2006/relationships/hyperlink" Target="https://en.wikipedia.org/wiki/Seven_Wonders_of_the_Ancient_World"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en.wikipedia.org/wiki/Chares_of_Lindos" TargetMode="External"/><Relationship Id="rId5" Type="http://schemas.openxmlformats.org/officeDocument/2006/relationships/hyperlink" Target="https://en.wikipedia.org/wiki/Rhodes_(city)" TargetMode="External"/><Relationship Id="rId10" Type="http://schemas.openxmlformats.org/officeDocument/2006/relationships/hyperlink" Target="https://en.wikipedia.org/wiki/Ancient_world" TargetMode="External"/><Relationship Id="rId4" Type="http://schemas.openxmlformats.org/officeDocument/2006/relationships/hyperlink" Target="https://en.wikipedia.org/wiki/Helios" TargetMode="External"/><Relationship Id="rId9" Type="http://schemas.openxmlformats.org/officeDocument/2006/relationships/hyperlink" Target="https://en.wikipedia.org/wiki/226_BC_Rhodes_earthquake"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hyperlink" Target="http://www.tajmahal.com/" TargetMode="Externa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343317" y="1773982"/>
            <a:ext cx="6421951" cy="3046988"/>
          </a:xfrm>
          <a:prstGeom prst="rect">
            <a:avLst/>
          </a:prstGeom>
          <a:noFill/>
        </p:spPr>
        <p:txBody>
          <a:bodyPr wrap="none" lIns="91440" tIns="45720" rIns="91440" bIns="45720">
            <a:spAutoFit/>
          </a:bodyPr>
          <a:lstStyle/>
          <a:p>
            <a:pPr algn="ctr"/>
            <a:r>
              <a:rPr lang="en-US" sz="9600" b="1" u="heavy" dirty="0" smtClean="0">
                <a:ln w="10541" cmpd="sng">
                  <a:solidFill>
                    <a:schemeClr val="bg1"/>
                  </a:solidFill>
                  <a:prstDash val="solid"/>
                </a:ln>
                <a:solidFill>
                  <a:schemeClr val="bg1"/>
                </a:solidFill>
                <a:latin typeface="Baskerville Old Face" panose="02020602080505020303" pitchFamily="18" charset="0"/>
              </a:rPr>
              <a:t>Wonders of </a:t>
            </a:r>
          </a:p>
          <a:p>
            <a:pPr algn="ctr"/>
            <a:r>
              <a:rPr lang="en-US" sz="9600" b="1" u="heavy" dirty="0" smtClean="0">
                <a:ln w="10541" cmpd="sng">
                  <a:solidFill>
                    <a:schemeClr val="bg1"/>
                  </a:solidFill>
                  <a:prstDash val="solid"/>
                </a:ln>
                <a:solidFill>
                  <a:schemeClr val="bg1"/>
                </a:solidFill>
                <a:latin typeface="Baskerville Old Face" panose="02020602080505020303" pitchFamily="18" charset="0"/>
              </a:rPr>
              <a:t>The world</a:t>
            </a:r>
            <a:endParaRPr lang="en-US" sz="9600" b="1" u="heavy" dirty="0">
              <a:ln w="10541" cmpd="sng">
                <a:solidFill>
                  <a:schemeClr val="bg1"/>
                </a:solidFill>
                <a:prstDash val="solid"/>
              </a:ln>
              <a:solidFill>
                <a:schemeClr val="bg1"/>
              </a:solidFill>
              <a:latin typeface="Baskerville Old Face" panose="02020602080505020303" pitchFamily="18" charset="0"/>
            </a:endParaRPr>
          </a:p>
        </p:txBody>
      </p:sp>
      <p:sp>
        <p:nvSpPr>
          <p:cNvPr id="8" name="Action Button: Forward or Next 7">
            <a:hlinkClick r:id="" action="ppaction://hlinkshowjump?jump=nextslide" highlightClick="1"/>
          </p:cNvPr>
          <p:cNvSpPr/>
          <p:nvPr/>
        </p:nvSpPr>
        <p:spPr>
          <a:xfrm>
            <a:off x="7524328" y="6381328"/>
            <a:ext cx="504056" cy="288032"/>
          </a:xfrm>
          <a:prstGeom prst="actionButtonForwardNex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043175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SG" dirty="0" smtClean="0"/>
              <a:t>Ancient – Great Pyramid Of Giza</a:t>
            </a:r>
            <a:endParaRPr lang="en-SG"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2060848"/>
            <a:ext cx="2847975" cy="2352675"/>
          </a:xfrm>
        </p:spPr>
      </p:pic>
      <p:sp>
        <p:nvSpPr>
          <p:cNvPr id="5" name="TextBox 4"/>
          <p:cNvSpPr txBox="1"/>
          <p:nvPr/>
        </p:nvSpPr>
        <p:spPr>
          <a:xfrm>
            <a:off x="3445961" y="1628799"/>
            <a:ext cx="5184576" cy="4524315"/>
          </a:xfrm>
          <a:prstGeom prst="rect">
            <a:avLst/>
          </a:prstGeom>
          <a:noFill/>
        </p:spPr>
        <p:txBody>
          <a:bodyPr wrap="square" rtlCol="0">
            <a:spAutoFit/>
          </a:bodyPr>
          <a:lstStyle/>
          <a:p>
            <a:r>
              <a:rPr lang="en-SG" dirty="0"/>
              <a:t>Giza is located west and south of modern Cairo, in the vast desert imagined by the ancient Egyptians to be the land of the dead. Guarded by the Great Sphinx, the plateau is dominated by the massive pyramids of Khufu (Gr. Cheops), Khafre (Gr. </a:t>
            </a:r>
            <a:r>
              <a:rPr lang="en-SG" dirty="0" err="1"/>
              <a:t>Chephren</a:t>
            </a:r>
            <a:r>
              <a:rPr lang="en-SG" dirty="0"/>
              <a:t>), and Menkaure (Gr. </a:t>
            </a:r>
            <a:r>
              <a:rPr lang="en-SG" dirty="0" err="1"/>
              <a:t>Mycerinus</a:t>
            </a:r>
            <a:r>
              <a:rPr lang="en-SG" dirty="0"/>
              <a:t>), all of whom ruled Egypt during the 4th Dynasty (c. 2500 BC). The royal pyramid complexes, which include temples, causeways, and satellite pyramids, are surrounded by tombs of the elite-members of the royal family, the nobility, and the priesthood. At the foot of the plateau, south of the Great Sphinx, lie the Cemetery and Town of the Pyramid Builders, where the men and women who constructed the royal and elite tombs on the main plateau lived, worked, and were buried. </a:t>
            </a:r>
          </a:p>
        </p:txBody>
      </p:sp>
      <p:sp>
        <p:nvSpPr>
          <p:cNvPr id="6" name="Action Button: Forward or Next 5">
            <a:hlinkClick r:id="" action="ppaction://hlinkshowjump?jump=nextslide" highlightClick="1"/>
          </p:cNvPr>
          <p:cNvSpPr/>
          <p:nvPr/>
        </p:nvSpPr>
        <p:spPr>
          <a:xfrm>
            <a:off x="7524328" y="6381328"/>
            <a:ext cx="504056" cy="288032"/>
          </a:xfrm>
          <a:prstGeom prst="actionButtonForwardNex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 name="Action Button: Back or Previous 6">
            <a:hlinkClick r:id="" action="ppaction://hlinkshowjump?jump=previousslide" highlightClick="1"/>
          </p:cNvPr>
          <p:cNvSpPr/>
          <p:nvPr/>
        </p:nvSpPr>
        <p:spPr>
          <a:xfrm>
            <a:off x="7020272" y="6381328"/>
            <a:ext cx="432048" cy="288032"/>
          </a:xfrm>
          <a:prstGeom prst="actionButtonBackPrevious">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 name="Action Button: Home 7">
            <a:hlinkClick r:id="" action="ppaction://hlinkshowjump?jump=firstslide" highlightClick="1"/>
          </p:cNvPr>
          <p:cNvSpPr/>
          <p:nvPr/>
        </p:nvSpPr>
        <p:spPr>
          <a:xfrm>
            <a:off x="8375754" y="6276454"/>
            <a:ext cx="372710" cy="392906"/>
          </a:xfrm>
          <a:prstGeom prst="actionButtonHom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1183594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ction Button: Back or Previous 4">
            <a:hlinkClick r:id="" action="ppaction://hlinkshowjump?jump=previousslide" highlightClick="1"/>
          </p:cNvPr>
          <p:cNvSpPr/>
          <p:nvPr/>
        </p:nvSpPr>
        <p:spPr>
          <a:xfrm>
            <a:off x="6876256" y="6381328"/>
            <a:ext cx="576064" cy="288032"/>
          </a:xfrm>
          <a:prstGeom prst="actionButtonBackPrevious">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Action Button: Forward or Next 5">
            <a:hlinkClick r:id="" action="ppaction://hlinkshowjump?jump=nextslide" highlightClick="1"/>
          </p:cNvPr>
          <p:cNvSpPr/>
          <p:nvPr/>
        </p:nvSpPr>
        <p:spPr>
          <a:xfrm>
            <a:off x="7524328" y="6381328"/>
            <a:ext cx="504056" cy="288032"/>
          </a:xfrm>
          <a:prstGeom prst="actionButtonForwardNex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 name="Action Button: Home 6">
            <a:hlinkClick r:id="" action="ppaction://hlinkshowjump?jump=firstslide" highlightClick="1"/>
          </p:cNvPr>
          <p:cNvSpPr/>
          <p:nvPr/>
        </p:nvSpPr>
        <p:spPr>
          <a:xfrm>
            <a:off x="8375754" y="6276454"/>
            <a:ext cx="372710" cy="392906"/>
          </a:xfrm>
          <a:prstGeom prst="actionButtonHom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 name="Title 2"/>
          <p:cNvSpPr>
            <a:spLocks noGrp="1"/>
          </p:cNvSpPr>
          <p:nvPr>
            <p:ph type="title"/>
          </p:nvPr>
        </p:nvSpPr>
        <p:spPr/>
        <p:txBody>
          <a:bodyPr>
            <a:normAutofit/>
          </a:bodyPr>
          <a:lstStyle/>
          <a:p>
            <a:r>
              <a:rPr lang="en-SG" dirty="0" smtClean="0"/>
              <a:t>Ancient – Colossus of Rhodes</a:t>
            </a:r>
            <a:endParaRPr lang="en-SG"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844824"/>
            <a:ext cx="3371318" cy="2592288"/>
          </a:xfrm>
          <a:prstGeom prst="rect">
            <a:avLst/>
          </a:prstGeom>
        </p:spPr>
      </p:pic>
      <p:sp>
        <p:nvSpPr>
          <p:cNvPr id="10" name="TextBox 9"/>
          <p:cNvSpPr txBox="1"/>
          <p:nvPr/>
        </p:nvSpPr>
        <p:spPr>
          <a:xfrm>
            <a:off x="3851919" y="1552553"/>
            <a:ext cx="4710189" cy="4401205"/>
          </a:xfrm>
          <a:prstGeom prst="rect">
            <a:avLst/>
          </a:prstGeom>
          <a:noFill/>
        </p:spPr>
        <p:txBody>
          <a:bodyPr wrap="square" rtlCol="0">
            <a:spAutoFit/>
          </a:bodyPr>
          <a:lstStyle/>
          <a:p>
            <a:r>
              <a:rPr lang="en-SG" sz="2000" dirty="0" smtClean="0">
                <a:effectLst/>
              </a:rPr>
              <a:t>The </a:t>
            </a:r>
            <a:r>
              <a:rPr lang="en-SG" sz="2000" b="1" dirty="0" smtClean="0">
                <a:effectLst/>
              </a:rPr>
              <a:t>Colossus of </a:t>
            </a:r>
            <a:r>
              <a:rPr lang="en-SG" sz="2000" b="1" dirty="0"/>
              <a:t>R</a:t>
            </a:r>
            <a:r>
              <a:rPr lang="en-SG" sz="2000" b="1" dirty="0" smtClean="0">
                <a:effectLst/>
              </a:rPr>
              <a:t>hodes </a:t>
            </a:r>
            <a:r>
              <a:rPr lang="en-SG" sz="2000" dirty="0" smtClean="0">
                <a:effectLst/>
              </a:rPr>
              <a:t>was a </a:t>
            </a:r>
            <a:r>
              <a:rPr lang="en-SG" sz="2000" dirty="0" smtClean="0">
                <a:effectLst/>
                <a:hlinkClick r:id="rId3" tooltip="Statue"/>
              </a:rPr>
              <a:t>statue</a:t>
            </a:r>
            <a:r>
              <a:rPr lang="en-SG" sz="2000" dirty="0" smtClean="0">
                <a:effectLst/>
              </a:rPr>
              <a:t> of the Greek titan-god of the sun </a:t>
            </a:r>
            <a:r>
              <a:rPr lang="en-SG" sz="2000" dirty="0" smtClean="0">
                <a:effectLst/>
                <a:hlinkClick r:id="rId4" tooltip="Helios"/>
              </a:rPr>
              <a:t>Helios</a:t>
            </a:r>
            <a:r>
              <a:rPr lang="en-SG" sz="2000" dirty="0" smtClean="0">
                <a:effectLst/>
              </a:rPr>
              <a:t>, erected in the city of </a:t>
            </a:r>
            <a:r>
              <a:rPr lang="en-SG" sz="2000" dirty="0" smtClean="0">
                <a:effectLst/>
                <a:hlinkClick r:id="rId5" tooltip="Rhodes (city)"/>
              </a:rPr>
              <a:t>Rhodes</a:t>
            </a:r>
            <a:r>
              <a:rPr lang="en-SG" sz="2000" dirty="0" smtClean="0">
                <a:effectLst/>
              </a:rPr>
              <a:t>, on the Greek island of the same name, by </a:t>
            </a:r>
            <a:r>
              <a:rPr lang="en-SG" sz="2000" dirty="0" smtClean="0">
                <a:effectLst/>
                <a:hlinkClick r:id="rId6" tooltip="Chares of Lindos"/>
              </a:rPr>
              <a:t>Chares of </a:t>
            </a:r>
            <a:r>
              <a:rPr lang="en-SG" sz="2000" dirty="0" err="1" smtClean="0">
                <a:effectLst/>
                <a:hlinkClick r:id="rId6" tooltip="Chares of Lindos"/>
              </a:rPr>
              <a:t>Lindos</a:t>
            </a:r>
            <a:r>
              <a:rPr lang="en-SG" sz="2000" dirty="0" smtClean="0">
                <a:effectLst/>
              </a:rPr>
              <a:t> in 280 BC. One of the </a:t>
            </a:r>
            <a:r>
              <a:rPr lang="en-SG" sz="2000" dirty="0" smtClean="0">
                <a:effectLst/>
                <a:hlinkClick r:id="rId7" tooltip="Seven Wonders of the Ancient World"/>
              </a:rPr>
              <a:t>Seven Wonders of the Ancient World</a:t>
            </a:r>
            <a:r>
              <a:rPr lang="en-SG" sz="2000" dirty="0" smtClean="0">
                <a:effectLst/>
              </a:rPr>
              <a:t>, it was constructed to celebrate Rhodes' victory over the ruler of Cyprus, </a:t>
            </a:r>
            <a:r>
              <a:rPr lang="en-SG" sz="2000" dirty="0" err="1" smtClean="0">
                <a:effectLst/>
                <a:hlinkClick r:id="rId8" tooltip="Antigonus I Monophthalmus"/>
              </a:rPr>
              <a:t>Antigonus</a:t>
            </a:r>
            <a:r>
              <a:rPr lang="en-SG" sz="2000" dirty="0" smtClean="0">
                <a:effectLst/>
                <a:hlinkClick r:id="rId8" tooltip="Antigonus I Monophthalmus"/>
              </a:rPr>
              <a:t> I </a:t>
            </a:r>
            <a:r>
              <a:rPr lang="en-SG" sz="2000" dirty="0" err="1" smtClean="0">
                <a:effectLst/>
                <a:hlinkClick r:id="rId8" tooltip="Antigonus I Monophthalmus"/>
              </a:rPr>
              <a:t>Monophthalmus</a:t>
            </a:r>
            <a:r>
              <a:rPr lang="en-SG" sz="2000" dirty="0" smtClean="0">
                <a:effectLst/>
              </a:rPr>
              <a:t>, whose son unsuccessfully besieged Rhodes in 305 BC. Before its destruction in </a:t>
            </a:r>
            <a:r>
              <a:rPr lang="en-SG" sz="2000" dirty="0" smtClean="0">
                <a:effectLst/>
                <a:hlinkClick r:id="rId9" tooltip="226 BC Rhodes earthquake"/>
              </a:rPr>
              <a:t>the earthquake of 226 BC</a:t>
            </a:r>
            <a:r>
              <a:rPr lang="en-SG" sz="2000" dirty="0" smtClean="0">
                <a:effectLst/>
              </a:rPr>
              <a:t>, the Colossus of Rhodes stood over 30 metres (98 feet) high, making it one of the tallest statues of the </a:t>
            </a:r>
            <a:r>
              <a:rPr lang="en-SG" sz="2000" u="sng" dirty="0" smtClean="0">
                <a:effectLst/>
                <a:hlinkClick r:id="rId10" tooltip="Ancient world"/>
              </a:rPr>
              <a:t>ancient world</a:t>
            </a:r>
            <a:r>
              <a:rPr lang="en-SG" sz="2000" dirty="0" smtClean="0">
                <a:effectLst/>
              </a:rPr>
              <a:t>.</a:t>
            </a:r>
            <a:endParaRPr lang="en-SG" sz="2000" dirty="0"/>
          </a:p>
        </p:txBody>
      </p:sp>
    </p:spTree>
    <p:extLst>
      <p:ext uri="{BB962C8B-B14F-4D97-AF65-F5344CB8AC3E}">
        <p14:creationId xmlns:p14="http://schemas.microsoft.com/office/powerpoint/2010/main" val="3270388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Modern - </a:t>
            </a:r>
            <a:r>
              <a:rPr lang="en-SG" dirty="0" smtClean="0"/>
              <a:t>Colosseum</a:t>
            </a:r>
            <a:endParaRPr lang="en-SG" dirty="0"/>
          </a:p>
        </p:txBody>
      </p:sp>
      <p:sp>
        <p:nvSpPr>
          <p:cNvPr id="4" name="Action Button: Forward or Next 3">
            <a:hlinkClick r:id="" action="ppaction://hlinkshowjump?jump=nextslide" highlightClick="1"/>
          </p:cNvPr>
          <p:cNvSpPr/>
          <p:nvPr/>
        </p:nvSpPr>
        <p:spPr>
          <a:xfrm>
            <a:off x="7524328" y="6381328"/>
            <a:ext cx="504056" cy="288032"/>
          </a:xfrm>
          <a:prstGeom prst="actionButtonForwardNex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Action Button: Back or Previous 4">
            <a:hlinkClick r:id="" action="ppaction://hlinkshowjump?jump=previousslide" highlightClick="1"/>
          </p:cNvPr>
          <p:cNvSpPr/>
          <p:nvPr/>
        </p:nvSpPr>
        <p:spPr>
          <a:xfrm>
            <a:off x="6876256" y="6381328"/>
            <a:ext cx="576064" cy="288032"/>
          </a:xfrm>
          <a:prstGeom prst="actionButtonBackPrevious">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Action Button: Home 5">
            <a:hlinkClick r:id="" action="ppaction://hlinkshowjump?jump=firstslide" highlightClick="1"/>
          </p:cNvPr>
          <p:cNvSpPr/>
          <p:nvPr/>
        </p:nvSpPr>
        <p:spPr>
          <a:xfrm>
            <a:off x="8375754" y="6276454"/>
            <a:ext cx="372710" cy="392906"/>
          </a:xfrm>
          <a:prstGeom prst="actionButtonHom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210356" y="1909199"/>
            <a:ext cx="2505434" cy="2239881"/>
          </a:xfrm>
          <a:prstGeom prst="rect">
            <a:avLst/>
          </a:prstGeom>
        </p:spPr>
      </p:pic>
      <p:sp>
        <p:nvSpPr>
          <p:cNvPr id="8" name="TextBox 7"/>
          <p:cNvSpPr txBox="1"/>
          <p:nvPr/>
        </p:nvSpPr>
        <p:spPr>
          <a:xfrm>
            <a:off x="2771800" y="1924764"/>
            <a:ext cx="4523834" cy="3785652"/>
          </a:xfrm>
          <a:prstGeom prst="rect">
            <a:avLst/>
          </a:prstGeom>
          <a:noFill/>
        </p:spPr>
        <p:txBody>
          <a:bodyPr wrap="square" rtlCol="0">
            <a:spAutoFit/>
          </a:bodyPr>
          <a:lstStyle/>
          <a:p>
            <a:r>
              <a:rPr lang="en-SG" sz="2000" dirty="0" smtClean="0"/>
              <a:t>The </a:t>
            </a:r>
            <a:r>
              <a:rPr lang="en-SG" sz="2000" b="1" dirty="0" smtClean="0"/>
              <a:t>Roman Colosseum</a:t>
            </a:r>
            <a:r>
              <a:rPr lang="en-SG" sz="2000" dirty="0" smtClean="0"/>
              <a:t> is the most famous monument to have survived from the classical world. It was built nearly two thousand years ago for the purpose of hosting violent gladiator games. Thousands of men and animals fought for their lives in the sandy arena. A few gladiators and warriors found glory there. Some even found fame and riches but many more died an anonymous death, providing entertainment for eager Roman spectators.</a:t>
            </a:r>
            <a:endParaRPr lang="en-SG" sz="2000" dirty="0"/>
          </a:p>
        </p:txBody>
      </p:sp>
    </p:spTree>
    <p:controls>
      <mc:AlternateContent xmlns:mc="http://schemas.openxmlformats.org/markup-compatibility/2006">
        <mc:Choice xmlns:v="urn:schemas-microsoft-com:vml" Requires="v">
          <p:control spid="3074" name="ShockwaveFlash1" r:id="rId2" imgW="1835182" imgH="2017980"/>
        </mc:Choice>
        <mc:Fallback>
          <p:control name="ShockwaveFlash1" r:id="rId2" imgW="1835182" imgH="2017980">
            <p:pic>
              <p:nvPicPr>
                <p:cNvPr id="0" name="ShockwaveFlash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7308850" y="2924175"/>
                  <a:ext cx="1835150" cy="2017713"/>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086710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Modern - Taj Mahal</a:t>
            </a:r>
            <a:endParaRPr lang="en-SG" dirty="0"/>
          </a:p>
        </p:txBody>
      </p:sp>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67544" y="1976664"/>
            <a:ext cx="2857500" cy="2143125"/>
          </a:xfrm>
        </p:spPr>
      </p:pic>
      <p:sp>
        <p:nvSpPr>
          <p:cNvPr id="5" name="TextBox 4"/>
          <p:cNvSpPr txBox="1"/>
          <p:nvPr/>
        </p:nvSpPr>
        <p:spPr>
          <a:xfrm>
            <a:off x="3635896" y="1887567"/>
            <a:ext cx="3096543" cy="4524315"/>
          </a:xfrm>
          <a:prstGeom prst="rect">
            <a:avLst/>
          </a:prstGeom>
          <a:noFill/>
        </p:spPr>
        <p:txBody>
          <a:bodyPr wrap="square" rtlCol="0">
            <a:spAutoFit/>
          </a:bodyPr>
          <a:lstStyle/>
          <a:p>
            <a:r>
              <a:rPr lang="en-SG" dirty="0" smtClean="0"/>
              <a:t>The </a:t>
            </a:r>
            <a:r>
              <a:rPr lang="en-SG" b="1" dirty="0" smtClean="0">
                <a:hlinkClick r:id="rId5"/>
              </a:rPr>
              <a:t>Taj Mahal</a:t>
            </a:r>
            <a:r>
              <a:rPr lang="en-SG" dirty="0" smtClean="0"/>
              <a:t> is the epitome of Mughal art and one of the most famous buildings in the world. Yet there have been few serious studies of it and no full analysis of its architecture and meaning. Ebba Koch, an important scholar,  has been permitted to take measurements of the complex and has been working on the palaces and gardens of </a:t>
            </a:r>
            <a:r>
              <a:rPr lang="en-SG" b="1" dirty="0" smtClean="0"/>
              <a:t>Shah Jahan</a:t>
            </a:r>
            <a:r>
              <a:rPr lang="en-SG" dirty="0" smtClean="0"/>
              <a:t> for thirty years and on the Taj Mahal itself—the tomb of the emperor's wife, </a:t>
            </a:r>
            <a:r>
              <a:rPr lang="en-SG" b="1" dirty="0" err="1" smtClean="0"/>
              <a:t>Mumtaz</a:t>
            </a:r>
            <a:r>
              <a:rPr lang="en-SG" b="1" dirty="0" smtClean="0"/>
              <a:t> Mahal</a:t>
            </a:r>
            <a:r>
              <a:rPr lang="en-SG" dirty="0" smtClean="0"/>
              <a:t>—for a decade.</a:t>
            </a:r>
            <a:endParaRPr lang="en-SG" dirty="0"/>
          </a:p>
        </p:txBody>
      </p:sp>
      <p:sp>
        <p:nvSpPr>
          <p:cNvPr id="6" name="Action Button: Back or Previous 5">
            <a:hlinkClick r:id="" action="ppaction://hlinkshowjump?jump=previousslide" highlightClick="1"/>
          </p:cNvPr>
          <p:cNvSpPr/>
          <p:nvPr/>
        </p:nvSpPr>
        <p:spPr>
          <a:xfrm>
            <a:off x="6876256" y="6381328"/>
            <a:ext cx="576064" cy="288032"/>
          </a:xfrm>
          <a:prstGeom prst="actionButtonBackPrevious">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 name="Action Button: Forward or Next 6">
            <a:hlinkClick r:id="" action="ppaction://hlinkshowjump?jump=nextslide" highlightClick="1"/>
          </p:cNvPr>
          <p:cNvSpPr/>
          <p:nvPr/>
        </p:nvSpPr>
        <p:spPr>
          <a:xfrm>
            <a:off x="7524328" y="6381328"/>
            <a:ext cx="504056" cy="288032"/>
          </a:xfrm>
          <a:prstGeom prst="actionButtonForwardNex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 name="Action Button: Home 7">
            <a:hlinkClick r:id="" action="ppaction://hlinkshowjump?jump=firstslide" highlightClick="1"/>
          </p:cNvPr>
          <p:cNvSpPr/>
          <p:nvPr/>
        </p:nvSpPr>
        <p:spPr>
          <a:xfrm>
            <a:off x="8375754" y="6276454"/>
            <a:ext cx="372710" cy="392906"/>
          </a:xfrm>
          <a:prstGeom prst="actionButtonHom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controls>
      <mc:AlternateContent xmlns:mc="http://schemas.openxmlformats.org/markup-compatibility/2006">
        <mc:Choice xmlns:v="urn:schemas-microsoft-com:vml" Requires="v">
          <p:control spid="1026" name="ShockwaveFlash1" r:id="rId2" imgW="1871618" imgH="1944915"/>
        </mc:Choice>
        <mc:Fallback>
          <p:control name="ShockwaveFlash1" r:id="rId2" imgW="1871618" imgH="1944915">
            <p:pic>
              <p:nvPicPr>
                <p:cNvPr id="0" name="ShockwaveFlash1"/>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7019925" y="3284538"/>
                  <a:ext cx="1871663" cy="1944687"/>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40405482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87</TotalTime>
  <Words>415</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Module</vt:lpstr>
      <vt:lpstr>PowerPoint Presentation</vt:lpstr>
      <vt:lpstr>Ancient – Great Pyramid Of Giza</vt:lpstr>
      <vt:lpstr>Ancient – Colossus of Rhodes</vt:lpstr>
      <vt:lpstr>Modern - Colosseum</vt:lpstr>
      <vt:lpstr>Modern - Taj Mahal</vt:lpstr>
    </vt:vector>
  </TitlesOfParts>
  <Company>NANYANG TECHNOLOGICAL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student</cp:lastModifiedBy>
  <cp:revision>8</cp:revision>
  <dcterms:created xsi:type="dcterms:W3CDTF">2016-06-08T07:08:06Z</dcterms:created>
  <dcterms:modified xsi:type="dcterms:W3CDTF">2016-06-08T08:35:48Z</dcterms:modified>
</cp:coreProperties>
</file>