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6" r:id="rId3"/>
    <p:sldId id="262" r:id="rId4"/>
    <p:sldId id="288" r:id="rId5"/>
    <p:sldId id="258" r:id="rId6"/>
    <p:sldId id="290" r:id="rId7"/>
    <p:sldId id="260" r:id="rId8"/>
    <p:sldId id="261" r:id="rId9"/>
    <p:sldId id="266" r:id="rId10"/>
    <p:sldId id="267" r:id="rId11"/>
    <p:sldId id="268" r:id="rId12"/>
    <p:sldId id="276" r:id="rId13"/>
    <p:sldId id="272" r:id="rId14"/>
    <p:sldId id="273" r:id="rId15"/>
    <p:sldId id="274" r:id="rId16"/>
    <p:sldId id="275" r:id="rId17"/>
    <p:sldId id="277" r:id="rId18"/>
    <p:sldId id="278" r:id="rId19"/>
    <p:sldId id="282" r:id="rId20"/>
    <p:sldId id="283" r:id="rId21"/>
    <p:sldId id="284" r:id="rId2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45" autoAdjust="0"/>
    <p:restoredTop sz="94660"/>
  </p:normalViewPr>
  <p:slideViewPr>
    <p:cSldViewPr>
      <p:cViewPr>
        <p:scale>
          <a:sx n="40" d="100"/>
          <a:sy n="40" d="100"/>
        </p:scale>
        <p:origin x="-139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_tradn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8706651-F295-44C0-BCC0-BEB707DEEFD0}" type="datetimeFigureOut">
              <a:rPr lang="es-ES_tradnl"/>
              <a:pPr>
                <a:defRPr/>
              </a:pPr>
              <a:t>29/07/2015</a:t>
            </a:fld>
            <a:endParaRPr lang="es-ES_tradn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_tradnl"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_tradnl"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_tradn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C4D3DF2-D57C-491E-AF0C-D9EC1BED4D28}" type="slidenum">
              <a:rPr lang="es-ES_tradnl"/>
              <a:pPr>
                <a:defRPr/>
              </a:pPr>
              <a:t>‹Nº›</a:t>
            </a:fld>
            <a:endParaRPr lang="es-ES_tradnl"/>
          </a:p>
        </p:txBody>
      </p:sp>
    </p:spTree>
    <p:extLst>
      <p:ext uri="{BB962C8B-B14F-4D97-AF65-F5344CB8AC3E}">
        <p14:creationId xmlns:p14="http://schemas.microsoft.com/office/powerpoint/2010/main" val="1004289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8E51E66-B3B5-4944-BA05-514242352913}" type="slidenum">
              <a:rPr lang="es-ES"/>
              <a:pPr>
                <a:defRPr/>
              </a:pPr>
              <a:t>‹Nº›</a:t>
            </a:fld>
            <a:endParaRPr lang="es-ES"/>
          </a:p>
        </p:txBody>
      </p:sp>
    </p:spTree>
    <p:extLst>
      <p:ext uri="{BB962C8B-B14F-4D97-AF65-F5344CB8AC3E}">
        <p14:creationId xmlns:p14="http://schemas.microsoft.com/office/powerpoint/2010/main" val="62585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A6FB8DA-4832-4D56-A269-E54B12847897}" type="slidenum">
              <a:rPr lang="es-ES"/>
              <a:pPr>
                <a:defRPr/>
              </a:pPr>
              <a:t>‹Nº›</a:t>
            </a:fld>
            <a:endParaRPr lang="es-ES"/>
          </a:p>
        </p:txBody>
      </p:sp>
    </p:spTree>
    <p:extLst>
      <p:ext uri="{BB962C8B-B14F-4D97-AF65-F5344CB8AC3E}">
        <p14:creationId xmlns:p14="http://schemas.microsoft.com/office/powerpoint/2010/main" val="281626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E3F5889-177B-4DEF-BC91-005E4CD60BCC}" type="slidenum">
              <a:rPr lang="es-ES"/>
              <a:pPr>
                <a:defRPr/>
              </a:pPr>
              <a:t>‹Nº›</a:t>
            </a:fld>
            <a:endParaRPr lang="es-ES"/>
          </a:p>
        </p:txBody>
      </p:sp>
    </p:spTree>
    <p:extLst>
      <p:ext uri="{BB962C8B-B14F-4D97-AF65-F5344CB8AC3E}">
        <p14:creationId xmlns:p14="http://schemas.microsoft.com/office/powerpoint/2010/main" val="3137172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90394D1-C4D0-4B1A-A75D-10751D06A198}" type="slidenum">
              <a:rPr lang="es-ES"/>
              <a:pPr>
                <a:defRPr/>
              </a:pPr>
              <a:t>‹Nº›</a:t>
            </a:fld>
            <a:endParaRPr lang="es-ES"/>
          </a:p>
        </p:txBody>
      </p:sp>
    </p:spTree>
    <p:extLst>
      <p:ext uri="{BB962C8B-B14F-4D97-AF65-F5344CB8AC3E}">
        <p14:creationId xmlns:p14="http://schemas.microsoft.com/office/powerpoint/2010/main" val="1385798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9DFCCFD-D17E-4F69-A8A7-AFCCECF75405}" type="slidenum">
              <a:rPr lang="es-ES"/>
              <a:pPr>
                <a:defRPr/>
              </a:pPr>
              <a:t>‹Nº›</a:t>
            </a:fld>
            <a:endParaRPr lang="es-ES"/>
          </a:p>
        </p:txBody>
      </p:sp>
    </p:spTree>
    <p:extLst>
      <p:ext uri="{BB962C8B-B14F-4D97-AF65-F5344CB8AC3E}">
        <p14:creationId xmlns:p14="http://schemas.microsoft.com/office/powerpoint/2010/main" val="3299076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0178221-7993-491F-BBD1-983D8545005A}" type="slidenum">
              <a:rPr lang="es-ES"/>
              <a:pPr>
                <a:defRPr/>
              </a:pPr>
              <a:t>‹Nº›</a:t>
            </a:fld>
            <a:endParaRPr lang="es-ES"/>
          </a:p>
        </p:txBody>
      </p:sp>
    </p:spTree>
    <p:extLst>
      <p:ext uri="{BB962C8B-B14F-4D97-AF65-F5344CB8AC3E}">
        <p14:creationId xmlns:p14="http://schemas.microsoft.com/office/powerpoint/2010/main" val="1078875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4BD213BD-E259-4A4C-8A24-B148C5102EB8}" type="slidenum">
              <a:rPr lang="es-ES"/>
              <a:pPr>
                <a:defRPr/>
              </a:pPr>
              <a:t>‹Nº›</a:t>
            </a:fld>
            <a:endParaRPr lang="es-ES"/>
          </a:p>
        </p:txBody>
      </p:sp>
    </p:spTree>
    <p:extLst>
      <p:ext uri="{BB962C8B-B14F-4D97-AF65-F5344CB8AC3E}">
        <p14:creationId xmlns:p14="http://schemas.microsoft.com/office/powerpoint/2010/main" val="1055179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1B778DA6-231B-4B5F-989B-9FA2581E57C0}" type="slidenum">
              <a:rPr lang="es-ES"/>
              <a:pPr>
                <a:defRPr/>
              </a:pPr>
              <a:t>‹Nº›</a:t>
            </a:fld>
            <a:endParaRPr lang="es-ES"/>
          </a:p>
        </p:txBody>
      </p:sp>
    </p:spTree>
    <p:extLst>
      <p:ext uri="{BB962C8B-B14F-4D97-AF65-F5344CB8AC3E}">
        <p14:creationId xmlns:p14="http://schemas.microsoft.com/office/powerpoint/2010/main" val="90569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CC841C0-75B3-47FE-9B42-AF641CDE844D}" type="slidenum">
              <a:rPr lang="es-ES"/>
              <a:pPr>
                <a:defRPr/>
              </a:pPr>
              <a:t>‹Nº›</a:t>
            </a:fld>
            <a:endParaRPr lang="es-ES"/>
          </a:p>
        </p:txBody>
      </p:sp>
    </p:spTree>
    <p:extLst>
      <p:ext uri="{BB962C8B-B14F-4D97-AF65-F5344CB8AC3E}">
        <p14:creationId xmlns:p14="http://schemas.microsoft.com/office/powerpoint/2010/main" val="2822495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01F9FC2-B84C-45B1-B9BC-C5F1125C405B}" type="slidenum">
              <a:rPr lang="es-ES"/>
              <a:pPr>
                <a:defRPr/>
              </a:pPr>
              <a:t>‹Nº›</a:t>
            </a:fld>
            <a:endParaRPr lang="es-ES"/>
          </a:p>
        </p:txBody>
      </p:sp>
    </p:spTree>
    <p:extLst>
      <p:ext uri="{BB962C8B-B14F-4D97-AF65-F5344CB8AC3E}">
        <p14:creationId xmlns:p14="http://schemas.microsoft.com/office/powerpoint/2010/main" val="3620689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7788478-5F8C-4AA5-9059-943A74214CF5}" type="slidenum">
              <a:rPr lang="es-ES"/>
              <a:pPr>
                <a:defRPr/>
              </a:pPr>
              <a:t>‹Nº›</a:t>
            </a:fld>
            <a:endParaRPr lang="es-ES"/>
          </a:p>
        </p:txBody>
      </p:sp>
    </p:spTree>
    <p:extLst>
      <p:ext uri="{BB962C8B-B14F-4D97-AF65-F5344CB8AC3E}">
        <p14:creationId xmlns:p14="http://schemas.microsoft.com/office/powerpoint/2010/main" val="2303207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PA"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A" smtClean="0"/>
              <a:t>Haga clic para modificar el estilo de texto del patrón</a:t>
            </a:r>
          </a:p>
          <a:p>
            <a:pPr lvl="1"/>
            <a:r>
              <a:rPr lang="es-ES" altLang="es-PA" smtClean="0"/>
              <a:t>Segundo nivel</a:t>
            </a:r>
          </a:p>
          <a:p>
            <a:pPr lvl="2"/>
            <a:r>
              <a:rPr lang="es-ES" altLang="es-PA" smtClean="0"/>
              <a:t>Tercer nivel</a:t>
            </a:r>
          </a:p>
          <a:p>
            <a:pPr lvl="3"/>
            <a:r>
              <a:rPr lang="es-ES" altLang="es-PA" smtClean="0"/>
              <a:t>Cuarto nivel</a:t>
            </a:r>
          </a:p>
          <a:p>
            <a:pPr lvl="4"/>
            <a:r>
              <a:rPr lang="es-ES" altLang="es-PA"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62670C1-52C4-4B5B-B3EE-3369677D1D74}"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endParaRPr lang="es-CO" altLang="es-PA" smtClean="0"/>
          </a:p>
        </p:txBody>
      </p:sp>
      <p:sp>
        <p:nvSpPr>
          <p:cNvPr id="2051" name="Rectangle 3"/>
          <p:cNvSpPr>
            <a:spLocks noGrp="1" noChangeArrowheads="1"/>
          </p:cNvSpPr>
          <p:nvPr>
            <p:ph type="subTitle" idx="1"/>
          </p:nvPr>
        </p:nvSpPr>
        <p:spPr/>
        <p:txBody>
          <a:bodyPr/>
          <a:lstStyle/>
          <a:p>
            <a:pPr eaLnBrk="1" hangingPunct="1"/>
            <a:endParaRPr lang="es-CO" altLang="es-PA" smtClean="0"/>
          </a:p>
        </p:txBody>
      </p:sp>
      <p:pic>
        <p:nvPicPr>
          <p:cNvPr id="205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0"/>
            <a:ext cx="9793288" cy="818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ctrTitle"/>
          </p:nvPr>
        </p:nvSpPr>
        <p:spPr/>
        <p:txBody>
          <a:bodyPr/>
          <a:lstStyle/>
          <a:p>
            <a:pPr eaLnBrk="1" hangingPunct="1"/>
            <a:r>
              <a:rPr lang="es-ES" altLang="es-PA" sz="4000" b="1" smtClean="0"/>
              <a:t/>
            </a:r>
            <a:br>
              <a:rPr lang="es-ES" altLang="es-PA" sz="4000" b="1" smtClean="0"/>
            </a:br>
            <a:r>
              <a:rPr lang="es-ES" altLang="es-PA" sz="4000" b="1" smtClean="0"/>
              <a:t/>
            </a:r>
            <a:br>
              <a:rPr lang="es-ES" altLang="es-PA" sz="4000" b="1" smtClean="0"/>
            </a:br>
            <a:r>
              <a:rPr lang="es-ES" altLang="es-PA" sz="4000" b="1" smtClean="0"/>
              <a:t>RADIO PLANNING</a:t>
            </a:r>
            <a:br>
              <a:rPr lang="es-ES" altLang="es-PA" sz="4000" b="1" smtClean="0"/>
            </a:br>
            <a:r>
              <a:rPr lang="es-ES" altLang="es-PA" sz="4000" b="1" smtClean="0"/>
              <a:t/>
            </a:r>
            <a:br>
              <a:rPr lang="es-ES" altLang="es-PA" sz="4000" b="1" smtClean="0"/>
            </a:br>
            <a:r>
              <a:rPr lang="es-ES" altLang="es-PA" sz="4000" b="1" smtClean="0"/>
              <a:t>CARACTERISTICAS TECNICAS</a:t>
            </a:r>
            <a:br>
              <a:rPr lang="es-ES" altLang="es-PA" sz="4000" b="1" smtClean="0"/>
            </a:br>
            <a:r>
              <a:rPr lang="es-ES" altLang="es-PA" sz="4000" b="1" smtClean="0"/>
              <a:t/>
            </a:r>
            <a:br>
              <a:rPr lang="es-ES" altLang="es-PA" sz="4000" b="1" smtClean="0"/>
            </a:br>
            <a:r>
              <a:rPr lang="es-ES" altLang="es-PA" sz="4000" b="1" smtClean="0"/>
              <a:t>802.16e</a:t>
            </a:r>
            <a:r>
              <a:rPr lang="es-ES" altLang="es-PA" sz="4000" smtClean="0"/>
              <a:t/>
            </a:r>
            <a:br>
              <a:rPr lang="es-ES" altLang="es-PA" sz="4000" smtClean="0"/>
            </a:br>
            <a:endParaRPr lang="es-ES" altLang="es-PA" sz="4000" smtClean="0"/>
          </a:p>
        </p:txBody>
      </p:sp>
      <p:pic>
        <p:nvPicPr>
          <p:cNvPr id="1126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050" y="4941888"/>
            <a:ext cx="11049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l" eaLnBrk="1" hangingPunct="1"/>
            <a:r>
              <a:rPr lang="es-ES" altLang="es-PA" sz="3600" b="1" smtClean="0"/>
              <a:t>Características Técnicas:</a:t>
            </a:r>
            <a:r>
              <a:rPr lang="es-ES" altLang="es-PA" b="1" smtClean="0"/>
              <a:t> OFDM</a:t>
            </a:r>
          </a:p>
        </p:txBody>
      </p:sp>
      <p:sp>
        <p:nvSpPr>
          <p:cNvPr id="12291" name="Rectangle 3"/>
          <p:cNvSpPr>
            <a:spLocks noGrp="1" noChangeArrowheads="1"/>
          </p:cNvSpPr>
          <p:nvPr>
            <p:ph type="body" idx="1"/>
          </p:nvPr>
        </p:nvSpPr>
        <p:spPr/>
        <p:txBody>
          <a:bodyPr/>
          <a:lstStyle/>
          <a:p>
            <a:pPr algn="just" eaLnBrk="1" hangingPunct="1"/>
            <a:r>
              <a:rPr lang="es-ES" altLang="es-PA" sz="2500" smtClean="0"/>
              <a:t>Técnica de transmisión multiportadora OFDM (Orthogonal Frecuency Division Multiplexing).</a:t>
            </a:r>
          </a:p>
          <a:p>
            <a:pPr algn="just" eaLnBrk="1" hangingPunct="1"/>
            <a:r>
              <a:rPr lang="es-ES" altLang="es-PA" sz="2500" smtClean="0"/>
              <a:t>Divide el ancho de banda disponible en diferentes subportadoras de banda estrecha (FDM).</a:t>
            </a:r>
          </a:p>
          <a:p>
            <a:pPr eaLnBrk="1" hangingPunct="1"/>
            <a:endParaRPr lang="es-ES" altLang="es-PA" sz="2500" smtClean="0"/>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403600"/>
            <a:ext cx="7553325"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s-ES" altLang="es-PA" sz="3000" b="1" smtClean="0"/>
              <a:t>Compatibilidad entre 802.16-2004 y 802.16e</a:t>
            </a:r>
          </a:p>
        </p:txBody>
      </p:sp>
      <p:sp>
        <p:nvSpPr>
          <p:cNvPr id="13315" name="Rectangle 3"/>
          <p:cNvSpPr>
            <a:spLocks noGrp="1" noChangeArrowheads="1"/>
          </p:cNvSpPr>
          <p:nvPr>
            <p:ph type="body" idx="1"/>
          </p:nvPr>
        </p:nvSpPr>
        <p:spPr/>
        <p:txBody>
          <a:bodyPr/>
          <a:lstStyle/>
          <a:p>
            <a:pPr eaLnBrk="1" hangingPunct="1"/>
            <a:endParaRPr lang="es-ES" altLang="es-PA" smtClean="0"/>
          </a:p>
          <a:p>
            <a:pPr eaLnBrk="1" hangingPunct="1"/>
            <a:endParaRPr lang="es-ES" altLang="es-PA" smtClean="0"/>
          </a:p>
          <a:p>
            <a:pPr eaLnBrk="1" hangingPunct="1">
              <a:buFontTx/>
              <a:buNone/>
            </a:pPr>
            <a:r>
              <a:rPr lang="es-ES" altLang="es-PA" smtClean="0"/>
              <a:t>Básicamente por la tecnología de acceso: </a:t>
            </a:r>
          </a:p>
          <a:p>
            <a:pPr algn="just" eaLnBrk="1" hangingPunct="1"/>
            <a:r>
              <a:rPr lang="es-ES" altLang="es-PA" smtClean="0"/>
              <a:t>En 802.16e el acceso se hace al </a:t>
            </a:r>
            <a:r>
              <a:rPr lang="es-ES" altLang="es-PA" smtClean="0">
                <a:solidFill>
                  <a:schemeClr val="folHlink"/>
                </a:solidFill>
              </a:rPr>
              <a:t>mismo tiempo</a:t>
            </a:r>
            <a:r>
              <a:rPr lang="es-ES" altLang="es-PA" smtClean="0"/>
              <a:t> en conjuntos de subportadoras diferentes, mientras que en 802.16-2004 el acceso se hace en </a:t>
            </a:r>
            <a:r>
              <a:rPr lang="es-ES" altLang="es-PA" smtClean="0">
                <a:solidFill>
                  <a:schemeClr val="folHlink"/>
                </a:solidFill>
              </a:rPr>
              <a:t>diferentes tiempos</a:t>
            </a:r>
            <a:r>
              <a:rPr lang="es-ES" altLang="es-PA" smtClean="0"/>
              <a:t> a todas las subportadoras.</a:t>
            </a: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773238"/>
            <a:ext cx="61341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074863"/>
            <a:ext cx="8820150" cy="478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title"/>
          </p:nvPr>
        </p:nvSpPr>
        <p:spPr/>
        <p:txBody>
          <a:bodyPr/>
          <a:lstStyle/>
          <a:p>
            <a:pPr eaLnBrk="1" hangingPunct="1"/>
            <a:r>
              <a:rPr lang="es-ES" altLang="es-PA" sz="3100" b="1" smtClean="0"/>
              <a:t>Características Técnicas: Link Adaptation</a:t>
            </a:r>
          </a:p>
        </p:txBody>
      </p:sp>
      <p:sp>
        <p:nvSpPr>
          <p:cNvPr id="14340" name="Rectangle 3"/>
          <p:cNvSpPr>
            <a:spLocks noGrp="1" noChangeArrowheads="1"/>
          </p:cNvSpPr>
          <p:nvPr>
            <p:ph type="body" idx="1"/>
          </p:nvPr>
        </p:nvSpPr>
        <p:spPr/>
        <p:txBody>
          <a:bodyPr/>
          <a:lstStyle/>
          <a:p>
            <a:pPr algn="just" eaLnBrk="1" hangingPunct="1"/>
            <a:r>
              <a:rPr lang="es-ES" altLang="es-PA" sz="2800" smtClean="0"/>
              <a:t>LINK ADAPTATION: Modulación y codificación adaptativa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s-ES" altLang="es-PA" sz="4000" b="1" smtClean="0"/>
              <a:t>Características Técnicas: Adaptative Antennas System</a:t>
            </a:r>
          </a:p>
        </p:txBody>
      </p:sp>
      <p:sp>
        <p:nvSpPr>
          <p:cNvPr id="15363" name="Rectangle 3"/>
          <p:cNvSpPr>
            <a:spLocks noGrp="1" noChangeArrowheads="1"/>
          </p:cNvSpPr>
          <p:nvPr>
            <p:ph type="body" idx="1"/>
          </p:nvPr>
        </p:nvSpPr>
        <p:spPr/>
        <p:txBody>
          <a:bodyPr/>
          <a:lstStyle/>
          <a:p>
            <a:pPr eaLnBrk="1" hangingPunct="1"/>
            <a:r>
              <a:rPr lang="es-ES" altLang="es-PA" sz="2800" smtClean="0"/>
              <a:t>La técnica consiste en ajustar el ángulo y ancho del lóbulo de la antena dependiendo donde este el trafico.</a:t>
            </a: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57563"/>
            <a:ext cx="33813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2708275"/>
            <a:ext cx="3648075"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p:txBody>
          <a:bodyPr/>
          <a:lstStyle/>
          <a:p>
            <a:pPr eaLnBrk="1" hangingPunct="1"/>
            <a:r>
              <a:rPr lang="es-ES" altLang="es-PA" sz="3500" b="1" smtClean="0"/>
              <a:t>Características Técnicas: MISO/MIMO</a:t>
            </a:r>
          </a:p>
        </p:txBody>
      </p:sp>
      <p:sp>
        <p:nvSpPr>
          <p:cNvPr id="16387" name="Rectangle 6"/>
          <p:cNvSpPr>
            <a:spLocks noGrp="1" noChangeArrowheads="1"/>
          </p:cNvSpPr>
          <p:nvPr>
            <p:ph type="body" sz="half" idx="1"/>
          </p:nvPr>
        </p:nvSpPr>
        <p:spPr/>
        <p:txBody>
          <a:bodyPr/>
          <a:lstStyle/>
          <a:p>
            <a:pPr algn="just" eaLnBrk="1" hangingPunct="1"/>
            <a:endParaRPr lang="es-ES" altLang="es-PA" smtClean="0"/>
          </a:p>
          <a:p>
            <a:pPr algn="just" eaLnBrk="1" hangingPunct="1">
              <a:buFontTx/>
              <a:buNone/>
            </a:pPr>
            <a:r>
              <a:rPr lang="es-ES" altLang="es-PA" smtClean="0"/>
              <a:t>Utilizar no una sino varias antenas en el lado Tx ó Rx para aplicar la técnica de diversidad de ruta, mejorando las características del enlace de radio.</a:t>
            </a:r>
          </a:p>
        </p:txBody>
      </p:sp>
      <p:pic>
        <p:nvPicPr>
          <p:cNvPr id="16388" name="Picture 8"/>
          <p:cNvPicPr>
            <a:picLocks noGrp="1"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4648200" y="1984375"/>
            <a:ext cx="4038600" cy="3756025"/>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pPr eaLnBrk="1" hangingPunct="1"/>
            <a:r>
              <a:rPr lang="es-ES" altLang="es-PA" sz="3600" b="1" smtClean="0"/>
              <a:t>Características Técnicas: </a:t>
            </a:r>
            <a:br>
              <a:rPr lang="es-ES" altLang="es-PA" sz="3600" b="1" smtClean="0"/>
            </a:br>
            <a:r>
              <a:rPr lang="es-ES" altLang="es-PA" sz="3600" b="1" smtClean="0"/>
              <a:t>Reuso Fraccional de Frecuencias.</a:t>
            </a:r>
          </a:p>
        </p:txBody>
      </p:sp>
      <p:sp>
        <p:nvSpPr>
          <p:cNvPr id="17411" name="Rectangle 5"/>
          <p:cNvSpPr>
            <a:spLocks noGrp="1" noChangeArrowheads="1"/>
          </p:cNvSpPr>
          <p:nvPr>
            <p:ph type="body" sz="half" idx="1"/>
          </p:nvPr>
        </p:nvSpPr>
        <p:spPr/>
        <p:txBody>
          <a:bodyPr/>
          <a:lstStyle/>
          <a:p>
            <a:pPr algn="just" eaLnBrk="1" hangingPunct="1"/>
            <a:endParaRPr lang="es-ES" altLang="es-PA" sz="2400" smtClean="0"/>
          </a:p>
          <a:p>
            <a:pPr algn="just" eaLnBrk="1" hangingPunct="1"/>
            <a:r>
              <a:rPr lang="es-ES" altLang="es-PA" sz="2400" smtClean="0"/>
              <a:t>Los usuarios que estén en el centro de la celda, tienen disponibles todos los subcanales, pero los que estén en los bordes solo pueden operar una fracción de todos los subcanales disponibles.</a:t>
            </a:r>
          </a:p>
          <a:p>
            <a:pPr algn="ctr" eaLnBrk="1" hangingPunct="1">
              <a:buFontTx/>
              <a:buNone/>
            </a:pPr>
            <a:endParaRPr lang="es-ES" altLang="es-PA" sz="2400" smtClean="0"/>
          </a:p>
          <a:p>
            <a:pPr algn="ctr" eaLnBrk="1" hangingPunct="1">
              <a:buFontTx/>
              <a:buNone/>
            </a:pPr>
            <a:r>
              <a:rPr lang="es-ES" altLang="es-PA" sz="2400" b="1" smtClean="0"/>
              <a:t>F = F1+F2+F3</a:t>
            </a:r>
          </a:p>
        </p:txBody>
      </p:sp>
      <p:sp>
        <p:nvSpPr>
          <p:cNvPr id="17412" name="Rectangle 6"/>
          <p:cNvSpPr>
            <a:spLocks noGrp="1" noChangeArrowheads="1"/>
          </p:cNvSpPr>
          <p:nvPr>
            <p:ph type="body" sz="half" idx="2"/>
          </p:nvPr>
        </p:nvSpPr>
        <p:spPr/>
        <p:txBody>
          <a:bodyPr/>
          <a:lstStyle/>
          <a:p>
            <a:pPr eaLnBrk="1" hangingPunct="1"/>
            <a:endParaRPr lang="es-CO" altLang="es-PA" sz="2400" smtClean="0"/>
          </a:p>
        </p:txBody>
      </p:sp>
      <p:pic>
        <p:nvPicPr>
          <p:cNvPr id="1741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844675"/>
            <a:ext cx="38163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s-ES" altLang="es-PA" sz="3400" b="1" smtClean="0"/>
              <a:t>ARQUITECTURA DE UNA RED 802.16e</a:t>
            </a:r>
          </a:p>
        </p:txBody>
      </p:sp>
      <p:sp>
        <p:nvSpPr>
          <p:cNvPr id="18435" name="Rectangle 3"/>
          <p:cNvSpPr>
            <a:spLocks noGrp="1" noChangeArrowheads="1"/>
          </p:cNvSpPr>
          <p:nvPr>
            <p:ph type="body" idx="1"/>
          </p:nvPr>
        </p:nvSpPr>
        <p:spPr/>
        <p:txBody>
          <a:bodyPr/>
          <a:lstStyle/>
          <a:p>
            <a:pPr eaLnBrk="1" hangingPunct="1"/>
            <a:endParaRPr lang="es-CO" altLang="es-PA" smtClean="0"/>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28775"/>
            <a:ext cx="8675687"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s-ES" altLang="es-PA" b="1" smtClean="0"/>
              <a:t>APLICACIONES 802.16e</a:t>
            </a:r>
          </a:p>
        </p:txBody>
      </p:sp>
      <p:sp>
        <p:nvSpPr>
          <p:cNvPr id="19459" name="Rectangle 3"/>
          <p:cNvSpPr>
            <a:spLocks noGrp="1" noChangeArrowheads="1"/>
          </p:cNvSpPr>
          <p:nvPr>
            <p:ph type="body" idx="1"/>
          </p:nvPr>
        </p:nvSpPr>
        <p:spPr/>
        <p:txBody>
          <a:bodyPr/>
          <a:lstStyle/>
          <a:p>
            <a:pPr eaLnBrk="1" hangingPunct="1"/>
            <a:endParaRPr lang="es-CO" altLang="es-PA" smtClean="0"/>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484313"/>
            <a:ext cx="7199312"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7513" y="5516563"/>
            <a:ext cx="2376487"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Grp="1" noChangeArrowheads="1"/>
          </p:cNvSpPr>
          <p:nvPr>
            <p:ph type="title"/>
          </p:nvPr>
        </p:nvSpPr>
        <p:spPr/>
        <p:txBody>
          <a:bodyPr/>
          <a:lstStyle/>
          <a:p>
            <a:pPr eaLnBrk="1" hangingPunct="1"/>
            <a:r>
              <a:rPr lang="es-ES" altLang="es-PA" sz="3200" b="1" smtClean="0"/>
              <a:t>RESULTADOS EXPERIMENTALES 802.16e</a:t>
            </a:r>
          </a:p>
        </p:txBody>
      </p:sp>
      <p:sp>
        <p:nvSpPr>
          <p:cNvPr id="20484" name="Rectangle 3"/>
          <p:cNvSpPr>
            <a:spLocks noGrp="1" noChangeArrowheads="1"/>
          </p:cNvSpPr>
          <p:nvPr>
            <p:ph type="body" idx="4294967295"/>
          </p:nvPr>
        </p:nvSpPr>
        <p:spPr>
          <a:xfrm>
            <a:off x="395288" y="1628775"/>
            <a:ext cx="8243887" cy="4568825"/>
          </a:xfrm>
        </p:spPr>
        <p:txBody>
          <a:bodyPr/>
          <a:lstStyle/>
          <a:p>
            <a:pPr algn="just" eaLnBrk="1" hangingPunct="1"/>
            <a:r>
              <a:rPr lang="es-ES" altLang="es-PA" sz="2400" smtClean="0"/>
              <a:t>Ya desde 2004/2005 DoCoMo revelo resultados detallados de pruebas de campo de 4G</a:t>
            </a:r>
          </a:p>
          <a:p>
            <a:pPr algn="just" eaLnBrk="1" hangingPunct="1"/>
            <a:r>
              <a:rPr lang="es-ES" altLang="es-PA" sz="2400" smtClean="0"/>
              <a:t>La compañía dijo que alcanzo una velocidad máximo de transmisión de datos de 300Mbps con un promedio de 135Mbps en un carro moviéndose a una velocidad de 30Km/h, en áreas distantes entre 800mts y 1km de la estación base.</a:t>
            </a:r>
          </a:p>
          <a:p>
            <a:pPr algn="just" eaLnBrk="1" hangingPunct="1"/>
            <a:r>
              <a:rPr lang="es-ES" altLang="es-PA" sz="2400" smtClean="0"/>
              <a:t>NTT DoCoMo pretende alcanzar velocidades mucho mayores agregando la tecnología MIMO, que utiliza múltiples antenas, al sistema inalámbrico actual.</a:t>
            </a:r>
          </a:p>
          <a:p>
            <a:pPr algn="just" eaLnBrk="1" hangingPunct="1"/>
            <a:r>
              <a:rPr lang="es-ES" altLang="es-PA" sz="2400" smtClean="0"/>
              <a:t>El objetivo es alcanzar 1Gbps sin movimiento.</a:t>
            </a:r>
          </a:p>
          <a:p>
            <a:pPr algn="just" eaLnBrk="1" hangingPunct="1"/>
            <a:endParaRPr lang="es-ES" altLang="es-PA" sz="24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p:nvPr>
        </p:nvSpPr>
        <p:spPr>
          <a:xfrm>
            <a:off x="500063" y="428625"/>
            <a:ext cx="7772400" cy="1470025"/>
          </a:xfrm>
        </p:spPr>
        <p:txBody>
          <a:bodyPr/>
          <a:lstStyle/>
          <a:p>
            <a:pPr eaLnBrk="1" hangingPunct="1"/>
            <a:r>
              <a:rPr lang="es-ES_tradnl" altLang="es-PA" b="1" smtClean="0"/>
              <a:t>WiMAX</a:t>
            </a:r>
            <a:br>
              <a:rPr lang="es-ES_tradnl" altLang="es-PA" b="1" smtClean="0"/>
            </a:br>
            <a:endParaRPr lang="es-ES_tradnl" altLang="es-PA" smtClean="0"/>
          </a:p>
        </p:txBody>
      </p:sp>
      <p:sp>
        <p:nvSpPr>
          <p:cNvPr id="3075" name="2 Subtítulo"/>
          <p:cNvSpPr>
            <a:spLocks noGrp="1"/>
          </p:cNvSpPr>
          <p:nvPr>
            <p:ph type="subTitle" idx="1"/>
          </p:nvPr>
        </p:nvSpPr>
        <p:spPr>
          <a:xfrm>
            <a:off x="714375" y="1857375"/>
            <a:ext cx="7358063" cy="3357563"/>
          </a:xfrm>
        </p:spPr>
        <p:txBody>
          <a:bodyPr/>
          <a:lstStyle/>
          <a:p>
            <a:pPr algn="just" eaLnBrk="1" hangingPunct="1"/>
            <a:r>
              <a:rPr lang="es-ES_tradnl" altLang="es-PA" sz="2000" i="1" smtClean="0">
                <a:cs typeface="Arial" charset="0"/>
              </a:rPr>
              <a:t>WiMAX</a:t>
            </a:r>
            <a:r>
              <a:rPr lang="es-ES_tradnl" altLang="es-PA" sz="2000" smtClean="0">
                <a:cs typeface="Arial" charset="0"/>
              </a:rPr>
              <a:t> son las siglas de </a:t>
            </a:r>
            <a:r>
              <a:rPr lang="es-ES_tradnl" altLang="es-PA" sz="2000" b="1" i="1" smtClean="0">
                <a:cs typeface="Arial" charset="0"/>
              </a:rPr>
              <a:t>W</a:t>
            </a:r>
            <a:r>
              <a:rPr lang="es-ES_tradnl" altLang="es-PA" sz="2000" i="1" smtClean="0">
                <a:cs typeface="Arial" charset="0"/>
              </a:rPr>
              <a:t>orldwide </a:t>
            </a:r>
            <a:r>
              <a:rPr lang="es-ES_tradnl" altLang="es-PA" sz="2000" b="1" i="1" smtClean="0">
                <a:cs typeface="Arial" charset="0"/>
              </a:rPr>
              <a:t>I</a:t>
            </a:r>
            <a:r>
              <a:rPr lang="es-ES_tradnl" altLang="es-PA" sz="2000" i="1" smtClean="0">
                <a:cs typeface="Arial" charset="0"/>
              </a:rPr>
              <a:t>nteroperability for </a:t>
            </a:r>
            <a:r>
              <a:rPr lang="es-ES_tradnl" altLang="es-PA" sz="2000" b="1" i="1" smtClean="0">
                <a:cs typeface="Arial" charset="0"/>
              </a:rPr>
              <a:t>M</a:t>
            </a:r>
            <a:r>
              <a:rPr lang="es-ES_tradnl" altLang="es-PA" sz="2000" i="1" smtClean="0">
                <a:cs typeface="Arial" charset="0"/>
              </a:rPr>
              <a:t>icrowave </a:t>
            </a:r>
            <a:r>
              <a:rPr lang="es-ES_tradnl" altLang="es-PA" sz="2000" b="1" i="1" smtClean="0">
                <a:cs typeface="Arial" charset="0"/>
              </a:rPr>
              <a:t>A</a:t>
            </a:r>
            <a:r>
              <a:rPr lang="es-ES_tradnl" altLang="es-PA" sz="2000" i="1" smtClean="0">
                <a:cs typeface="Arial" charset="0"/>
              </a:rPr>
              <a:t>ccess</a:t>
            </a:r>
            <a:r>
              <a:rPr lang="es-ES_tradnl" altLang="es-PA" sz="2000" smtClean="0">
                <a:cs typeface="Arial" charset="0"/>
              </a:rPr>
              <a:t> (interoperabilidad mundial para acceso por microondas). Es una norma de transmisión de datos usando ondas de radio.</a:t>
            </a:r>
          </a:p>
          <a:p>
            <a:pPr algn="just" eaLnBrk="1" hangingPunct="1"/>
            <a:endParaRPr lang="es-ES_tradnl" altLang="es-PA" sz="2000" smtClean="0">
              <a:cs typeface="Arial" charset="0"/>
            </a:endParaRPr>
          </a:p>
          <a:p>
            <a:pPr algn="just" eaLnBrk="1" hangingPunct="1"/>
            <a:r>
              <a:rPr lang="es-ES_tradnl" altLang="es-PA" sz="2000" smtClean="0">
                <a:cs typeface="Arial" charset="0"/>
              </a:rPr>
              <a:t>Es una tecnología dentro de las conocidas como tecnologías de última milla, también conocidas como bucle local. que permite la recepción de datos por microondas y retransmisión por ondas de radio. El protocolo que caracteriza esta tecnología es el IEEE 802.16. Una de sus ventajas es dar servicios de banda ancha en zonas donde el despliegue de cable o fibra por la baja densidad de población presenta unos costos por usuario muy elevados (zonas rurales).</a:t>
            </a:r>
          </a:p>
          <a:p>
            <a:pPr algn="just" eaLnBrk="1" hangingPunct="1"/>
            <a:endParaRPr lang="es-ES_tradnl" altLang="es-PA" sz="2000" smtClean="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s-ES" altLang="es-PA" sz="3200" b="1" smtClean="0"/>
              <a:t>RESULTADOS EXPERIMENTALES 802.16e</a:t>
            </a:r>
          </a:p>
        </p:txBody>
      </p:sp>
      <p:sp>
        <p:nvSpPr>
          <p:cNvPr id="21507" name="Rectangle 4"/>
          <p:cNvSpPr>
            <a:spLocks noGrp="1" noChangeArrowheads="1"/>
          </p:cNvSpPr>
          <p:nvPr>
            <p:ph type="body" sz="half" idx="1"/>
          </p:nvPr>
        </p:nvSpPr>
        <p:spPr/>
        <p:txBody>
          <a:bodyPr/>
          <a:lstStyle/>
          <a:p>
            <a:pPr algn="just" eaLnBrk="1" hangingPunct="1">
              <a:lnSpc>
                <a:spcPct val="90000"/>
              </a:lnSpc>
            </a:pPr>
            <a:r>
              <a:rPr lang="es-ES" altLang="es-PA" sz="2300" smtClean="0"/>
              <a:t>Samsung presento una conexión en la cual fueron capaces de transmitir datos con tasas de 100Mbps entre el transmisor y los receptores móviles.</a:t>
            </a:r>
          </a:p>
          <a:p>
            <a:pPr algn="just" eaLnBrk="1" hangingPunct="1">
              <a:lnSpc>
                <a:spcPct val="90000"/>
              </a:lnSpc>
            </a:pPr>
            <a:endParaRPr lang="es-ES" altLang="es-PA" sz="2300" smtClean="0"/>
          </a:p>
          <a:p>
            <a:pPr algn="just" eaLnBrk="1" hangingPunct="1">
              <a:lnSpc>
                <a:spcPct val="90000"/>
              </a:lnSpc>
            </a:pPr>
            <a:r>
              <a:rPr lang="es-ES" altLang="es-PA" sz="2300" smtClean="0"/>
              <a:t>La demostración se hizo a bordo de un autobús que viajo a mas de 60Km/h en la isla de Jeju, al sur de Korea del Sur.</a:t>
            </a:r>
          </a:p>
        </p:txBody>
      </p:sp>
      <p:sp>
        <p:nvSpPr>
          <p:cNvPr id="21508" name="Rectangle 5"/>
          <p:cNvSpPr>
            <a:spLocks noGrp="1" noChangeArrowheads="1"/>
          </p:cNvSpPr>
          <p:nvPr>
            <p:ph type="body" sz="half" idx="2"/>
          </p:nvPr>
        </p:nvSpPr>
        <p:spPr>
          <a:xfrm>
            <a:off x="4648200" y="1600200"/>
            <a:ext cx="4495800" cy="5257800"/>
          </a:xfrm>
        </p:spPr>
        <p:txBody>
          <a:bodyPr/>
          <a:lstStyle/>
          <a:p>
            <a:pPr eaLnBrk="1" hangingPunct="1">
              <a:lnSpc>
                <a:spcPct val="90000"/>
              </a:lnSpc>
            </a:pPr>
            <a:endParaRPr lang="es-CO" altLang="es-PA" sz="2400" smtClean="0"/>
          </a:p>
        </p:txBody>
      </p:sp>
      <p:pic>
        <p:nvPicPr>
          <p:cNvPr id="2150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2349500"/>
            <a:ext cx="265747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4581525"/>
            <a:ext cx="34956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4700" y="1773238"/>
            <a:ext cx="20193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s-ES" altLang="es-PA" smtClean="0"/>
              <a:t>CONCLUSIONES</a:t>
            </a:r>
          </a:p>
        </p:txBody>
      </p:sp>
      <p:sp>
        <p:nvSpPr>
          <p:cNvPr id="22531" name="Rectangle 3"/>
          <p:cNvSpPr>
            <a:spLocks noGrp="1" noChangeArrowheads="1"/>
          </p:cNvSpPr>
          <p:nvPr>
            <p:ph type="body" idx="1"/>
          </p:nvPr>
        </p:nvSpPr>
        <p:spPr/>
        <p:txBody>
          <a:bodyPr/>
          <a:lstStyle/>
          <a:p>
            <a:pPr algn="just" eaLnBrk="1" hangingPunct="1">
              <a:lnSpc>
                <a:spcPct val="80000"/>
              </a:lnSpc>
            </a:pPr>
            <a:r>
              <a:rPr lang="es-ES" altLang="es-PA" sz="2300" smtClean="0"/>
              <a:t>Algunos operadores de red y fabricantes de equipos han decidido apostarle directamente al estándar IEEE móvil 802.16e, dando así una salto tecnológico que en algunos casos podría ser de 3G a WIMAX móvil sin pasar por WiMax portable, esto para el caso de operadores móviles o para aquellos que vienen de tecnologías inalámbricas propietarias, o cables y quieren incursionar sobre la movilidad inalámbrica ofrecida por el estándar 802.16e.</a:t>
            </a:r>
          </a:p>
          <a:p>
            <a:pPr algn="just" eaLnBrk="1" hangingPunct="1">
              <a:lnSpc>
                <a:spcPct val="80000"/>
              </a:lnSpc>
            </a:pPr>
            <a:endParaRPr lang="es-ES" altLang="es-PA" sz="2300" smtClean="0"/>
          </a:p>
          <a:p>
            <a:pPr algn="just" eaLnBrk="1" hangingPunct="1">
              <a:lnSpc>
                <a:spcPct val="80000"/>
              </a:lnSpc>
            </a:pPr>
            <a:r>
              <a:rPr lang="es-ES" altLang="es-PA" sz="2300" smtClean="0"/>
              <a:t>El éxito de este estándar radica en el cumplimiento eficaz de las promesas de valor agregado que puede ofrecer sobre tecnologías anteriores, tales como: Full Movilidad, No Línea de Vista, Altas velocidades de transmisión de datos, Altas velocidades de movimiento a bordo de vehículos, empaquetamiento de servicios, Interoperabilidad, Cero instalación </a:t>
            </a:r>
          </a:p>
        </p:txBody>
      </p:sp>
      <p:pic>
        <p:nvPicPr>
          <p:cNvPr id="2253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260350"/>
            <a:ext cx="11049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s-ES" altLang="es-PA" sz="4000" b="1" smtClean="0"/>
              <a:t>EVOLUCION DE ESTANDARES</a:t>
            </a:r>
          </a:p>
        </p:txBody>
      </p:sp>
      <p:sp>
        <p:nvSpPr>
          <p:cNvPr id="4099" name="Rectangle 3"/>
          <p:cNvSpPr>
            <a:spLocks noGrp="1" noChangeArrowheads="1"/>
          </p:cNvSpPr>
          <p:nvPr>
            <p:ph type="body" idx="1"/>
          </p:nvPr>
        </p:nvSpPr>
        <p:spPr/>
        <p:txBody>
          <a:bodyPr/>
          <a:lstStyle/>
          <a:p>
            <a:pPr eaLnBrk="1" hangingPunct="1"/>
            <a:endParaRPr lang="es-CO" altLang="es-PA" smtClean="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97038"/>
            <a:ext cx="8064500" cy="433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ctrTitle"/>
          </p:nvPr>
        </p:nvSpPr>
        <p:spPr>
          <a:xfrm>
            <a:off x="642938" y="-285750"/>
            <a:ext cx="7772400" cy="1470025"/>
          </a:xfrm>
        </p:spPr>
        <p:txBody>
          <a:bodyPr/>
          <a:lstStyle/>
          <a:p>
            <a:pPr eaLnBrk="1" hangingPunct="1"/>
            <a:r>
              <a:rPr lang="es-ES_tradnl" altLang="es-PA" smtClean="0"/>
              <a:t>PROTOCOLOS</a:t>
            </a:r>
          </a:p>
        </p:txBody>
      </p:sp>
      <p:sp>
        <p:nvSpPr>
          <p:cNvPr id="5123" name="2 Subtítulo"/>
          <p:cNvSpPr>
            <a:spLocks noGrp="1"/>
          </p:cNvSpPr>
          <p:nvPr>
            <p:ph type="subTitle" idx="1"/>
          </p:nvPr>
        </p:nvSpPr>
        <p:spPr/>
        <p:txBody>
          <a:bodyPr/>
          <a:lstStyle/>
          <a:p>
            <a:pPr eaLnBrk="1" hangingPunct="1">
              <a:buFont typeface="Wingdings 2" pitchFamily="18" charset="2"/>
              <a:buNone/>
            </a:pPr>
            <a:endParaRPr lang="es-ES_tradnl" altLang="es-PA" smtClean="0"/>
          </a:p>
        </p:txBody>
      </p:sp>
      <p:graphicFrame>
        <p:nvGraphicFramePr>
          <p:cNvPr id="4" name="3 Tabla"/>
          <p:cNvGraphicFramePr>
            <a:graphicFrameLocks noGrp="1"/>
          </p:cNvGraphicFramePr>
          <p:nvPr/>
        </p:nvGraphicFramePr>
        <p:xfrm>
          <a:off x="500034" y="714356"/>
          <a:ext cx="8001056" cy="5867084"/>
        </p:xfrm>
        <a:graphic>
          <a:graphicData uri="http://schemas.openxmlformats.org/drawingml/2006/table">
            <a:tbl>
              <a:tblPr>
                <a:tableStyleId>{284E427A-3D55-4303-BF80-6455036E1DE7}</a:tableStyleId>
              </a:tblPr>
              <a:tblGrid>
                <a:gridCol w="4000528"/>
                <a:gridCol w="4000528"/>
              </a:tblGrid>
              <a:tr h="303384">
                <a:tc>
                  <a:txBody>
                    <a:bodyPr/>
                    <a:lstStyle/>
                    <a:p>
                      <a:r>
                        <a:rPr lang="es-ES_tradnl" sz="1600" dirty="0">
                          <a:latin typeface="Arial" pitchFamily="34" charset="0"/>
                          <a:cs typeface="Arial" pitchFamily="34" charset="0"/>
                        </a:rPr>
                        <a:t>Estándar</a:t>
                      </a:r>
                    </a:p>
                  </a:txBody>
                  <a:tcPr marL="39843" marR="39843" marT="19922" marB="19922" anchor="ctr">
                    <a:cell3D prstMaterial="dkEdge">
                      <a:bevel prst="convex"/>
                      <a:lightRig rig="flood" dir="t"/>
                    </a:cell3D>
                  </a:tcPr>
                </a:tc>
                <a:tc>
                  <a:txBody>
                    <a:bodyPr/>
                    <a:lstStyle/>
                    <a:p>
                      <a:r>
                        <a:rPr lang="es-ES_tradnl" sz="1600">
                          <a:latin typeface="Arial" pitchFamily="34" charset="0"/>
                          <a:cs typeface="Arial" pitchFamily="34" charset="0"/>
                        </a:rPr>
                        <a:t>Descripción</a:t>
                      </a:r>
                    </a:p>
                  </a:txBody>
                  <a:tcPr marL="39843" marR="39843" marT="19922" marB="19922" anchor="ctr">
                    <a:cell3D prstMaterial="dkEdge">
                      <a:bevel prst="convex"/>
                      <a:lightRig rig="flood" dir="t"/>
                    </a:cell3D>
                  </a:tcPr>
                </a:tc>
              </a:tr>
              <a:tr h="1103754">
                <a:tc>
                  <a:txBody>
                    <a:bodyPr/>
                    <a:lstStyle/>
                    <a:p>
                      <a:r>
                        <a:rPr lang="es-ES_tradnl" sz="1600" dirty="0">
                          <a:latin typeface="Arial" pitchFamily="34" charset="0"/>
                          <a:cs typeface="Arial" pitchFamily="34" charset="0"/>
                        </a:rPr>
                        <a:t>802.16</a:t>
                      </a:r>
                    </a:p>
                  </a:txBody>
                  <a:tcPr marL="39843" marR="39843" marT="19922" marB="19922" anchor="ctr">
                    <a:cell3D prstMaterial="dkEdge">
                      <a:bevel prst="convex"/>
                      <a:lightRig rig="flood" dir="t"/>
                    </a:cell3D>
                  </a:tcPr>
                </a:tc>
                <a:tc>
                  <a:txBody>
                    <a:bodyPr/>
                    <a:lstStyle/>
                    <a:p>
                      <a:r>
                        <a:rPr lang="es-ES_tradnl" sz="1600" dirty="0">
                          <a:latin typeface="Arial" pitchFamily="34" charset="0"/>
                          <a:cs typeface="Arial" pitchFamily="34" charset="0"/>
                        </a:rPr>
                        <a:t>Utiliza espectro licenciado en el rango de 10 a 66 GHz, necesita línea de visión directa, con una capacidad de hasta 134 Mbps en celdas de 2 a 5 millas. Soporta calidad de servicio. Publicado en 2002.</a:t>
                      </a:r>
                    </a:p>
                  </a:txBody>
                  <a:tcPr marL="39843" marR="39843" marT="19922" marB="19922" anchor="ctr">
                    <a:cell3D prstMaterial="dkEdge">
                      <a:bevel prst="convex"/>
                      <a:lightRig rig="flood" dir="t"/>
                    </a:cell3D>
                  </a:tcPr>
                </a:tc>
              </a:tr>
              <a:tr h="889990">
                <a:tc>
                  <a:txBody>
                    <a:bodyPr/>
                    <a:lstStyle/>
                    <a:p>
                      <a:r>
                        <a:rPr lang="es-ES_tradnl" sz="1600" dirty="0">
                          <a:latin typeface="Arial" pitchFamily="34" charset="0"/>
                          <a:cs typeface="Arial" pitchFamily="34" charset="0"/>
                        </a:rPr>
                        <a:t>802.16a</a:t>
                      </a:r>
                    </a:p>
                  </a:txBody>
                  <a:tcPr marL="39843" marR="39843" marT="19922" marB="19922" anchor="ctr">
                    <a:cell3D prstMaterial="dkEdge">
                      <a:bevel prst="convex"/>
                      <a:lightRig rig="flood" dir="t"/>
                    </a:cell3D>
                  </a:tcPr>
                </a:tc>
                <a:tc>
                  <a:txBody>
                    <a:bodyPr/>
                    <a:lstStyle/>
                    <a:p>
                      <a:r>
                        <a:rPr lang="es-ES_tradnl" sz="1600" dirty="0">
                          <a:latin typeface="Arial" pitchFamily="34" charset="0"/>
                          <a:cs typeface="Arial" pitchFamily="34" charset="0"/>
                        </a:rPr>
                        <a:t>Ampliación del estándar 802.16 hacia bandas de 2 a 11 GHz, con sistemas NLOS y LOS, y protocolo PTP y PTMP. Publicado en abril de 2003</a:t>
                      </a:r>
                    </a:p>
                  </a:txBody>
                  <a:tcPr marL="39843" marR="39843" marT="19922" marB="19922" anchor="ctr">
                    <a:cell3D prstMaterial="dkEdge">
                      <a:bevel prst="convex"/>
                      <a:lightRig rig="flood" dir="t"/>
                    </a:cell3D>
                  </a:tcPr>
                </a:tc>
              </a:tr>
              <a:tr h="907045">
                <a:tc>
                  <a:txBody>
                    <a:bodyPr/>
                    <a:lstStyle/>
                    <a:p>
                      <a:r>
                        <a:rPr lang="es-ES_tradnl" sz="1600" dirty="0">
                          <a:latin typeface="Arial" pitchFamily="34" charset="0"/>
                          <a:cs typeface="Arial" pitchFamily="34" charset="0"/>
                        </a:rPr>
                        <a:t>802.16c</a:t>
                      </a:r>
                    </a:p>
                  </a:txBody>
                  <a:tcPr marL="39843" marR="39843" marT="19922" marB="19922" anchor="ctr">
                    <a:cell3D prstMaterial="dkEdge">
                      <a:bevel prst="convex"/>
                      <a:lightRig rig="flood" dir="t"/>
                    </a:cell3D>
                  </a:tcPr>
                </a:tc>
                <a:tc>
                  <a:txBody>
                    <a:bodyPr/>
                    <a:lstStyle/>
                    <a:p>
                      <a:r>
                        <a:rPr lang="es-ES_tradnl" sz="1600" dirty="0">
                          <a:latin typeface="Arial" pitchFamily="34" charset="0"/>
                          <a:cs typeface="Arial" pitchFamily="34" charset="0"/>
                        </a:rPr>
                        <a:t>Ampliación del estándar 802.16 para definir las características y especificaciones en la banda d 10-66 </a:t>
                      </a:r>
                      <a:r>
                        <a:rPr lang="es-ES_tradnl" sz="1600" dirty="0" err="1">
                          <a:latin typeface="Arial" pitchFamily="34" charset="0"/>
                          <a:cs typeface="Arial" pitchFamily="34" charset="0"/>
                        </a:rPr>
                        <a:t>GHz.</a:t>
                      </a:r>
                      <a:r>
                        <a:rPr lang="es-ES_tradnl" sz="1600" dirty="0">
                          <a:latin typeface="Arial" pitchFamily="34" charset="0"/>
                          <a:cs typeface="Arial" pitchFamily="34" charset="0"/>
                        </a:rPr>
                        <a:t> Publicado en enero de 2003</a:t>
                      </a:r>
                    </a:p>
                  </a:txBody>
                  <a:tcPr marL="39843" marR="39843" marT="19922" marB="19922" anchor="ctr">
                    <a:cell3D prstMaterial="dkEdge">
                      <a:bevel prst="convex"/>
                      <a:lightRig rig="flood" dir="t"/>
                    </a:cell3D>
                  </a:tcPr>
                </a:tc>
              </a:tr>
              <a:tr h="1103754">
                <a:tc>
                  <a:txBody>
                    <a:bodyPr/>
                    <a:lstStyle/>
                    <a:p>
                      <a:r>
                        <a:rPr lang="es-ES_tradnl" sz="1600" dirty="0">
                          <a:latin typeface="Arial" pitchFamily="34" charset="0"/>
                          <a:cs typeface="Arial" pitchFamily="34" charset="0"/>
                        </a:rPr>
                        <a:t>802.16d</a:t>
                      </a:r>
                    </a:p>
                  </a:txBody>
                  <a:tcPr marL="39843" marR="39843" marT="19922" marB="19922" anchor="ctr">
                    <a:cell3D prstMaterial="dkEdge">
                      <a:bevel prst="convex"/>
                      <a:lightRig rig="flood" dir="t"/>
                    </a:cell3D>
                  </a:tcPr>
                </a:tc>
                <a:tc>
                  <a:txBody>
                    <a:bodyPr/>
                    <a:lstStyle/>
                    <a:p>
                      <a:r>
                        <a:rPr lang="es-ES_tradnl" sz="1600" dirty="0">
                          <a:latin typeface="Arial" pitchFamily="34" charset="0"/>
                          <a:cs typeface="Arial" pitchFamily="34" charset="0"/>
                        </a:rPr>
                        <a:t>Revisión del 802.16 y 802.16a para añadir los perfiles aprobados por el </a:t>
                      </a:r>
                      <a:r>
                        <a:rPr lang="es-ES_tradnl" sz="1600" dirty="0" err="1">
                          <a:latin typeface="Arial" pitchFamily="34" charset="0"/>
                          <a:cs typeface="Arial" pitchFamily="34" charset="0"/>
                        </a:rPr>
                        <a:t>WiMAX</a:t>
                      </a:r>
                      <a:r>
                        <a:rPr lang="es-ES_tradnl" sz="1600" dirty="0">
                          <a:latin typeface="Arial" pitchFamily="34" charset="0"/>
                          <a:cs typeface="Arial" pitchFamily="34" charset="0"/>
                        </a:rPr>
                        <a:t> </a:t>
                      </a:r>
                      <a:r>
                        <a:rPr lang="es-ES_tradnl" sz="1600" dirty="0" err="1">
                          <a:latin typeface="Arial" pitchFamily="34" charset="0"/>
                          <a:cs typeface="Arial" pitchFamily="34" charset="0"/>
                        </a:rPr>
                        <a:t>Forum</a:t>
                      </a:r>
                      <a:r>
                        <a:rPr lang="es-ES_tradnl" sz="1600" dirty="0">
                          <a:latin typeface="Arial" pitchFamily="34" charset="0"/>
                          <a:cs typeface="Arial" pitchFamily="34" charset="0"/>
                        </a:rPr>
                        <a:t>. Aprobado como 802.16-2004 en junio de 2004 (La última versión del estándar)</a:t>
                      </a:r>
                    </a:p>
                  </a:txBody>
                  <a:tcPr marL="39843" marR="39843" marT="19922" marB="19922" anchor="ctr">
                    <a:cell3D prstMaterial="dkEdge">
                      <a:bevel prst="convex"/>
                      <a:lightRig rig="flood" dir="t"/>
                    </a:cell3D>
                  </a:tcPr>
                </a:tc>
              </a:tr>
              <a:tr h="907045">
                <a:tc>
                  <a:txBody>
                    <a:bodyPr/>
                    <a:lstStyle/>
                    <a:p>
                      <a:r>
                        <a:rPr lang="es-ES_tradnl" sz="1600" dirty="0">
                          <a:latin typeface="Arial" pitchFamily="34" charset="0"/>
                          <a:cs typeface="Arial" pitchFamily="34" charset="0"/>
                        </a:rPr>
                        <a:t>802.16e</a:t>
                      </a:r>
                    </a:p>
                  </a:txBody>
                  <a:tcPr marL="39843" marR="39843" marT="19922" marB="19922" anchor="ctr">
                    <a:cell3D prstMaterial="dkEdge">
                      <a:bevel prst="convex"/>
                      <a:lightRig rig="flood" dir="t"/>
                    </a:cell3D>
                  </a:tcPr>
                </a:tc>
                <a:tc>
                  <a:txBody>
                    <a:bodyPr/>
                    <a:lstStyle/>
                    <a:p>
                      <a:r>
                        <a:rPr lang="es-ES_tradnl" sz="1600" dirty="0">
                          <a:latin typeface="Arial" pitchFamily="34" charset="0"/>
                          <a:cs typeface="Arial" pitchFamily="34" charset="0"/>
                        </a:rPr>
                        <a:t>Extensión del 802.16 que incluye la conexión de banda ancha nómada para elementos portables del estilo a </a:t>
                      </a:r>
                      <a:r>
                        <a:rPr lang="es-ES_tradnl" sz="1600" dirty="0" err="1">
                          <a:latin typeface="Arial" pitchFamily="34" charset="0"/>
                          <a:cs typeface="Arial" pitchFamily="34" charset="0"/>
                        </a:rPr>
                        <a:t>notebooks</a:t>
                      </a:r>
                      <a:r>
                        <a:rPr lang="es-ES_tradnl" sz="1600" dirty="0">
                          <a:latin typeface="Arial" pitchFamily="34" charset="0"/>
                          <a:cs typeface="Arial" pitchFamily="34" charset="0"/>
                        </a:rPr>
                        <a:t>. Publicado en diciembre de 2005</a:t>
                      </a:r>
                    </a:p>
                  </a:txBody>
                  <a:tcPr marL="39843" marR="39843" marT="19922" marB="19922" anchor="ctr">
                    <a:cell3D prstMaterial="dkEdge">
                      <a:bevel prst="convex"/>
                      <a:lightRig rig="flood" dir="t"/>
                    </a:cell3D>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s-ES" altLang="es-PA" b="1" smtClean="0"/>
              <a:t>¿Cuál era el objetivo?</a:t>
            </a:r>
          </a:p>
        </p:txBody>
      </p:sp>
      <p:sp>
        <p:nvSpPr>
          <p:cNvPr id="6147" name="Rectangle 3"/>
          <p:cNvSpPr>
            <a:spLocks noGrp="1" noChangeArrowheads="1"/>
          </p:cNvSpPr>
          <p:nvPr>
            <p:ph type="body" idx="1"/>
          </p:nvPr>
        </p:nvSpPr>
        <p:spPr/>
        <p:txBody>
          <a:bodyPr/>
          <a:lstStyle/>
          <a:p>
            <a:pPr eaLnBrk="1" hangingPunct="1"/>
            <a:endParaRPr lang="es-CO" altLang="es-PA" smtClean="0"/>
          </a:p>
        </p:txBody>
      </p:sp>
      <p:pic>
        <p:nvPicPr>
          <p:cNvPr id="614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75" y="1547813"/>
            <a:ext cx="8123238"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lstStyle/>
          <a:p>
            <a:pPr eaLnBrk="1" hangingPunct="1"/>
            <a:endParaRPr lang="es-ES_tradnl" altLang="es-PA" smtClean="0"/>
          </a:p>
        </p:txBody>
      </p:sp>
      <p:pic>
        <p:nvPicPr>
          <p:cNvPr id="717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4313" y="214313"/>
            <a:ext cx="8715375" cy="642937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s-ES" altLang="es-PA" b="1" smtClean="0"/>
              <a:t>BANDAS DE OPERACION</a:t>
            </a:r>
          </a:p>
        </p:txBody>
      </p:sp>
      <p:sp>
        <p:nvSpPr>
          <p:cNvPr id="8195" name="Rectangle 3"/>
          <p:cNvSpPr>
            <a:spLocks noGrp="1" noChangeArrowheads="1"/>
          </p:cNvSpPr>
          <p:nvPr>
            <p:ph type="body" idx="1"/>
          </p:nvPr>
        </p:nvSpPr>
        <p:spPr/>
        <p:txBody>
          <a:bodyPr/>
          <a:lstStyle/>
          <a:p>
            <a:pPr eaLnBrk="1" hangingPunct="1"/>
            <a:endParaRPr lang="es-CO" altLang="es-PA" smtClean="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360488"/>
            <a:ext cx="8208963"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s-ES" altLang="es-PA" b="1" smtClean="0"/>
              <a:t>WIMAX FORUM</a:t>
            </a:r>
          </a:p>
        </p:txBody>
      </p:sp>
      <p:sp>
        <p:nvSpPr>
          <p:cNvPr id="9219" name="Rectangle 3"/>
          <p:cNvSpPr>
            <a:spLocks noGrp="1" noChangeArrowheads="1"/>
          </p:cNvSpPr>
          <p:nvPr>
            <p:ph type="body" idx="1"/>
          </p:nvPr>
        </p:nvSpPr>
        <p:spPr/>
        <p:txBody>
          <a:bodyPr/>
          <a:lstStyle/>
          <a:p>
            <a:pPr eaLnBrk="1" hangingPunct="1"/>
            <a:endParaRPr lang="es-ES" altLang="es-PA" smtClean="0"/>
          </a:p>
          <a:p>
            <a:pPr eaLnBrk="1" hangingPunct="1"/>
            <a:r>
              <a:rPr lang="es-ES" altLang="es-PA" smtClean="0"/>
              <a:t>Objetivo: PROMOVER Y CERTIFICAR la compatibilidad e interoperabilidad de los productos para WMAN.</a:t>
            </a:r>
          </a:p>
          <a:p>
            <a:pPr eaLnBrk="1" hangingPunct="1"/>
            <a:endParaRPr lang="es-ES" altLang="es-PA" smtClean="0"/>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365625"/>
            <a:ext cx="762158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549275"/>
            <a:ext cx="11049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s-ES" altLang="es-PA" sz="4000" b="1" smtClean="0"/>
              <a:t>PROGRAMACION DE  CERTIFICACIONES</a:t>
            </a:r>
          </a:p>
        </p:txBody>
      </p:sp>
      <p:sp>
        <p:nvSpPr>
          <p:cNvPr id="10243" name="Rectangle 3"/>
          <p:cNvSpPr>
            <a:spLocks noGrp="1" noChangeArrowheads="1"/>
          </p:cNvSpPr>
          <p:nvPr>
            <p:ph type="body" idx="1"/>
          </p:nvPr>
        </p:nvSpPr>
        <p:spPr/>
        <p:txBody>
          <a:bodyPr/>
          <a:lstStyle/>
          <a:p>
            <a:pPr eaLnBrk="1" hangingPunct="1"/>
            <a:endParaRPr lang="es-CO" altLang="es-PA" smtClean="0"/>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773238"/>
            <a:ext cx="6408738" cy="463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781300"/>
            <a:ext cx="16097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777</TotalTime>
  <Words>763</Words>
  <Application>Microsoft Office PowerPoint</Application>
  <PresentationFormat>Presentación en pantalla (4:3)</PresentationFormat>
  <Paragraphs>60</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Calibri</vt:lpstr>
      <vt:lpstr>Wingdings 2</vt:lpstr>
      <vt:lpstr>Diseño predeterminado</vt:lpstr>
      <vt:lpstr>Presentación de PowerPoint</vt:lpstr>
      <vt:lpstr>WiMAX </vt:lpstr>
      <vt:lpstr>EVOLUCION DE ESTANDARES</vt:lpstr>
      <vt:lpstr>PROTOCOLOS</vt:lpstr>
      <vt:lpstr>¿Cuál era el objetivo?</vt:lpstr>
      <vt:lpstr>Presentación de PowerPoint</vt:lpstr>
      <vt:lpstr>BANDAS DE OPERACION</vt:lpstr>
      <vt:lpstr>WIMAX FORUM</vt:lpstr>
      <vt:lpstr>PROGRAMACION DE  CERTIFICACIONES</vt:lpstr>
      <vt:lpstr>  RADIO PLANNING  CARACTERISTICAS TECNICAS  802.16e </vt:lpstr>
      <vt:lpstr>Características Técnicas: OFDM</vt:lpstr>
      <vt:lpstr>Compatibilidad entre 802.16-2004 y 802.16e</vt:lpstr>
      <vt:lpstr>Características Técnicas: Link Adaptation</vt:lpstr>
      <vt:lpstr>Características Técnicas: Adaptative Antennas System</vt:lpstr>
      <vt:lpstr>Características Técnicas: MISO/MIMO</vt:lpstr>
      <vt:lpstr>Características Técnicas:  Reuso Fraccional de Frecuencias.</vt:lpstr>
      <vt:lpstr>ARQUITECTURA DE UNA RED 802.16e</vt:lpstr>
      <vt:lpstr>APLICACIONES 802.16e</vt:lpstr>
      <vt:lpstr>RESULTADOS EXPERIMENTALES 802.16e</vt:lpstr>
      <vt:lpstr>RESULTADOS EXPERIMENTALES 802.16e</vt:lpstr>
      <vt:lpstr>CONCLUSIONES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Federico</dc:creator>
  <cp:lastModifiedBy>Administracion Documentos</cp:lastModifiedBy>
  <cp:revision>58</cp:revision>
  <dcterms:created xsi:type="dcterms:W3CDTF">2006-10-27T02:10:47Z</dcterms:created>
  <dcterms:modified xsi:type="dcterms:W3CDTF">2015-07-29T19:07:06Z</dcterms:modified>
</cp:coreProperties>
</file>